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617" r:id="rId2"/>
    <p:sldId id="595" r:id="rId3"/>
    <p:sldId id="593" r:id="rId4"/>
    <p:sldId id="594" r:id="rId5"/>
    <p:sldId id="589" r:id="rId6"/>
    <p:sldId id="590" r:id="rId7"/>
    <p:sldId id="591" r:id="rId8"/>
    <p:sldId id="272" r:id="rId9"/>
    <p:sldId id="592" r:id="rId10"/>
    <p:sldId id="274" r:id="rId11"/>
    <p:sldId id="618" r:id="rId12"/>
    <p:sldId id="620" r:id="rId13"/>
    <p:sldId id="621" r:id="rId14"/>
    <p:sldId id="622" r:id="rId15"/>
    <p:sldId id="596" r:id="rId16"/>
    <p:sldId id="597" r:id="rId17"/>
    <p:sldId id="598" r:id="rId18"/>
    <p:sldId id="599" r:id="rId19"/>
    <p:sldId id="600" r:id="rId20"/>
    <p:sldId id="601" r:id="rId21"/>
    <p:sldId id="602" r:id="rId22"/>
    <p:sldId id="603" r:id="rId23"/>
    <p:sldId id="604" r:id="rId24"/>
    <p:sldId id="285" r:id="rId25"/>
    <p:sldId id="605" r:id="rId26"/>
    <p:sldId id="616" r:id="rId27"/>
    <p:sldId id="606" r:id="rId28"/>
    <p:sldId id="615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3333FF"/>
    <a:srgbClr val="FF3399"/>
    <a:srgbClr val="FF7C80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93" autoAdjust="0"/>
    <p:restoredTop sz="90929"/>
  </p:normalViewPr>
  <p:slideViewPr>
    <p:cSldViewPr snapToObjects="1">
      <p:cViewPr varScale="1">
        <p:scale>
          <a:sx n="83" d="100"/>
          <a:sy n="83" d="100"/>
        </p:scale>
        <p:origin x="773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90F0663-BD89-4979-8270-1EA0F821A71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8AA4DFB6-1034-FFBD-23DA-9F6EA7A9A99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EA0EE1-CC32-471B-BCCB-59650222DF32}" type="slidenum">
              <a:rPr lang="pl-PL" altLang="pl-PL"/>
              <a:pPr/>
              <a:t>10</a:t>
            </a:fld>
            <a:endParaRPr lang="pl-PL" altLang="pl-PL"/>
          </a:p>
        </p:txBody>
      </p:sp>
      <p:sp>
        <p:nvSpPr>
          <p:cNvPr id="54273" name="Rectangle 1">
            <a:extLst>
              <a:ext uri="{FF2B5EF4-FFF2-40B4-BE49-F238E27FC236}">
                <a16:creationId xmlns:a16="http://schemas.microsoft.com/office/drawing/2014/main" id="{E5ADBA86-3643-C74A-A584-90AF46CFB05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1241425"/>
            <a:ext cx="4467225" cy="3351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EF680A26-3C9E-706C-8237-9416CF643E9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79963"/>
            <a:ext cx="5435600" cy="3910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85220C1A-B38A-0FDC-4341-049B19F5BF3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87A060-431A-4FD0-9246-A63BA2C9FAE5}" type="slidenum">
              <a:rPr lang="pl-PL" altLang="pl-PL"/>
              <a:pPr/>
              <a:t>24</a:t>
            </a:fld>
            <a:endParaRPr lang="pl-PL" altLang="pl-PL"/>
          </a:p>
        </p:txBody>
      </p:sp>
      <p:sp>
        <p:nvSpPr>
          <p:cNvPr id="65537" name="Rectangle 1">
            <a:extLst>
              <a:ext uri="{FF2B5EF4-FFF2-40B4-BE49-F238E27FC236}">
                <a16:creationId xmlns:a16="http://schemas.microsoft.com/office/drawing/2014/main" id="{DCE2CDFB-A86F-6652-DDA6-A5435BE2E7A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1241425"/>
            <a:ext cx="4467225" cy="3351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55BC098E-8DD4-AD5A-455A-DCB07D9731D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79963"/>
            <a:ext cx="5435600" cy="3910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697E2-6ACB-449C-8EB7-34B10EBE88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D7A4E-944D-4C80-B370-C67F7BA96A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90A8F-FDA3-4B9E-B6B6-9A1583647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34CA511-CEBB-4F39-AF5B-152C81DD8C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38BDA-73A7-4A41-B533-0FE40BE459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48FE5-81A3-41E9-9CB8-995093E78E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67391-E0E4-4977-981E-D607DD3165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89472-B0EE-44FC-B576-758649C4EE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A7179-B26B-40CD-9E9D-71C4A0C2B9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CBEE5-7932-42D2-A25A-8B7DBFB4FC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8F591-59A2-4F97-9E8F-8DB7EB8F5B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0D0DE-FD49-46B6-9879-1F8569B455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7340FD6-8BAD-4276-96F1-F38B5B430F7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3.wmf"/><Relationship Id="rId7" Type="http://schemas.openxmlformats.org/officeDocument/2006/relationships/image" Target="../media/image1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6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25.wmf"/><Relationship Id="rId7" Type="http://schemas.openxmlformats.org/officeDocument/2006/relationships/image" Target="../media/image28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9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31.wmf"/><Relationship Id="rId7" Type="http://schemas.openxmlformats.org/officeDocument/2006/relationships/image" Target="../media/image27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8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2.emf"/><Relationship Id="rId9" Type="http://schemas.openxmlformats.org/officeDocument/2006/relationships/image" Target="../media/image3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etanol.xyz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etanol.xyz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39EBAA-01AD-A7C8-7165-B96277737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4763616"/>
          </a:xfrm>
        </p:spPr>
        <p:txBody>
          <a:bodyPr/>
          <a:lstStyle/>
          <a:p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Lecture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Part I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geometry</a:t>
            </a:r>
          </a:p>
        </p:txBody>
      </p:sp>
    </p:spTree>
    <p:extLst>
      <p:ext uri="{BB962C8B-B14F-4D97-AF65-F5344CB8AC3E}">
        <p14:creationId xmlns:p14="http://schemas.microsoft.com/office/powerpoint/2010/main" val="3012808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>
            <a:extLst>
              <a:ext uri="{FF2B5EF4-FFF2-40B4-BE49-F238E27FC236}">
                <a16:creationId xmlns:a16="http://schemas.microsoft.com/office/drawing/2014/main" id="{0177A552-BA64-F8E2-824D-43C9522B0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153988"/>
            <a:ext cx="4224338" cy="281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6" name="Picture 2">
            <a:extLst>
              <a:ext uri="{FF2B5EF4-FFF2-40B4-BE49-F238E27FC236}">
                <a16:creationId xmlns:a16="http://schemas.microsoft.com/office/drawing/2014/main" id="{243DD4BB-A229-A7B8-DEFC-39F93A7B1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0813"/>
            <a:ext cx="4230688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7" name="Text Box 3">
            <a:extLst>
              <a:ext uri="{FF2B5EF4-FFF2-40B4-BE49-F238E27FC236}">
                <a16:creationId xmlns:a16="http://schemas.microsoft.com/office/drawing/2014/main" id="{5BDBF623-9CAD-EB79-0D13-26BE64E36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88" y="2921000"/>
            <a:ext cx="9985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pl-PL" altLang="pl-PL" sz="3200">
                <a:latin typeface="Symbol" panose="05050102010706020507" pitchFamily="18" charset="2"/>
              </a:rPr>
              <a:t></a:t>
            </a:r>
            <a:r>
              <a:rPr lang="pl-PL" altLang="pl-PL" sz="3200"/>
              <a:t>=0</a:t>
            </a:r>
            <a:r>
              <a:rPr lang="pl-PL" altLang="pl-PL" sz="3200" baseline="30000"/>
              <a:t>o</a:t>
            </a: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A097C9DF-D53B-7B1B-0726-A40D2B333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1063" y="2921000"/>
            <a:ext cx="14493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pl-PL" altLang="pl-PL" sz="3200">
                <a:latin typeface="Symbol" panose="05050102010706020507" pitchFamily="18" charset="2"/>
              </a:rPr>
              <a:t></a:t>
            </a:r>
            <a:r>
              <a:rPr lang="pl-PL" altLang="pl-PL" sz="3200"/>
              <a:t>=180</a:t>
            </a:r>
            <a:r>
              <a:rPr lang="pl-PL" altLang="pl-PL" sz="3200" baseline="30000"/>
              <a:t>o</a:t>
            </a:r>
          </a:p>
        </p:txBody>
      </p:sp>
      <p:pic>
        <p:nvPicPr>
          <p:cNvPr id="21509" name="Picture 5">
            <a:extLst>
              <a:ext uri="{FF2B5EF4-FFF2-40B4-BE49-F238E27FC236}">
                <a16:creationId xmlns:a16="http://schemas.microsoft.com/office/drawing/2014/main" id="{77BD9B8B-FF99-D9FA-94E5-F50CCAC0A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587750"/>
            <a:ext cx="4295775" cy="266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0" name="Text Box 6">
            <a:extLst>
              <a:ext uri="{FF2B5EF4-FFF2-40B4-BE49-F238E27FC236}">
                <a16:creationId xmlns:a16="http://schemas.microsoft.com/office/drawing/2014/main" id="{4C57106F-815C-F78D-B3C6-0A7D9427E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6248400"/>
            <a:ext cx="17621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pl-PL" altLang="pl-PL" sz="3200">
                <a:latin typeface="Symbol" panose="05050102010706020507" pitchFamily="18" charset="2"/>
              </a:rPr>
              <a:t></a:t>
            </a:r>
            <a:r>
              <a:rPr lang="pl-PL" altLang="pl-PL" sz="3200" baseline="30000">
                <a:latin typeface="Symbol" panose="05050102010706020507" pitchFamily="18" charset="2"/>
              </a:rPr>
              <a:t></a:t>
            </a:r>
            <a:r>
              <a:rPr lang="pl-PL" altLang="pl-PL" sz="3200">
                <a:latin typeface="Symbol" panose="05050102010706020507" pitchFamily="18" charset="2"/>
              </a:rPr>
              <a:t></a:t>
            </a:r>
            <a:r>
              <a:rPr lang="pl-PL" altLang="pl-PL" sz="3200"/>
              <a:t>&gt;0</a:t>
            </a:r>
            <a:r>
              <a:rPr lang="pl-PL" altLang="pl-PL" sz="3200" baseline="30000"/>
              <a:t>o</a:t>
            </a:r>
          </a:p>
        </p:txBody>
      </p:sp>
      <p:pic>
        <p:nvPicPr>
          <p:cNvPr id="21511" name="Picture 7">
            <a:extLst>
              <a:ext uri="{FF2B5EF4-FFF2-40B4-BE49-F238E27FC236}">
                <a16:creationId xmlns:a16="http://schemas.microsoft.com/office/drawing/2014/main" id="{49C374BE-42A3-DDCE-1430-635AA40B8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6163"/>
            <a:ext cx="3994150" cy="266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2" name="Text Box 8">
            <a:extLst>
              <a:ext uri="{FF2B5EF4-FFF2-40B4-BE49-F238E27FC236}">
                <a16:creationId xmlns:a16="http://schemas.microsoft.com/office/drawing/2014/main" id="{97B4CB46-A795-62C1-E6BE-95FA3A0A2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975" y="6246813"/>
            <a:ext cx="19859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pl-PL" altLang="pl-PL" sz="3200">
                <a:latin typeface="Symbol" panose="05050102010706020507" pitchFamily="18" charset="2"/>
              </a:rPr>
              <a:t></a:t>
            </a:r>
            <a:r>
              <a:rPr lang="pl-PL" altLang="pl-PL" sz="3200" baseline="30000">
                <a:latin typeface="Symbol" panose="05050102010706020507" pitchFamily="18" charset="2"/>
              </a:rPr>
              <a:t></a:t>
            </a:r>
            <a:r>
              <a:rPr lang="pl-PL" altLang="pl-PL" sz="3200">
                <a:latin typeface="Symbol" panose="05050102010706020507" pitchFamily="18" charset="2"/>
              </a:rPr>
              <a:t></a:t>
            </a:r>
            <a:r>
              <a:rPr lang="pl-PL" altLang="pl-PL" sz="3200"/>
              <a:t>&lt;0</a:t>
            </a:r>
            <a:r>
              <a:rPr lang="pl-PL" altLang="pl-PL" sz="3200" baseline="30000"/>
              <a:t>o</a:t>
            </a:r>
          </a:p>
        </p:txBody>
      </p:sp>
      <p:sp>
        <p:nvSpPr>
          <p:cNvPr id="21513" name="Text Box 9">
            <a:extLst>
              <a:ext uri="{FF2B5EF4-FFF2-40B4-BE49-F238E27FC236}">
                <a16:creationId xmlns:a16="http://schemas.microsoft.com/office/drawing/2014/main" id="{484FD69F-7EE0-B905-090C-873AAD3FA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1514" name="Text Box 10">
            <a:extLst>
              <a:ext uri="{FF2B5EF4-FFF2-40B4-BE49-F238E27FC236}">
                <a16:creationId xmlns:a16="http://schemas.microsoft.com/office/drawing/2014/main" id="{93176D94-C74A-A7C9-D9A3-3D958F24E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43430F7-3D23-4C39-B002-C7424D7A4416}" type="slidenum">
              <a:rPr lang="en-US" altLang="pl-PL" sz="1400"/>
              <a:pPr algn="r" eaLnBrk="1" hangingPunct="1">
                <a:buClrTx/>
                <a:buFontTx/>
                <a:buNone/>
              </a:pPr>
              <a:t>10</a:t>
            </a:fld>
            <a:endParaRPr lang="en-US" altLang="pl-PL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4754F897-7829-DA36-BD13-B9C0A3DDEB59}"/>
              </a:ext>
            </a:extLst>
          </p:cNvPr>
          <p:cNvSpPr txBox="1"/>
          <p:nvPr/>
        </p:nvSpPr>
        <p:spPr>
          <a:xfrm>
            <a:off x="251520" y="116632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err="1">
                <a:latin typeface="Arial" panose="020B0604020202020204" pitchFamily="34" charset="0"/>
                <a:cs typeface="Arial" panose="020B0604020202020204" pitchFamily="34" charset="0"/>
              </a:rPr>
              <a:t>Improper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600" dirty="0" err="1">
                <a:latin typeface="Arial" panose="020B0604020202020204" pitchFamily="34" charset="0"/>
                <a:cs typeface="Arial" panose="020B0604020202020204" pitchFamily="34" charset="0"/>
              </a:rPr>
              <a:t>dihedral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600" dirty="0" err="1">
                <a:latin typeface="Arial" panose="020B0604020202020204" pitchFamily="34" charset="0"/>
                <a:cs typeface="Arial" panose="020B0604020202020204" pitchFamily="34" charset="0"/>
              </a:rPr>
              <a:t>angles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sz="3600" dirty="0" err="1">
                <a:latin typeface="Arial" panose="020B0604020202020204" pitchFamily="34" charset="0"/>
                <a:cs typeface="Arial" panose="020B0604020202020204" pitchFamily="34" charset="0"/>
              </a:rPr>
              <a:t>chirality</a:t>
            </a:r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 descr="Obraz zawierający tekst, diagram, zrzut ekranu, Czcionka&#10;&#10;Opis wygenerowany automatycznie">
            <a:extLst>
              <a:ext uri="{FF2B5EF4-FFF2-40B4-BE49-F238E27FC236}">
                <a16:creationId xmlns:a16="http://schemas.microsoft.com/office/drawing/2014/main" id="{F6345481-65FC-BDF1-1D03-33BFF9467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709" y="1188670"/>
            <a:ext cx="5498603" cy="512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2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6F8377F-516B-BA5A-26CE-8F8E3C4F3A98}"/>
              </a:ext>
            </a:extLst>
          </p:cNvPr>
          <p:cNvSpPr txBox="1"/>
          <p:nvPr/>
        </p:nvSpPr>
        <p:spPr>
          <a:xfrm>
            <a:off x="251520" y="44624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err="1">
                <a:latin typeface="Arial" panose="020B0604020202020204" pitchFamily="34" charset="0"/>
                <a:cs typeface="Arial" panose="020B0604020202020204" pitchFamily="34" charset="0"/>
              </a:rPr>
              <a:t>Flexibility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3600" dirty="0" err="1"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600" dirty="0" err="1">
                <a:latin typeface="Arial" panose="020B0604020202020204" pitchFamily="34" charset="0"/>
                <a:cs typeface="Arial" panose="020B0604020202020204" pitchFamily="34" charset="0"/>
              </a:rPr>
              <a:t>coordinates</a:t>
            </a:r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4E6D0B4-9E45-EFD7-96FF-0BF00709E3E9}"/>
              </a:ext>
            </a:extLst>
          </p:cNvPr>
          <p:cNvSpPr txBox="1"/>
          <p:nvPr/>
        </p:nvSpPr>
        <p:spPr>
          <a:xfrm>
            <a:off x="323528" y="1052736"/>
            <a:ext cx="835292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Unchangeable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alter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identity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Bond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lengths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Bong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angles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Improper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dihedral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angles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define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chirality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planarity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of sp</a:t>
            </a:r>
            <a:r>
              <a:rPr lang="pl-PL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fragments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Dihedral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angles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corresponding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rotations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double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partially-double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bonds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define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cis-trans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isomers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Changeable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define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conformation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geometry of a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assembly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Dihedral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angles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corresponding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rotations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single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bonds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(but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mind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ring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Interatomic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distances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angles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relating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one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molecule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isolated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atom to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5300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CDB7C21-333E-69E4-A433-86D12CF0DF9F}"/>
              </a:ext>
            </a:extLst>
          </p:cNvPr>
          <p:cNvSpPr txBox="1"/>
          <p:nvPr/>
        </p:nvSpPr>
        <p:spPr>
          <a:xfrm>
            <a:off x="251520" y="11663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err="1">
                <a:latin typeface="Arial" panose="020B0604020202020204" pitchFamily="34" charset="0"/>
                <a:cs typeface="Arial" panose="020B0604020202020204" pitchFamily="34" charset="0"/>
              </a:rPr>
              <a:t>Constraints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: ring </a:t>
            </a:r>
            <a:r>
              <a:rPr lang="pl-PL" sz="3600" dirty="0" err="1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1874DD7A-F2C7-04A8-BC3F-955DCAD65F1F}"/>
              </a:ext>
            </a:extLst>
          </p:cNvPr>
          <p:cNvCxnSpPr>
            <a:cxnSpLocks/>
          </p:cNvCxnSpPr>
          <p:nvPr/>
        </p:nvCxnSpPr>
        <p:spPr>
          <a:xfrm rot="555105" flipH="1" flipV="1">
            <a:off x="4606955" y="1943197"/>
            <a:ext cx="1656184" cy="3549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6019900C-AA36-D986-D8BE-9ADCABF3CBEE}"/>
              </a:ext>
            </a:extLst>
          </p:cNvPr>
          <p:cNvCxnSpPr>
            <a:cxnSpLocks/>
          </p:cNvCxnSpPr>
          <p:nvPr/>
        </p:nvCxnSpPr>
        <p:spPr>
          <a:xfrm rot="555105" flipH="1">
            <a:off x="2983486" y="1677832"/>
            <a:ext cx="1656184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D6ABD8D1-CA39-63EF-7B53-82BBA89A509C}"/>
              </a:ext>
            </a:extLst>
          </p:cNvPr>
          <p:cNvCxnSpPr>
            <a:cxnSpLocks/>
          </p:cNvCxnSpPr>
          <p:nvPr/>
        </p:nvCxnSpPr>
        <p:spPr>
          <a:xfrm flipH="1">
            <a:off x="2355267" y="2708920"/>
            <a:ext cx="256297" cy="6271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B9E1DC47-8A41-6B0B-46E2-3CA8AC47871B}"/>
              </a:ext>
            </a:extLst>
          </p:cNvPr>
          <p:cNvCxnSpPr>
            <a:cxnSpLocks/>
          </p:cNvCxnSpPr>
          <p:nvPr/>
        </p:nvCxnSpPr>
        <p:spPr>
          <a:xfrm rot="555105">
            <a:off x="2240719" y="3425760"/>
            <a:ext cx="1213780" cy="14401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4CF514F8-2E66-1E12-21E9-F702651E6ECB}"/>
              </a:ext>
            </a:extLst>
          </p:cNvPr>
          <p:cNvCxnSpPr>
            <a:cxnSpLocks/>
          </p:cNvCxnSpPr>
          <p:nvPr/>
        </p:nvCxnSpPr>
        <p:spPr>
          <a:xfrm rot="555105" flipV="1">
            <a:off x="3321662" y="4872518"/>
            <a:ext cx="1789844" cy="2244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8F70D66D-7EAE-E0C8-3D18-C97EE51860E7}"/>
              </a:ext>
            </a:extLst>
          </p:cNvPr>
          <p:cNvCxnSpPr>
            <a:cxnSpLocks/>
          </p:cNvCxnSpPr>
          <p:nvPr/>
        </p:nvCxnSpPr>
        <p:spPr>
          <a:xfrm rot="555105" flipV="1">
            <a:off x="5198249" y="3793745"/>
            <a:ext cx="766033" cy="12910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643B3933-D749-DF1A-2B74-17077AED0513}"/>
              </a:ext>
            </a:extLst>
          </p:cNvPr>
          <p:cNvCxnSpPr>
            <a:cxnSpLocks/>
          </p:cNvCxnSpPr>
          <p:nvPr/>
        </p:nvCxnSpPr>
        <p:spPr>
          <a:xfrm rot="555105" flipH="1" flipV="1">
            <a:off x="6127222" y="2427009"/>
            <a:ext cx="52111" cy="144190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Łuk 22">
            <a:extLst>
              <a:ext uri="{FF2B5EF4-FFF2-40B4-BE49-F238E27FC236}">
                <a16:creationId xmlns:a16="http://schemas.microsoft.com/office/drawing/2014/main" id="{AA07B027-AEDD-8F61-E971-F2FB87D55CAA}"/>
              </a:ext>
            </a:extLst>
          </p:cNvPr>
          <p:cNvSpPr/>
          <p:nvPr/>
        </p:nvSpPr>
        <p:spPr>
          <a:xfrm rot="9762786">
            <a:off x="5435531" y="1890210"/>
            <a:ext cx="1077864" cy="1152128"/>
          </a:xfrm>
          <a:prstGeom prst="arc">
            <a:avLst>
              <a:gd name="adj1" fmla="val 16200000"/>
              <a:gd name="adj2" fmla="val 2942594"/>
            </a:avLst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4" name="Łuk 23">
            <a:extLst>
              <a:ext uri="{FF2B5EF4-FFF2-40B4-BE49-F238E27FC236}">
                <a16:creationId xmlns:a16="http://schemas.microsoft.com/office/drawing/2014/main" id="{11C1FC16-E0EA-BA9B-FAF2-8135AB0E537D}"/>
              </a:ext>
            </a:extLst>
          </p:cNvPr>
          <p:cNvSpPr/>
          <p:nvPr/>
        </p:nvSpPr>
        <p:spPr>
          <a:xfrm rot="13439918">
            <a:off x="5592769" y="3205528"/>
            <a:ext cx="1077864" cy="1152128"/>
          </a:xfrm>
          <a:prstGeom prst="arc">
            <a:avLst>
              <a:gd name="adj1" fmla="val 16200000"/>
              <a:gd name="adj2" fmla="val 2942594"/>
            </a:avLst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6" name="Łącznik prosty 25">
            <a:extLst>
              <a:ext uri="{FF2B5EF4-FFF2-40B4-BE49-F238E27FC236}">
                <a16:creationId xmlns:a16="http://schemas.microsoft.com/office/drawing/2014/main" id="{7F9485AD-1F81-4024-D461-C2B2E9FE129D}"/>
              </a:ext>
            </a:extLst>
          </p:cNvPr>
          <p:cNvCxnSpPr>
            <a:cxnSpLocks/>
          </p:cNvCxnSpPr>
          <p:nvPr/>
        </p:nvCxnSpPr>
        <p:spPr>
          <a:xfrm flipH="1">
            <a:off x="2715830" y="1756793"/>
            <a:ext cx="256297" cy="6271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Łącznik: zakrzywiony 27">
            <a:extLst>
              <a:ext uri="{FF2B5EF4-FFF2-40B4-BE49-F238E27FC236}">
                <a16:creationId xmlns:a16="http://schemas.microsoft.com/office/drawing/2014/main" id="{5BC046E6-4938-5438-48BE-2CF089C14CCB}"/>
              </a:ext>
            </a:extLst>
          </p:cNvPr>
          <p:cNvCxnSpPr/>
          <p:nvPr/>
        </p:nvCxnSpPr>
        <p:spPr>
          <a:xfrm>
            <a:off x="2267744" y="2276872"/>
            <a:ext cx="936104" cy="504056"/>
          </a:xfrm>
          <a:prstGeom prst="curvedConnector3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6D2D46A3-5EC4-3703-D18B-4730E01B3D5B}"/>
              </a:ext>
            </a:extLst>
          </p:cNvPr>
          <p:cNvSpPr txBox="1"/>
          <p:nvPr/>
        </p:nvSpPr>
        <p:spPr>
          <a:xfrm>
            <a:off x="6012160" y="368932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1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AFB9E8AC-8DFC-0175-C78E-987E9EEA7C53}"/>
              </a:ext>
            </a:extLst>
          </p:cNvPr>
          <p:cNvSpPr txBox="1"/>
          <p:nvPr/>
        </p:nvSpPr>
        <p:spPr>
          <a:xfrm>
            <a:off x="4961465" y="495964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2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3174D92E-B878-F2F0-9F67-0D4CB29D73CE}"/>
              </a:ext>
            </a:extLst>
          </p:cNvPr>
          <p:cNvSpPr txBox="1"/>
          <p:nvPr/>
        </p:nvSpPr>
        <p:spPr>
          <a:xfrm>
            <a:off x="3133163" y="498724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3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0922AB9E-DCA9-CA69-DF2A-09A272007BBB}"/>
              </a:ext>
            </a:extLst>
          </p:cNvPr>
          <p:cNvSpPr txBox="1"/>
          <p:nvPr/>
        </p:nvSpPr>
        <p:spPr>
          <a:xfrm>
            <a:off x="6194261" y="216356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i="1" dirty="0"/>
              <a:t>n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A8F65049-57D9-0C2D-CE56-0C31885096CF}"/>
              </a:ext>
            </a:extLst>
          </p:cNvPr>
          <p:cNvSpPr txBox="1"/>
          <p:nvPr/>
        </p:nvSpPr>
        <p:spPr>
          <a:xfrm>
            <a:off x="4531700" y="1285953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i="1" dirty="0"/>
              <a:t>n</a:t>
            </a:r>
            <a:r>
              <a:rPr lang="pl-PL" sz="2800" dirty="0"/>
              <a:t>-1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17DCF86F-2993-4937-6A11-EDFAC86A1A68}"/>
              </a:ext>
            </a:extLst>
          </p:cNvPr>
          <p:cNvSpPr txBox="1"/>
          <p:nvPr/>
        </p:nvSpPr>
        <p:spPr>
          <a:xfrm>
            <a:off x="2716203" y="1128228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i="1" dirty="0"/>
              <a:t>n</a:t>
            </a:r>
            <a:r>
              <a:rPr lang="pl-PL" sz="2800" dirty="0"/>
              <a:t>-2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AA23CA33-13B2-1E5F-46D8-0F5113893787}"/>
              </a:ext>
            </a:extLst>
          </p:cNvPr>
          <p:cNvSpPr txBox="1"/>
          <p:nvPr/>
        </p:nvSpPr>
        <p:spPr>
          <a:xfrm>
            <a:off x="6185234" y="2853298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i="1" dirty="0">
                <a:solidFill>
                  <a:srgbClr val="FF0000"/>
                </a:solidFill>
              </a:rPr>
              <a:t>d</a:t>
            </a:r>
            <a:r>
              <a:rPr lang="pl-PL" sz="2800" baseline="-25000" dirty="0">
                <a:solidFill>
                  <a:srgbClr val="FF0000"/>
                </a:solidFill>
              </a:rPr>
              <a:t>1</a:t>
            </a:r>
            <a:r>
              <a:rPr lang="pl-PL" sz="2800" i="1" baseline="-250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2A181C58-43AB-A101-D482-813C26623204}"/>
              </a:ext>
            </a:extLst>
          </p:cNvPr>
          <p:cNvSpPr txBox="1"/>
          <p:nvPr/>
        </p:nvSpPr>
        <p:spPr>
          <a:xfrm>
            <a:off x="4436874" y="2390024"/>
            <a:ext cx="1124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i="1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pl-PL" sz="2800" baseline="-25000" dirty="0">
                <a:solidFill>
                  <a:srgbClr val="FF0000"/>
                </a:solidFill>
              </a:rPr>
              <a:t>1 </a:t>
            </a:r>
            <a:r>
              <a:rPr lang="pl-PL" sz="2800" i="1" baseline="-25000" dirty="0">
                <a:solidFill>
                  <a:srgbClr val="FF0000"/>
                </a:solidFill>
              </a:rPr>
              <a:t>n n-</a:t>
            </a:r>
            <a:r>
              <a:rPr lang="pl-PL" sz="2800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4D61315A-BCD9-DC71-3394-18685FCF1802}"/>
              </a:ext>
            </a:extLst>
          </p:cNvPr>
          <p:cNvSpPr txBox="1"/>
          <p:nvPr/>
        </p:nvSpPr>
        <p:spPr>
          <a:xfrm>
            <a:off x="4611906" y="3386467"/>
            <a:ext cx="889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i="1" dirty="0" err="1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pl-PL" sz="2800" i="1" baseline="-25000" dirty="0" err="1">
                <a:solidFill>
                  <a:srgbClr val="FF0000"/>
                </a:solidFill>
              </a:rPr>
              <a:t>n</a:t>
            </a:r>
            <a:r>
              <a:rPr lang="pl-PL" sz="2800" i="1" baseline="-25000" dirty="0">
                <a:solidFill>
                  <a:srgbClr val="FF0000"/>
                </a:solidFill>
              </a:rPr>
              <a:t> </a:t>
            </a:r>
            <a:r>
              <a:rPr lang="pl-PL" sz="2800" baseline="-25000" dirty="0">
                <a:solidFill>
                  <a:srgbClr val="FF0000"/>
                </a:solidFill>
              </a:rPr>
              <a:t>1</a:t>
            </a:r>
            <a:r>
              <a:rPr lang="pl-PL" sz="2800" i="1" baseline="-25000" dirty="0">
                <a:solidFill>
                  <a:srgbClr val="FF0000"/>
                </a:solidFill>
              </a:rPr>
              <a:t> </a:t>
            </a:r>
            <a:r>
              <a:rPr lang="pl-PL" sz="2800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3BC10C13-CF3A-02F4-C05D-0AE6D317FD4D}"/>
              </a:ext>
            </a:extLst>
          </p:cNvPr>
          <p:cNvSpPr txBox="1"/>
          <p:nvPr/>
        </p:nvSpPr>
        <p:spPr>
          <a:xfrm>
            <a:off x="6763168" y="3720101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solidFill>
                  <a:srgbClr val="FF0000"/>
                </a:solidFill>
              </a:rPr>
              <a:t>Constraints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556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ójkąt równoramienny 1">
            <a:extLst>
              <a:ext uri="{FF2B5EF4-FFF2-40B4-BE49-F238E27FC236}">
                <a16:creationId xmlns:a16="http://schemas.microsoft.com/office/drawing/2014/main" id="{C8EA8D1E-E351-6DB2-E274-9B02ED1579EF}"/>
              </a:ext>
            </a:extLst>
          </p:cNvPr>
          <p:cNvSpPr/>
          <p:nvPr/>
        </p:nvSpPr>
        <p:spPr>
          <a:xfrm>
            <a:off x="1043608" y="908720"/>
            <a:ext cx="864096" cy="720080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539A3EA-B38F-D4C1-0EAF-1AA1935314FB}"/>
              </a:ext>
            </a:extLst>
          </p:cNvPr>
          <p:cNvSpPr txBox="1"/>
          <p:nvPr/>
        </p:nvSpPr>
        <p:spPr>
          <a:xfrm>
            <a:off x="179512" y="44624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membered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ring (single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bonds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pl-PL" sz="28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-3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torsional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angles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6956A75-18C8-3E60-5F67-4AA8A9EDF3E6}"/>
              </a:ext>
            </a:extLst>
          </p:cNvPr>
          <p:cNvSpPr txBox="1"/>
          <p:nvPr/>
        </p:nvSpPr>
        <p:spPr>
          <a:xfrm>
            <a:off x="2627784" y="1084674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>
                <a:solidFill>
                  <a:srgbClr val="FF0000"/>
                </a:solidFill>
              </a:rPr>
              <a:t>D.o.f</a:t>
            </a:r>
            <a:r>
              <a:rPr lang="pl-PL" dirty="0">
                <a:solidFill>
                  <a:srgbClr val="FF0000"/>
                </a:solidFill>
              </a:rPr>
              <a:t>. = (3-3)-3 = -3: </a:t>
            </a:r>
            <a:r>
              <a:rPr lang="pl-PL" dirty="0" err="1">
                <a:solidFill>
                  <a:srgbClr val="FF0000"/>
                </a:solidFill>
              </a:rPr>
              <a:t>very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strained</a:t>
            </a:r>
            <a:r>
              <a:rPr lang="pl-PL" dirty="0">
                <a:solidFill>
                  <a:srgbClr val="FF0000"/>
                </a:solidFill>
              </a:rPr>
              <a:t> (</a:t>
            </a:r>
            <a:r>
              <a:rPr lang="pl-PL" dirty="0" err="1">
                <a:solidFill>
                  <a:srgbClr val="FF0000"/>
                </a:solidFill>
              </a:rPr>
              <a:t>e.g</a:t>
            </a:r>
            <a:r>
              <a:rPr lang="pl-PL" dirty="0">
                <a:solidFill>
                  <a:srgbClr val="FF0000"/>
                </a:solidFill>
              </a:rPr>
              <a:t>., </a:t>
            </a:r>
            <a:r>
              <a:rPr lang="pl-PL" dirty="0" err="1">
                <a:solidFill>
                  <a:srgbClr val="FF0000"/>
                </a:solidFill>
              </a:rPr>
              <a:t>cyclopropane</a:t>
            </a:r>
            <a:r>
              <a:rPr lang="pl-PL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" name="Romb 4">
            <a:extLst>
              <a:ext uri="{FF2B5EF4-FFF2-40B4-BE49-F238E27FC236}">
                <a16:creationId xmlns:a16="http://schemas.microsoft.com/office/drawing/2014/main" id="{A9DF2A56-1738-3E87-E326-570D6B6DB243}"/>
              </a:ext>
            </a:extLst>
          </p:cNvPr>
          <p:cNvSpPr/>
          <p:nvPr/>
        </p:nvSpPr>
        <p:spPr>
          <a:xfrm rot="18908392">
            <a:off x="906681" y="1856716"/>
            <a:ext cx="1092485" cy="1083569"/>
          </a:xfrm>
          <a:prstGeom prst="diamon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B901DDA-12D5-50D2-F152-84077EEE364E}"/>
              </a:ext>
            </a:extLst>
          </p:cNvPr>
          <p:cNvSpPr txBox="1"/>
          <p:nvPr/>
        </p:nvSpPr>
        <p:spPr>
          <a:xfrm>
            <a:off x="2627784" y="2164794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>
                <a:solidFill>
                  <a:srgbClr val="FF0000"/>
                </a:solidFill>
              </a:rPr>
              <a:t>D.o.f</a:t>
            </a:r>
            <a:r>
              <a:rPr lang="pl-PL" dirty="0">
                <a:solidFill>
                  <a:srgbClr val="FF0000"/>
                </a:solidFill>
              </a:rPr>
              <a:t>. = (4-3)-3 = -2: </a:t>
            </a:r>
            <a:r>
              <a:rPr lang="pl-PL" dirty="0" err="1">
                <a:solidFill>
                  <a:srgbClr val="FF0000"/>
                </a:solidFill>
              </a:rPr>
              <a:t>very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strained</a:t>
            </a:r>
            <a:r>
              <a:rPr lang="pl-PL" dirty="0">
                <a:solidFill>
                  <a:srgbClr val="FF0000"/>
                </a:solidFill>
              </a:rPr>
              <a:t> (</a:t>
            </a:r>
            <a:r>
              <a:rPr lang="pl-PL" dirty="0" err="1">
                <a:solidFill>
                  <a:srgbClr val="FF0000"/>
                </a:solidFill>
              </a:rPr>
              <a:t>e.g</a:t>
            </a:r>
            <a:r>
              <a:rPr lang="pl-PL" dirty="0">
                <a:solidFill>
                  <a:srgbClr val="FF0000"/>
                </a:solidFill>
              </a:rPr>
              <a:t>., </a:t>
            </a:r>
            <a:r>
              <a:rPr lang="pl-PL" dirty="0" err="1">
                <a:solidFill>
                  <a:srgbClr val="FF0000"/>
                </a:solidFill>
              </a:rPr>
              <a:t>cyclobutane</a:t>
            </a:r>
            <a:r>
              <a:rPr lang="pl-PL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7" name="Pięciokąt 6">
            <a:extLst>
              <a:ext uri="{FF2B5EF4-FFF2-40B4-BE49-F238E27FC236}">
                <a16:creationId xmlns:a16="http://schemas.microsoft.com/office/drawing/2014/main" id="{D2E3447A-4F21-E1A5-C6BC-330603AFDC55}"/>
              </a:ext>
            </a:extLst>
          </p:cNvPr>
          <p:cNvSpPr/>
          <p:nvPr/>
        </p:nvSpPr>
        <p:spPr>
          <a:xfrm>
            <a:off x="971600" y="3212976"/>
            <a:ext cx="1008112" cy="936104"/>
          </a:xfrm>
          <a:prstGeom prst="pentago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05AA1EB-090F-913A-EFF7-E9818571BBB9}"/>
              </a:ext>
            </a:extLst>
          </p:cNvPr>
          <p:cNvSpPr txBox="1"/>
          <p:nvPr/>
        </p:nvSpPr>
        <p:spPr>
          <a:xfrm>
            <a:off x="2627784" y="3460938"/>
            <a:ext cx="58326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 err="1">
                <a:solidFill>
                  <a:srgbClr val="FFC000"/>
                </a:solidFill>
              </a:rPr>
              <a:t>D.o.f</a:t>
            </a:r>
            <a:r>
              <a:rPr lang="pl-PL" dirty="0">
                <a:solidFill>
                  <a:srgbClr val="FFC000"/>
                </a:solidFill>
              </a:rPr>
              <a:t>. = (5-3)-3 = -1: </a:t>
            </a:r>
            <a:r>
              <a:rPr lang="pl-PL" dirty="0" err="1">
                <a:solidFill>
                  <a:srgbClr val="FFC000"/>
                </a:solidFill>
              </a:rPr>
              <a:t>strained</a:t>
            </a:r>
            <a:r>
              <a:rPr lang="pl-PL" dirty="0">
                <a:solidFill>
                  <a:srgbClr val="FFC000"/>
                </a:solidFill>
              </a:rPr>
              <a:t> (</a:t>
            </a:r>
            <a:r>
              <a:rPr lang="pl-PL" dirty="0" err="1">
                <a:solidFill>
                  <a:srgbClr val="FFC000"/>
                </a:solidFill>
              </a:rPr>
              <a:t>e.g</a:t>
            </a:r>
            <a:r>
              <a:rPr lang="pl-PL" dirty="0">
                <a:solidFill>
                  <a:srgbClr val="FFC000"/>
                </a:solidFill>
              </a:rPr>
              <a:t>., </a:t>
            </a:r>
            <a:r>
              <a:rPr lang="pl-PL" dirty="0" err="1">
                <a:solidFill>
                  <a:srgbClr val="FFC000"/>
                </a:solidFill>
              </a:rPr>
              <a:t>cyclopentane</a:t>
            </a:r>
            <a:r>
              <a:rPr lang="pl-PL" dirty="0">
                <a:solidFill>
                  <a:srgbClr val="FFC000"/>
                </a:solidFill>
              </a:rPr>
              <a:t>)</a:t>
            </a:r>
          </a:p>
        </p:txBody>
      </p:sp>
      <p:sp>
        <p:nvSpPr>
          <p:cNvPr id="10" name="Sześciokąt 9">
            <a:extLst>
              <a:ext uri="{FF2B5EF4-FFF2-40B4-BE49-F238E27FC236}">
                <a16:creationId xmlns:a16="http://schemas.microsoft.com/office/drawing/2014/main" id="{E03C5C30-E84A-EDED-F6D6-740A7FC0BF69}"/>
              </a:ext>
            </a:extLst>
          </p:cNvPr>
          <p:cNvSpPr/>
          <p:nvPr/>
        </p:nvSpPr>
        <p:spPr>
          <a:xfrm>
            <a:off x="971600" y="4509120"/>
            <a:ext cx="1008112" cy="936104"/>
          </a:xfrm>
          <a:prstGeom prst="hexago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188AB46-D992-49A9-E765-61F6685F1619}"/>
              </a:ext>
            </a:extLst>
          </p:cNvPr>
          <p:cNvSpPr txBox="1"/>
          <p:nvPr/>
        </p:nvSpPr>
        <p:spPr>
          <a:xfrm>
            <a:off x="2627784" y="4757082"/>
            <a:ext cx="61206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 err="1">
                <a:solidFill>
                  <a:srgbClr val="00B050"/>
                </a:solidFill>
              </a:rPr>
              <a:t>D.o.f</a:t>
            </a:r>
            <a:r>
              <a:rPr lang="pl-PL" dirty="0">
                <a:solidFill>
                  <a:srgbClr val="00B050"/>
                </a:solidFill>
              </a:rPr>
              <a:t>. = (6-3)-3 = 0: not </a:t>
            </a:r>
            <a:r>
              <a:rPr lang="pl-PL" dirty="0" err="1">
                <a:solidFill>
                  <a:srgbClr val="00B050"/>
                </a:solidFill>
              </a:rPr>
              <a:t>strained</a:t>
            </a:r>
            <a:r>
              <a:rPr lang="pl-PL" dirty="0">
                <a:solidFill>
                  <a:srgbClr val="00B050"/>
                </a:solidFill>
              </a:rPr>
              <a:t>, </a:t>
            </a:r>
            <a:r>
              <a:rPr lang="pl-PL" dirty="0" err="1">
                <a:solidFill>
                  <a:srgbClr val="00B050"/>
                </a:solidFill>
              </a:rPr>
              <a:t>rigid</a:t>
            </a:r>
            <a:r>
              <a:rPr lang="pl-PL" dirty="0">
                <a:solidFill>
                  <a:srgbClr val="00B050"/>
                </a:solidFill>
              </a:rPr>
              <a:t> (</a:t>
            </a:r>
            <a:r>
              <a:rPr lang="pl-PL" dirty="0" err="1">
                <a:solidFill>
                  <a:srgbClr val="00B050"/>
                </a:solidFill>
              </a:rPr>
              <a:t>e.g</a:t>
            </a:r>
            <a:r>
              <a:rPr lang="pl-PL" dirty="0">
                <a:solidFill>
                  <a:srgbClr val="00B050"/>
                </a:solidFill>
              </a:rPr>
              <a:t>., </a:t>
            </a:r>
            <a:r>
              <a:rPr lang="pl-PL" dirty="0" err="1">
                <a:solidFill>
                  <a:srgbClr val="00B050"/>
                </a:solidFill>
              </a:rPr>
              <a:t>cyclohexane</a:t>
            </a:r>
            <a:r>
              <a:rPr lang="pl-PL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12" name="Siedmiokąt 11">
            <a:extLst>
              <a:ext uri="{FF2B5EF4-FFF2-40B4-BE49-F238E27FC236}">
                <a16:creationId xmlns:a16="http://schemas.microsoft.com/office/drawing/2014/main" id="{EB8C4766-307C-3D42-9C0E-8B3C2085C501}"/>
              </a:ext>
            </a:extLst>
          </p:cNvPr>
          <p:cNvSpPr/>
          <p:nvPr/>
        </p:nvSpPr>
        <p:spPr>
          <a:xfrm>
            <a:off x="1007604" y="5733256"/>
            <a:ext cx="936104" cy="936104"/>
          </a:xfrm>
          <a:prstGeom prst="heptago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AB8A500-FAFD-88D4-CE2C-60DC35724418}"/>
              </a:ext>
            </a:extLst>
          </p:cNvPr>
          <p:cNvSpPr txBox="1"/>
          <p:nvPr/>
        </p:nvSpPr>
        <p:spPr>
          <a:xfrm>
            <a:off x="2627784" y="6053226"/>
            <a:ext cx="64087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 err="1">
                <a:solidFill>
                  <a:srgbClr val="0070C0"/>
                </a:solidFill>
              </a:rPr>
              <a:t>D.o.f</a:t>
            </a:r>
            <a:r>
              <a:rPr lang="pl-PL" dirty="0">
                <a:solidFill>
                  <a:srgbClr val="0070C0"/>
                </a:solidFill>
              </a:rPr>
              <a:t>. = (7-3)-3 = 1: not </a:t>
            </a:r>
            <a:r>
              <a:rPr lang="pl-PL" dirty="0" err="1">
                <a:solidFill>
                  <a:srgbClr val="0070C0"/>
                </a:solidFill>
              </a:rPr>
              <a:t>strained</a:t>
            </a:r>
            <a:r>
              <a:rPr lang="pl-PL" dirty="0">
                <a:solidFill>
                  <a:srgbClr val="0070C0"/>
                </a:solidFill>
              </a:rPr>
              <a:t>, </a:t>
            </a:r>
            <a:r>
              <a:rPr lang="pl-PL" dirty="0" err="1">
                <a:solidFill>
                  <a:srgbClr val="0070C0"/>
                </a:solidFill>
              </a:rPr>
              <a:t>flexible</a:t>
            </a:r>
            <a:r>
              <a:rPr lang="pl-PL" dirty="0">
                <a:solidFill>
                  <a:srgbClr val="0070C0"/>
                </a:solidFill>
              </a:rPr>
              <a:t> (</a:t>
            </a:r>
            <a:r>
              <a:rPr lang="pl-PL" dirty="0" err="1">
                <a:solidFill>
                  <a:srgbClr val="0070C0"/>
                </a:solidFill>
              </a:rPr>
              <a:t>e.g</a:t>
            </a:r>
            <a:r>
              <a:rPr lang="pl-PL" dirty="0">
                <a:solidFill>
                  <a:srgbClr val="0070C0"/>
                </a:solidFill>
              </a:rPr>
              <a:t>., </a:t>
            </a:r>
            <a:r>
              <a:rPr lang="pl-PL" dirty="0" err="1">
                <a:solidFill>
                  <a:srgbClr val="0070C0"/>
                </a:solidFill>
              </a:rPr>
              <a:t>cyclohexane</a:t>
            </a:r>
            <a:r>
              <a:rPr lang="pl-PL" dirty="0">
                <a:solidFill>
                  <a:srgbClr val="0070C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77857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28600" y="76200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Bond </a:t>
            </a:r>
            <a:r>
              <a:rPr lang="pl-PL" sz="3200" dirty="0" err="1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200" dirty="0" err="1">
                <a:latin typeface="Arial" panose="020B0604020202020204" pitchFamily="34" charset="0"/>
                <a:cs typeface="Arial" panose="020B0604020202020204" pitchFamily="34" charset="0"/>
              </a:rPr>
              <a:t>calculation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838200" y="990600"/>
          <a:ext cx="7088188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ównanie" r:id="rId2" imgW="2679480" imgH="342720" progId="Equation.3">
                  <p:embed/>
                </p:oleObj>
              </mc:Choice>
              <mc:Fallback>
                <p:oleObj name="Równanie" r:id="rId2" imgW="2679480" imgH="3427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990600"/>
                        <a:ext cx="7088188" cy="906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Line 6"/>
          <p:cNvSpPr>
            <a:spLocks noChangeShapeType="1"/>
          </p:cNvSpPr>
          <p:nvPr/>
        </p:nvSpPr>
        <p:spPr bwMode="auto">
          <a:xfrm flipH="1">
            <a:off x="2209800" y="4800600"/>
            <a:ext cx="20574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4267200" y="4800600"/>
            <a:ext cx="27432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V="1">
            <a:off x="4267200" y="198120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4572000" y="4648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 flipV="1">
            <a:off x="3886200" y="50292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V="1">
            <a:off x="4572000" y="51054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 flipV="1">
            <a:off x="3886200" y="44196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3886200" y="4419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V="1">
            <a:off x="3886200" y="42672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4267200" y="42672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 flipV="1">
            <a:off x="4572000" y="45720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4953000" y="4572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3733800" y="50133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/>
              <a:t>x</a:t>
            </a:r>
            <a:r>
              <a:rPr lang="en-US" sz="2000" baseline="-25000"/>
              <a:t>i</a:t>
            </a:r>
            <a:endParaRPr lang="pl-PL" sz="2000" baseline="-25000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4876800" y="50133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/>
              <a:t>y</a:t>
            </a:r>
            <a:r>
              <a:rPr lang="en-US" sz="2000" baseline="-25000"/>
              <a:t>i</a:t>
            </a:r>
            <a:endParaRPr lang="pl-PL" sz="2000" baseline="-25000"/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3962400" y="38862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/>
              <a:t>z</a:t>
            </a:r>
            <a:r>
              <a:rPr lang="en-US" sz="2000" baseline="-25000"/>
              <a:t>i</a:t>
            </a:r>
            <a:endParaRPr lang="pl-PL" sz="2000" baseline="-25000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2667000" y="5638800"/>
            <a:ext cx="2514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 flipV="1">
            <a:off x="5181600" y="5780088"/>
            <a:ext cx="1600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 flipH="1" flipV="1">
            <a:off x="2590800" y="3124200"/>
            <a:ext cx="762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>
            <a:off x="2590800" y="3124200"/>
            <a:ext cx="2667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 flipV="1">
            <a:off x="5181600" y="41910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 flipV="1">
            <a:off x="2590800" y="2438400"/>
            <a:ext cx="1676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>
            <a:off x="4267200" y="2438400"/>
            <a:ext cx="2514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9250" name="Line 34"/>
          <p:cNvSpPr>
            <a:spLocks noChangeShapeType="1"/>
          </p:cNvSpPr>
          <p:nvPr/>
        </p:nvSpPr>
        <p:spPr bwMode="auto">
          <a:xfrm flipV="1">
            <a:off x="5181600" y="3352800"/>
            <a:ext cx="1600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9251" name="Line 35"/>
          <p:cNvSpPr>
            <a:spLocks noChangeShapeType="1"/>
          </p:cNvSpPr>
          <p:nvPr/>
        </p:nvSpPr>
        <p:spPr bwMode="auto">
          <a:xfrm>
            <a:off x="6781800" y="33528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9252" name="Line 36"/>
          <p:cNvSpPr>
            <a:spLocks noChangeShapeType="1"/>
          </p:cNvSpPr>
          <p:nvPr/>
        </p:nvSpPr>
        <p:spPr bwMode="auto">
          <a:xfrm flipV="1">
            <a:off x="4572000" y="4191000"/>
            <a:ext cx="6096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5072063" y="40830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4433888" y="461962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2514600" y="5595938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/>
              <a:t>x</a:t>
            </a:r>
            <a:r>
              <a:rPr lang="en-US" sz="2000" baseline="-25000"/>
              <a:t>j</a:t>
            </a:r>
            <a:endParaRPr lang="pl-PL" sz="2000" baseline="-25000"/>
          </a:p>
        </p:txBody>
      </p: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3929063" y="19812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/>
              <a:t>z</a:t>
            </a:r>
            <a:r>
              <a:rPr lang="en-US" sz="2000" baseline="-25000"/>
              <a:t>j</a:t>
            </a:r>
            <a:endParaRPr lang="pl-PL" sz="2000" baseline="-25000"/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6629400" y="57912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/>
              <a:t>x</a:t>
            </a:r>
            <a:r>
              <a:rPr lang="en-US" sz="2000" baseline="-25000"/>
              <a:t>j</a:t>
            </a:r>
            <a:endParaRPr lang="pl-PL" sz="2000" baseline="-25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495800" y="4357688"/>
            <a:ext cx="2362200" cy="144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504825" y="1239838"/>
          <a:ext cx="8339138" cy="226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ównanie" r:id="rId2" imgW="3835080" imgH="1041120" progId="Equation.3">
                  <p:embed/>
                </p:oleObj>
              </mc:Choice>
              <mc:Fallback>
                <p:oleObj name="Równanie" r:id="rId2" imgW="3835080" imgH="10411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1239838"/>
                        <a:ext cx="8339138" cy="2265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Line 5"/>
          <p:cNvSpPr>
            <a:spLocks noChangeShapeType="1"/>
          </p:cNvSpPr>
          <p:nvPr/>
        </p:nvSpPr>
        <p:spPr bwMode="auto">
          <a:xfrm flipV="1">
            <a:off x="2476500" y="4357688"/>
            <a:ext cx="2095500" cy="1270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4419600" y="428148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2362200" y="550068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6705600" y="565308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251" name="Freeform 11"/>
          <p:cNvSpPr>
            <a:spLocks/>
          </p:cNvSpPr>
          <p:nvPr/>
        </p:nvSpPr>
        <p:spPr bwMode="auto">
          <a:xfrm>
            <a:off x="3657600" y="4891088"/>
            <a:ext cx="1600200" cy="4699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432" y="288"/>
              </a:cxn>
              <a:cxn ang="0">
                <a:pos x="1008" y="0"/>
              </a:cxn>
            </a:cxnLst>
            <a:rect l="0" t="0" r="r" b="b"/>
            <a:pathLst>
              <a:path w="1008" h="296">
                <a:moveTo>
                  <a:pt x="0" y="48"/>
                </a:moveTo>
                <a:cubicBezTo>
                  <a:pt x="132" y="172"/>
                  <a:pt x="264" y="296"/>
                  <a:pt x="432" y="288"/>
                </a:cubicBezTo>
                <a:cubicBezTo>
                  <a:pt x="600" y="280"/>
                  <a:pt x="912" y="48"/>
                  <a:pt x="100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191000" y="5272088"/>
            <a:ext cx="838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>
                <a:latin typeface="Symbol" pitchFamily="18" charset="2"/>
              </a:rPr>
              <a:t>a</a:t>
            </a:r>
            <a:r>
              <a:rPr lang="pl-PL" sz="3200" baseline="-25000"/>
              <a:t>ijk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209800" y="5805488"/>
            <a:ext cx="38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/>
              <a:t>i</a:t>
            </a:r>
            <a:endParaRPr lang="pl-PL" sz="2800" baseline="-25000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4343400" y="3671888"/>
            <a:ext cx="38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/>
              <a:t>j</a:t>
            </a:r>
            <a:endParaRPr lang="pl-PL" sz="2800" baseline="-25000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6629400" y="5957888"/>
            <a:ext cx="38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/>
              <a:t>k</a:t>
            </a:r>
            <a:endParaRPr lang="pl-PL" sz="2800" baseline="-25000"/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381000" y="152400"/>
            <a:ext cx="830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Bond </a:t>
            </a:r>
            <a:r>
              <a:rPr lang="pl-PL" sz="3200" dirty="0" err="1">
                <a:latin typeface="Arial" panose="020B0604020202020204" pitchFamily="34" charset="0"/>
                <a:cs typeface="Arial" panose="020B0604020202020204" pitchFamily="34" charset="0"/>
              </a:rPr>
              <a:t>angle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200" dirty="0" err="1">
                <a:latin typeface="Arial" panose="020B0604020202020204" pitchFamily="34" charset="0"/>
                <a:cs typeface="Arial" panose="020B0604020202020204" pitchFamily="34" charset="0"/>
              </a:rPr>
              <a:t>calculation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2" name="AutoShape 18"/>
          <p:cNvSpPr>
            <a:spLocks noChangeArrowheads="1"/>
          </p:cNvSpPr>
          <p:nvPr/>
        </p:nvSpPr>
        <p:spPr bwMode="auto">
          <a:xfrm>
            <a:off x="1143000" y="3240186"/>
            <a:ext cx="7391400" cy="2205038"/>
          </a:xfrm>
          <a:prstGeom prst="parallelogram">
            <a:avLst>
              <a:gd name="adj" fmla="val 83801"/>
            </a:avLst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6403" name="AutoShape 19"/>
          <p:cNvSpPr>
            <a:spLocks noChangeArrowheads="1"/>
          </p:cNvSpPr>
          <p:nvPr/>
        </p:nvSpPr>
        <p:spPr bwMode="auto">
          <a:xfrm flipH="1">
            <a:off x="1143000" y="877986"/>
            <a:ext cx="7391400" cy="2362200"/>
          </a:xfrm>
          <a:prstGeom prst="parallelogram">
            <a:avLst>
              <a:gd name="adj" fmla="val 78226"/>
            </a:avLst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3886200" y="3240186"/>
            <a:ext cx="2743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 flipH="1">
            <a:off x="2514600" y="3240186"/>
            <a:ext cx="137160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 flipH="1" flipV="1">
            <a:off x="6324600" y="1792386"/>
            <a:ext cx="266700" cy="144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 flipH="1">
            <a:off x="3124200" y="3240186"/>
            <a:ext cx="762000" cy="1066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 flipH="1" flipV="1">
            <a:off x="5562600" y="1792386"/>
            <a:ext cx="1041400" cy="1447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6409" name="Oval 25"/>
          <p:cNvSpPr>
            <a:spLocks noChangeArrowheads="1"/>
          </p:cNvSpPr>
          <p:nvPr/>
        </p:nvSpPr>
        <p:spPr bwMode="auto">
          <a:xfrm>
            <a:off x="2489200" y="4192686"/>
            <a:ext cx="228600" cy="2286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6410" name="Oval 26"/>
          <p:cNvSpPr>
            <a:spLocks noChangeArrowheads="1"/>
          </p:cNvSpPr>
          <p:nvPr/>
        </p:nvSpPr>
        <p:spPr bwMode="auto">
          <a:xfrm>
            <a:off x="3733800" y="3163986"/>
            <a:ext cx="228600" cy="2286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6412" name="Oval 28"/>
          <p:cNvSpPr>
            <a:spLocks noChangeArrowheads="1"/>
          </p:cNvSpPr>
          <p:nvPr/>
        </p:nvSpPr>
        <p:spPr bwMode="auto">
          <a:xfrm>
            <a:off x="6200775" y="1701899"/>
            <a:ext cx="228600" cy="2286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6414" name="Line 30"/>
          <p:cNvSpPr>
            <a:spLocks noChangeShapeType="1"/>
          </p:cNvSpPr>
          <p:nvPr/>
        </p:nvSpPr>
        <p:spPr bwMode="auto">
          <a:xfrm>
            <a:off x="2819400" y="1792386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6416" name="Line 32"/>
          <p:cNvSpPr>
            <a:spLocks noChangeShapeType="1"/>
          </p:cNvSpPr>
          <p:nvPr/>
        </p:nvSpPr>
        <p:spPr bwMode="auto">
          <a:xfrm flipV="1">
            <a:off x="3962400" y="3316386"/>
            <a:ext cx="457200" cy="12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6417" name="Line 33"/>
          <p:cNvSpPr>
            <a:spLocks noChangeShapeType="1"/>
          </p:cNvSpPr>
          <p:nvPr/>
        </p:nvSpPr>
        <p:spPr bwMode="auto">
          <a:xfrm flipH="1">
            <a:off x="3733800" y="3329086"/>
            <a:ext cx="228600" cy="292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6418" name="Line 34"/>
          <p:cNvSpPr>
            <a:spLocks noChangeShapeType="1"/>
          </p:cNvSpPr>
          <p:nvPr/>
        </p:nvSpPr>
        <p:spPr bwMode="auto">
          <a:xfrm flipV="1">
            <a:off x="5930900" y="3113186"/>
            <a:ext cx="457200" cy="12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6419" name="Line 35"/>
          <p:cNvSpPr>
            <a:spLocks noChangeShapeType="1"/>
          </p:cNvSpPr>
          <p:nvPr/>
        </p:nvSpPr>
        <p:spPr bwMode="auto">
          <a:xfrm flipH="1" flipV="1">
            <a:off x="6159500" y="2821086"/>
            <a:ext cx="2286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6422" name="Text Box 38"/>
          <p:cNvSpPr txBox="1">
            <a:spLocks noChangeArrowheads="1"/>
          </p:cNvSpPr>
          <p:nvPr/>
        </p:nvSpPr>
        <p:spPr bwMode="auto">
          <a:xfrm>
            <a:off x="6096000" y="1182786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/>
              <a:t>i</a:t>
            </a:r>
            <a:endParaRPr lang="pl-PL" sz="2800" baseline="-25000"/>
          </a:p>
        </p:txBody>
      </p:sp>
      <p:sp>
        <p:nvSpPr>
          <p:cNvPr id="16423" name="Text Box 39"/>
          <p:cNvSpPr txBox="1">
            <a:spLocks noChangeArrowheads="1"/>
          </p:cNvSpPr>
          <p:nvPr/>
        </p:nvSpPr>
        <p:spPr bwMode="auto">
          <a:xfrm>
            <a:off x="6477000" y="3254474"/>
            <a:ext cx="38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j</a:t>
            </a:r>
            <a:endParaRPr lang="pl-PL" sz="2800" baseline="-25000"/>
          </a:p>
        </p:txBody>
      </p:sp>
      <p:sp>
        <p:nvSpPr>
          <p:cNvPr id="16424" name="Text Box 40"/>
          <p:cNvSpPr txBox="1">
            <a:spLocks noChangeArrowheads="1"/>
          </p:cNvSpPr>
          <p:nvPr/>
        </p:nvSpPr>
        <p:spPr bwMode="auto">
          <a:xfrm>
            <a:off x="3733800" y="2681386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k</a:t>
            </a:r>
            <a:endParaRPr lang="pl-PL" sz="2800" baseline="-25000"/>
          </a:p>
        </p:txBody>
      </p:sp>
      <p:sp>
        <p:nvSpPr>
          <p:cNvPr id="16425" name="Text Box 41"/>
          <p:cNvSpPr txBox="1">
            <a:spLocks noChangeArrowheads="1"/>
          </p:cNvSpPr>
          <p:nvPr/>
        </p:nvSpPr>
        <p:spPr bwMode="auto">
          <a:xfrm>
            <a:off x="2438400" y="4383186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l</a:t>
            </a:r>
            <a:endParaRPr lang="pl-PL" sz="2800" baseline="-25000"/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auto">
          <a:xfrm>
            <a:off x="2590800" y="4306986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6427" name="Arc 43"/>
          <p:cNvSpPr>
            <a:spLocks/>
          </p:cNvSpPr>
          <p:nvPr/>
        </p:nvSpPr>
        <p:spPr bwMode="auto">
          <a:xfrm rot="947948" flipH="1">
            <a:off x="5597525" y="2097186"/>
            <a:ext cx="650875" cy="1828800"/>
          </a:xfrm>
          <a:custGeom>
            <a:avLst/>
            <a:gdLst>
              <a:gd name="G0" fmla="+- 9197 0 0"/>
              <a:gd name="G1" fmla="+- 21600 0 0"/>
              <a:gd name="G2" fmla="+- 21600 0 0"/>
              <a:gd name="T0" fmla="*/ 4953 w 30797"/>
              <a:gd name="T1" fmla="*/ 421 h 43200"/>
              <a:gd name="T2" fmla="*/ 0 w 30797"/>
              <a:gd name="T3" fmla="*/ 41144 h 43200"/>
              <a:gd name="T4" fmla="*/ 9197 w 30797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797" h="43200" fill="none" extrusionOk="0">
                <a:moveTo>
                  <a:pt x="4953" y="421"/>
                </a:moveTo>
                <a:cubicBezTo>
                  <a:pt x="6350" y="141"/>
                  <a:pt x="7771" y="-1"/>
                  <a:pt x="9197" y="0"/>
                </a:cubicBezTo>
                <a:cubicBezTo>
                  <a:pt x="21126" y="0"/>
                  <a:pt x="30797" y="9670"/>
                  <a:pt x="30797" y="21600"/>
                </a:cubicBezTo>
                <a:cubicBezTo>
                  <a:pt x="30797" y="33529"/>
                  <a:pt x="21126" y="43200"/>
                  <a:pt x="9197" y="43200"/>
                </a:cubicBezTo>
                <a:cubicBezTo>
                  <a:pt x="6017" y="43200"/>
                  <a:pt x="2876" y="42498"/>
                  <a:pt x="-1" y="41144"/>
                </a:cubicBezTo>
              </a:path>
              <a:path w="30797" h="43200" stroke="0" extrusionOk="0">
                <a:moveTo>
                  <a:pt x="4953" y="421"/>
                </a:moveTo>
                <a:cubicBezTo>
                  <a:pt x="6350" y="141"/>
                  <a:pt x="7771" y="-1"/>
                  <a:pt x="9197" y="0"/>
                </a:cubicBezTo>
                <a:cubicBezTo>
                  <a:pt x="21126" y="0"/>
                  <a:pt x="30797" y="9670"/>
                  <a:pt x="30797" y="21600"/>
                </a:cubicBezTo>
                <a:cubicBezTo>
                  <a:pt x="30797" y="33529"/>
                  <a:pt x="21126" y="43200"/>
                  <a:pt x="9197" y="43200"/>
                </a:cubicBezTo>
                <a:cubicBezTo>
                  <a:pt x="6017" y="43200"/>
                  <a:pt x="2876" y="42498"/>
                  <a:pt x="-1" y="41144"/>
                </a:cubicBezTo>
                <a:lnTo>
                  <a:pt x="9197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6428" name="Text Box 44"/>
          <p:cNvSpPr txBox="1">
            <a:spLocks noChangeArrowheads="1"/>
          </p:cNvSpPr>
          <p:nvPr/>
        </p:nvSpPr>
        <p:spPr bwMode="auto">
          <a:xfrm>
            <a:off x="4876800" y="2249586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Symbol" pitchFamily="18" charset="2"/>
              </a:rPr>
              <a:t>b</a:t>
            </a:r>
            <a:r>
              <a:rPr lang="en-US" sz="3200" baseline="-25000"/>
              <a:t>ijkl</a:t>
            </a:r>
          </a:p>
        </p:txBody>
      </p:sp>
      <p:graphicFrame>
        <p:nvGraphicFramePr>
          <p:cNvPr id="16430" name="Object 46"/>
          <p:cNvGraphicFramePr>
            <a:graphicFrameLocks noChangeAspect="1"/>
          </p:cNvGraphicFramePr>
          <p:nvPr/>
        </p:nvGraphicFramePr>
        <p:xfrm>
          <a:off x="5410200" y="1792386"/>
          <a:ext cx="4365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ównanie" r:id="rId2" imgW="126720" imgH="177480" progId="Equation.3">
                  <p:embed/>
                </p:oleObj>
              </mc:Choice>
              <mc:Fallback>
                <p:oleObj name="Równanie" r:id="rId2" imgW="12672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792386"/>
                        <a:ext cx="43656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33" name="Object 49"/>
          <p:cNvGraphicFramePr>
            <a:graphicFrameLocks noChangeAspect="1"/>
          </p:cNvGraphicFramePr>
          <p:nvPr/>
        </p:nvGraphicFramePr>
        <p:xfrm>
          <a:off x="3505200" y="3519586"/>
          <a:ext cx="4191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ównanie" r:id="rId4" imgW="126720" imgH="215640" progId="Equation.3">
                  <p:embed/>
                </p:oleObj>
              </mc:Choice>
              <mc:Fallback>
                <p:oleObj name="Równanie" r:id="rId4" imgW="12672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519586"/>
                        <a:ext cx="4191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34" name="Object 50"/>
          <p:cNvGraphicFramePr>
            <a:graphicFrameLocks noChangeAspect="1"/>
          </p:cNvGraphicFramePr>
          <p:nvPr/>
        </p:nvGraphicFramePr>
        <p:xfrm>
          <a:off x="1475656" y="5479950"/>
          <a:ext cx="5496272" cy="1261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ównanie" r:id="rId6" imgW="2489040" imgH="571320" progId="Equation.3">
                  <p:embed/>
                </p:oleObj>
              </mc:Choice>
              <mc:Fallback>
                <p:oleObj name="Równanie" r:id="rId6" imgW="2489040" imgH="5713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5479950"/>
                        <a:ext cx="5496272" cy="12614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35" name="Line 51"/>
          <p:cNvSpPr>
            <a:spLocks noChangeShapeType="1"/>
          </p:cNvSpPr>
          <p:nvPr/>
        </p:nvSpPr>
        <p:spPr bwMode="auto">
          <a:xfrm flipH="1">
            <a:off x="3200400" y="4306986"/>
            <a:ext cx="2590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6436" name="Line 52"/>
          <p:cNvSpPr>
            <a:spLocks noChangeShapeType="1"/>
          </p:cNvSpPr>
          <p:nvPr/>
        </p:nvSpPr>
        <p:spPr bwMode="auto">
          <a:xfrm flipH="1">
            <a:off x="3886200" y="3316386"/>
            <a:ext cx="2590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6437" name="Line 53"/>
          <p:cNvSpPr>
            <a:spLocks noChangeShapeType="1"/>
          </p:cNvSpPr>
          <p:nvPr/>
        </p:nvSpPr>
        <p:spPr bwMode="auto">
          <a:xfrm>
            <a:off x="6629400" y="3240186"/>
            <a:ext cx="152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6438" name="Line 54"/>
          <p:cNvSpPr>
            <a:spLocks noChangeShapeType="1"/>
          </p:cNvSpPr>
          <p:nvPr/>
        </p:nvSpPr>
        <p:spPr bwMode="auto">
          <a:xfrm flipH="1">
            <a:off x="5791200" y="3240186"/>
            <a:ext cx="762000" cy="10668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6411" name="Oval 27"/>
          <p:cNvSpPr>
            <a:spLocks noChangeArrowheads="1"/>
          </p:cNvSpPr>
          <p:nvPr/>
        </p:nvSpPr>
        <p:spPr bwMode="auto">
          <a:xfrm>
            <a:off x="6477000" y="3087786"/>
            <a:ext cx="228600" cy="2286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aphicFrame>
        <p:nvGraphicFramePr>
          <p:cNvPr id="16439" name="Object 55"/>
          <p:cNvGraphicFramePr>
            <a:graphicFrameLocks noChangeAspect="1"/>
          </p:cNvGraphicFramePr>
          <p:nvPr/>
        </p:nvGraphicFramePr>
        <p:xfrm>
          <a:off x="6988175" y="2605186"/>
          <a:ext cx="9366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ównanie" r:id="rId8" imgW="317160" imgH="215640" progId="Equation.3">
                  <p:embed/>
                </p:oleObj>
              </mc:Choice>
              <mc:Fallback>
                <p:oleObj name="Równanie" r:id="rId8" imgW="31716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8175" y="2605186"/>
                        <a:ext cx="936625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pole tekstowe 32"/>
          <p:cNvSpPr txBox="1"/>
          <p:nvPr/>
        </p:nvSpPr>
        <p:spPr>
          <a:xfrm>
            <a:off x="0" y="4462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err="1">
                <a:latin typeface="Arial" panose="020B0604020202020204" pitchFamily="34" charset="0"/>
                <a:cs typeface="Arial" panose="020B0604020202020204" pitchFamily="34" charset="0"/>
              </a:rPr>
              <a:t>Dihedral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200" dirty="0" err="1">
                <a:latin typeface="Arial" panose="020B0604020202020204" pitchFamily="34" charset="0"/>
                <a:cs typeface="Arial" panose="020B0604020202020204" pitchFamily="34" charset="0"/>
              </a:rPr>
              <a:t>angle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200" dirty="0" err="1">
                <a:latin typeface="Arial" panose="020B0604020202020204" pitchFamily="34" charset="0"/>
                <a:cs typeface="Arial" panose="020B0604020202020204" pitchFamily="34" charset="0"/>
              </a:rPr>
              <a:t>calculation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99392"/>
            <a:ext cx="8915400" cy="838200"/>
          </a:xfrm>
        </p:spPr>
        <p:txBody>
          <a:bodyPr/>
          <a:lstStyle/>
          <a:p>
            <a:r>
              <a:rPr lang="pl-PL" sz="3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200" dirty="0" err="1"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2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3200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200" dirty="0" err="1">
                <a:latin typeface="Arial" panose="020B0604020202020204" pitchFamily="34" charset="0"/>
                <a:cs typeface="Arial" panose="020B0604020202020204" pitchFamily="34" charset="0"/>
              </a:rPr>
              <a:t>vectors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 flipH="1">
            <a:off x="533400" y="3505200"/>
            <a:ext cx="22860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2819400" y="3505200"/>
            <a:ext cx="1752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V="1">
            <a:off x="2819400" y="990600"/>
            <a:ext cx="0" cy="25146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V="1">
            <a:off x="2409825" y="3471863"/>
            <a:ext cx="3048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V="1">
            <a:off x="2714625" y="3014663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2914650" y="3490913"/>
            <a:ext cx="3810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V="1">
            <a:off x="2914650" y="2957513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4590" name="Freeform 14"/>
          <p:cNvSpPr>
            <a:spLocks/>
          </p:cNvSpPr>
          <p:nvPr/>
        </p:nvSpPr>
        <p:spPr bwMode="auto">
          <a:xfrm>
            <a:off x="2057400" y="3886200"/>
            <a:ext cx="1371600" cy="482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4" y="240"/>
              </a:cxn>
              <a:cxn ang="0">
                <a:pos x="816" y="96"/>
              </a:cxn>
            </a:cxnLst>
            <a:rect l="0" t="0" r="r" b="b"/>
            <a:pathLst>
              <a:path w="816" h="256">
                <a:moveTo>
                  <a:pt x="0" y="0"/>
                </a:moveTo>
                <a:cubicBezTo>
                  <a:pt x="124" y="112"/>
                  <a:pt x="248" y="224"/>
                  <a:pt x="384" y="240"/>
                </a:cubicBezTo>
                <a:cubicBezTo>
                  <a:pt x="520" y="256"/>
                  <a:pt x="668" y="176"/>
                  <a:pt x="816" y="9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2438400" y="3687763"/>
            <a:ext cx="381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>
                <a:latin typeface="Symbol" pitchFamily="18" charset="2"/>
              </a:rPr>
              <a:t>q</a:t>
            </a:r>
          </a:p>
        </p:txBody>
      </p:sp>
      <p:graphicFrame>
        <p:nvGraphicFramePr>
          <p:cNvPr id="24594" name="Object 18"/>
          <p:cNvGraphicFramePr>
            <a:graphicFrameLocks noGrp="1" noChangeAspect="1"/>
          </p:cNvGraphicFramePr>
          <p:nvPr>
            <p:ph idx="1"/>
          </p:nvPr>
        </p:nvGraphicFramePr>
        <p:xfrm>
          <a:off x="2895600" y="1676400"/>
          <a:ext cx="106680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ównanie" r:id="rId2" imgW="317160" imgH="215640" progId="Equation.3">
                  <p:embed/>
                </p:oleObj>
              </mc:Choice>
              <mc:Fallback>
                <p:oleObj name="Równanie" r:id="rId2" imgW="31716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676400"/>
                        <a:ext cx="1066800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6" name="Object 20"/>
          <p:cNvGraphicFramePr>
            <a:graphicFrameLocks noChangeAspect="1"/>
          </p:cNvGraphicFramePr>
          <p:nvPr/>
        </p:nvGraphicFramePr>
        <p:xfrm>
          <a:off x="1447800" y="4202113"/>
          <a:ext cx="427038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ównanie" r:id="rId4" imgW="126720" imgH="177480" progId="Equation.3">
                  <p:embed/>
                </p:oleObj>
              </mc:Choice>
              <mc:Fallback>
                <p:oleObj name="Równanie" r:id="rId4" imgW="12672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202113"/>
                        <a:ext cx="427038" cy="598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7" name="Object 21"/>
          <p:cNvGraphicFramePr>
            <a:graphicFrameLocks noChangeAspect="1"/>
          </p:cNvGraphicFramePr>
          <p:nvPr/>
        </p:nvGraphicFramePr>
        <p:xfrm>
          <a:off x="3200400" y="4191000"/>
          <a:ext cx="427038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ównanie" r:id="rId6" imgW="126720" imgH="215640" progId="Equation.3">
                  <p:embed/>
                </p:oleObj>
              </mc:Choice>
              <mc:Fallback>
                <p:oleObj name="Równanie" r:id="rId6" imgW="12672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191000"/>
                        <a:ext cx="427038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8" name="Line 22"/>
          <p:cNvSpPr>
            <a:spLocks noChangeShapeType="1"/>
          </p:cNvSpPr>
          <p:nvPr/>
        </p:nvSpPr>
        <p:spPr bwMode="auto">
          <a:xfrm flipH="1">
            <a:off x="2819400" y="3519488"/>
            <a:ext cx="0" cy="2514600"/>
          </a:xfrm>
          <a:prstGeom prst="line">
            <a:avLst/>
          </a:prstGeom>
          <a:noFill/>
          <a:ln w="38100">
            <a:solidFill>
              <a:srgbClr val="0033CC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graphicFrame>
        <p:nvGraphicFramePr>
          <p:cNvPr id="24601" name="Object 25"/>
          <p:cNvGraphicFramePr>
            <a:graphicFrameLocks noChangeAspect="1"/>
          </p:cNvGraphicFramePr>
          <p:nvPr/>
        </p:nvGraphicFramePr>
        <p:xfrm>
          <a:off x="1676400" y="4953000"/>
          <a:ext cx="106680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ównanie" r:id="rId8" imgW="317160" imgH="215640" progId="Equation.3">
                  <p:embed/>
                </p:oleObj>
              </mc:Choice>
              <mc:Fallback>
                <p:oleObj name="Równanie" r:id="rId8" imgW="31716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953000"/>
                        <a:ext cx="1066800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2" name="Object 26"/>
          <p:cNvGraphicFramePr>
            <a:graphicFrameLocks noChangeAspect="1"/>
          </p:cNvGraphicFramePr>
          <p:nvPr/>
        </p:nvGraphicFramePr>
        <p:xfrm>
          <a:off x="4876800" y="1473200"/>
          <a:ext cx="3667125" cy="431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ównanie" r:id="rId10" imgW="1358640" imgH="1600200" progId="Equation.3">
                  <p:embed/>
                </p:oleObj>
              </mc:Choice>
              <mc:Fallback>
                <p:oleObj name="Równanie" r:id="rId10" imgW="1358640" imgH="1600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473200"/>
                        <a:ext cx="3667125" cy="431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2" name="Object 4"/>
          <p:cNvGraphicFramePr>
            <a:graphicFrameLocks noGrp="1" noChangeAspect="1"/>
          </p:cNvGraphicFramePr>
          <p:nvPr>
            <p:ph/>
          </p:nvPr>
        </p:nvGraphicFramePr>
        <p:xfrm>
          <a:off x="457200" y="1263650"/>
          <a:ext cx="8229600" cy="307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ównanie" r:id="rId2" imgW="2781000" imgH="1041120" progId="Equation.3">
                  <p:embed/>
                </p:oleObj>
              </mc:Choice>
              <mc:Fallback>
                <p:oleObj name="Równanie" r:id="rId2" imgW="2781000" imgH="10411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63650"/>
                        <a:ext cx="8229600" cy="307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134672" cy="1143000"/>
          </a:xfrm>
        </p:spPr>
        <p:txBody>
          <a:bodyPr/>
          <a:lstStyle/>
          <a:p>
            <a:r>
              <a:rPr lang="pl-PL" sz="3600" dirty="0" err="1">
                <a:latin typeface="Arial" panose="020B0604020202020204" pitchFamily="34" charset="0"/>
                <a:cs typeface="Arial" panose="020B0604020202020204" pitchFamily="34" charset="0"/>
              </a:rPr>
              <a:t>Representation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 of geometry of </a:t>
            </a:r>
            <a:r>
              <a:rPr lang="pl-PL" sz="3600" dirty="0" err="1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 systems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1340768"/>
            <a:ext cx="8062664" cy="4824536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Cartesian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coordinates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342900">
              <a:buFont typeface="Arial" pitchFamily="34" charset="0"/>
              <a:buChar char="•"/>
            </a:pP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describe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absolute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geometry of a system,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pl-P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versatile</a:t>
            </a:r>
            <a:r>
              <a:rPr lang="pl-P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l-P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MD/</a:t>
            </a:r>
            <a:r>
              <a:rPr lang="pl-P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minimizing</a:t>
            </a:r>
            <a:r>
              <a:rPr lang="pl-P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energy,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pl-P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pl-P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l-P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r>
              <a:rPr lang="pl-P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graphics</a:t>
            </a:r>
            <a:r>
              <a:rPr lang="pl-P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 to </a:t>
            </a:r>
            <a:r>
              <a:rPr lang="pl-P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visualize</a:t>
            </a:r>
            <a:r>
              <a:rPr lang="pl-P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coordinates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describe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geometry of an atom with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respect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to a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selected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frame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1">
              <a:buFont typeface="Arial" pitchFamily="34" charset="0"/>
              <a:buChar char="•"/>
            </a:pPr>
            <a:r>
              <a:rPr lang="pl-PL" sz="2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l-PL" sz="2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pl-PL" sz="2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pl-PL" sz="2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pl-PL" sz="2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geometry </a:t>
            </a:r>
            <a:r>
              <a:rPr lang="pl-PL" sz="2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pl-PL" sz="2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pl-PL" sz="2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imagined</a:t>
            </a:r>
            <a:r>
              <a:rPr lang="pl-PL" sz="2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pl-PL" sz="2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l-PL" sz="2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r>
              <a:rPr lang="pl-PL" sz="2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graphics</a:t>
            </a:r>
            <a:r>
              <a:rPr lang="pl-PL" sz="2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software, </a:t>
            </a:r>
          </a:p>
          <a:p>
            <a:pPr lvl="1">
              <a:buFont typeface="Arial" pitchFamily="34" charset="0"/>
              <a:buChar char="•"/>
            </a:pPr>
            <a:r>
              <a:rPr lang="pl-P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lang="pl-P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</a:t>
            </a:r>
            <a:r>
              <a:rPr lang="pl-P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pl-P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l-P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doing</a:t>
            </a:r>
            <a:r>
              <a:rPr lang="pl-P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MD/</a:t>
            </a:r>
            <a:r>
              <a:rPr lang="pl-P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minimizing</a:t>
            </a:r>
            <a:r>
              <a:rPr lang="pl-P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 (</a:t>
            </a:r>
            <a:r>
              <a:rPr lang="pl-P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curvilinear</a:t>
            </a:r>
            <a:r>
              <a:rPr lang="pl-P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pl-P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l-P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8256"/>
            <a:ext cx="7772400" cy="1143000"/>
          </a:xfrm>
        </p:spPr>
        <p:txBody>
          <a:bodyPr/>
          <a:lstStyle/>
          <a:p>
            <a:r>
              <a:rPr lang="pl-PL" sz="3600" dirty="0" err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600" dirty="0" err="1">
                <a:latin typeface="Arial" panose="020B0604020202020204" pitchFamily="34" charset="0"/>
                <a:cs typeface="Arial" panose="020B0604020202020204" pitchFamily="34" charset="0"/>
              </a:rPr>
              <a:t>useful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600" dirty="0" err="1"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600" dirty="0" err="1">
                <a:latin typeface="Arial" panose="020B0604020202020204" pitchFamily="34" charset="0"/>
                <a:cs typeface="Arial" panose="020B0604020202020204" pitchFamily="34" charset="0"/>
              </a:rPr>
              <a:t>identities</a:t>
            </a:r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70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524000" y="2070100"/>
          <a:ext cx="6096000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ównanie" r:id="rId2" imgW="2412720" imgH="749160" progId="Equation.3">
                  <p:embed/>
                </p:oleObj>
              </mc:Choice>
              <mc:Fallback>
                <p:oleObj name="Równanie" r:id="rId2" imgW="2412720" imgH="749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070100"/>
                        <a:ext cx="6096000" cy="189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1676400" y="2286000"/>
            <a:ext cx="2743200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V="1">
            <a:off x="4381500" y="838200"/>
            <a:ext cx="800100" cy="144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H="1" flipV="1">
            <a:off x="4391025" y="752475"/>
            <a:ext cx="1588" cy="1524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029200" y="1524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/>
              <a:t>i</a:t>
            </a:r>
            <a:endParaRPr lang="pl-PL" sz="2800" baseline="-25000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4267200" y="2300288"/>
            <a:ext cx="38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j</a:t>
            </a:r>
            <a:endParaRPr lang="pl-PL" sz="2800" baseline="-25000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1524000" y="17272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k</a:t>
            </a:r>
            <a:endParaRPr lang="pl-PL" sz="2800" baseline="-25000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4419600" y="2281238"/>
            <a:ext cx="838200" cy="158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4395788" y="766763"/>
            <a:ext cx="8382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4267200" y="2133600"/>
            <a:ext cx="228600" cy="2286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V="1">
            <a:off x="5248275" y="762000"/>
            <a:ext cx="1588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5105400" y="685800"/>
            <a:ext cx="228600" cy="2286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7425" name="Arc 17"/>
          <p:cNvSpPr>
            <a:spLocks/>
          </p:cNvSpPr>
          <p:nvPr/>
        </p:nvSpPr>
        <p:spPr bwMode="auto">
          <a:xfrm rot="27253162" flipH="1" flipV="1">
            <a:off x="4412456" y="1783557"/>
            <a:ext cx="644525" cy="6492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9871 w 19871"/>
              <a:gd name="T1" fmla="*/ 8469 h 20718"/>
              <a:gd name="T2" fmla="*/ 6108 w 19871"/>
              <a:gd name="T3" fmla="*/ 20718 h 20718"/>
              <a:gd name="T4" fmla="*/ 0 w 19871"/>
              <a:gd name="T5" fmla="*/ 0 h 20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871" h="20718" fill="none" extrusionOk="0">
                <a:moveTo>
                  <a:pt x="19870" y="8468"/>
                </a:moveTo>
                <a:cubicBezTo>
                  <a:pt x="17341" y="14401"/>
                  <a:pt x="12294" y="18894"/>
                  <a:pt x="6108" y="20718"/>
                </a:cubicBezTo>
              </a:path>
              <a:path w="19871" h="20718" stroke="0" extrusionOk="0">
                <a:moveTo>
                  <a:pt x="19870" y="8468"/>
                </a:moveTo>
                <a:cubicBezTo>
                  <a:pt x="17341" y="14401"/>
                  <a:pt x="12294" y="18894"/>
                  <a:pt x="6108" y="20718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CC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graphicFrame>
        <p:nvGraphicFramePr>
          <p:cNvPr id="17426" name="Object 18"/>
          <p:cNvGraphicFramePr>
            <a:graphicFrameLocks noChangeAspect="1"/>
          </p:cNvGraphicFramePr>
          <p:nvPr/>
        </p:nvGraphicFramePr>
        <p:xfrm>
          <a:off x="4648200" y="2349500"/>
          <a:ext cx="43021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ównanie" r:id="rId2" imgW="139680" imgH="177480" progId="Equation.3">
                  <p:embed/>
                </p:oleObj>
              </mc:Choice>
              <mc:Fallback>
                <p:oleObj name="Równanie" r:id="rId2" imgW="13968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349500"/>
                        <a:ext cx="430213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0" name="Object 12"/>
          <p:cNvGraphicFramePr>
            <a:graphicFrameLocks noChangeAspect="1"/>
          </p:cNvGraphicFramePr>
          <p:nvPr/>
        </p:nvGraphicFramePr>
        <p:xfrm>
          <a:off x="3952875" y="825500"/>
          <a:ext cx="3905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ównanie" r:id="rId4" imgW="126720" imgH="177480" progId="Equation.3">
                  <p:embed/>
                </p:oleObj>
              </mc:Choice>
              <mc:Fallback>
                <p:oleObj name="Równanie" r:id="rId4" imgW="12672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75" y="825500"/>
                        <a:ext cx="390525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9" name="Arc 21"/>
          <p:cNvSpPr>
            <a:spLocks/>
          </p:cNvSpPr>
          <p:nvPr/>
        </p:nvSpPr>
        <p:spPr bwMode="auto">
          <a:xfrm rot="27253162" flipH="1" flipV="1">
            <a:off x="3849688" y="1641475"/>
            <a:ext cx="700087" cy="823913"/>
          </a:xfrm>
          <a:custGeom>
            <a:avLst/>
            <a:gdLst>
              <a:gd name="G0" fmla="+- 0 0 0"/>
              <a:gd name="G1" fmla="+- 21327 0 0"/>
              <a:gd name="G2" fmla="+- 21600 0 0"/>
              <a:gd name="T0" fmla="*/ 3424 w 21600"/>
              <a:gd name="T1" fmla="*/ 0 h 26241"/>
              <a:gd name="T2" fmla="*/ 21034 w 21600"/>
              <a:gd name="T3" fmla="*/ 26241 h 26241"/>
              <a:gd name="T4" fmla="*/ 0 w 21600"/>
              <a:gd name="T5" fmla="*/ 21327 h 26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6241" fill="none" extrusionOk="0">
                <a:moveTo>
                  <a:pt x="3423" y="0"/>
                </a:moveTo>
                <a:cubicBezTo>
                  <a:pt x="13897" y="1681"/>
                  <a:pt x="21600" y="10719"/>
                  <a:pt x="21600" y="21327"/>
                </a:cubicBezTo>
                <a:cubicBezTo>
                  <a:pt x="21600" y="22981"/>
                  <a:pt x="21409" y="24630"/>
                  <a:pt x="21033" y="26240"/>
                </a:cubicBezTo>
              </a:path>
              <a:path w="21600" h="26241" stroke="0" extrusionOk="0">
                <a:moveTo>
                  <a:pt x="3423" y="0"/>
                </a:moveTo>
                <a:cubicBezTo>
                  <a:pt x="13897" y="1681"/>
                  <a:pt x="21600" y="10719"/>
                  <a:pt x="21600" y="21327"/>
                </a:cubicBezTo>
                <a:cubicBezTo>
                  <a:pt x="21600" y="22981"/>
                  <a:pt x="21409" y="24630"/>
                  <a:pt x="21033" y="26240"/>
                </a:cubicBezTo>
                <a:lnTo>
                  <a:pt x="0" y="21327"/>
                </a:lnTo>
                <a:close/>
              </a:path>
            </a:pathLst>
          </a:cu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3352800" y="12954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>
                <a:latin typeface="Symbol" pitchFamily="18" charset="2"/>
              </a:rPr>
              <a:t>a</a:t>
            </a:r>
            <a:r>
              <a:rPr lang="pl-PL" sz="3200" baseline="-25000"/>
              <a:t>ijk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4800600" y="1477963"/>
            <a:ext cx="1981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Symbol" pitchFamily="18" charset="2"/>
              </a:rPr>
              <a:t>180</a:t>
            </a:r>
            <a:r>
              <a:rPr lang="en-US" sz="3200" baseline="30000">
                <a:latin typeface="Symbol" pitchFamily="18" charset="2"/>
              </a:rPr>
              <a:t>o</a:t>
            </a:r>
            <a:r>
              <a:rPr lang="en-US" sz="3200">
                <a:latin typeface="Symbol" pitchFamily="18" charset="2"/>
              </a:rPr>
              <a:t>-</a:t>
            </a:r>
            <a:r>
              <a:rPr lang="pl-PL" sz="3200">
                <a:latin typeface="Symbol" pitchFamily="18" charset="2"/>
              </a:rPr>
              <a:t>a</a:t>
            </a:r>
            <a:r>
              <a:rPr lang="pl-PL" sz="3200" baseline="-25000"/>
              <a:t>ijk</a:t>
            </a:r>
          </a:p>
        </p:txBody>
      </p:sp>
      <p:graphicFrame>
        <p:nvGraphicFramePr>
          <p:cNvPr id="17432" name="Object 24"/>
          <p:cNvGraphicFramePr>
            <a:graphicFrameLocks noChangeAspect="1"/>
          </p:cNvGraphicFramePr>
          <p:nvPr/>
        </p:nvGraphicFramePr>
        <p:xfrm>
          <a:off x="1295400" y="3057525"/>
          <a:ext cx="4800600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ównanie" r:id="rId6" imgW="2679480" imgH="1866600" progId="Equation.3">
                  <p:embed/>
                </p:oleObj>
              </mc:Choice>
              <mc:Fallback>
                <p:oleObj name="Równanie" r:id="rId6" imgW="2679480" imgH="1866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057525"/>
                        <a:ext cx="4800600" cy="334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3200400" y="1981200"/>
            <a:ext cx="2743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H="1">
            <a:off x="1828800" y="1981200"/>
            <a:ext cx="137160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H="1" flipV="1">
            <a:off x="5638800" y="533400"/>
            <a:ext cx="266700" cy="144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2438400" y="1981200"/>
            <a:ext cx="762000" cy="1066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H="1" flipV="1">
            <a:off x="4876800" y="533400"/>
            <a:ext cx="1041400" cy="1447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1803400" y="2933700"/>
            <a:ext cx="228600" cy="2286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3048000" y="1905000"/>
            <a:ext cx="228600" cy="2286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5514975" y="442913"/>
            <a:ext cx="228600" cy="2286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2133600" y="5334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V="1">
            <a:off x="3276600" y="2057400"/>
            <a:ext cx="457200" cy="12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H="1">
            <a:off x="3048000" y="2070100"/>
            <a:ext cx="228600" cy="292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flipV="1">
            <a:off x="5245100" y="1854200"/>
            <a:ext cx="457200" cy="12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 flipH="1" flipV="1">
            <a:off x="5473700" y="1562100"/>
            <a:ext cx="2286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5410200" y="-762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/>
              <a:t>i</a:t>
            </a:r>
            <a:endParaRPr lang="pl-PL" sz="2800" baseline="-25000"/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5791200" y="1995488"/>
            <a:ext cx="38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j</a:t>
            </a:r>
            <a:endParaRPr lang="pl-PL" sz="2800" baseline="-25000"/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3048000" y="14224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k</a:t>
            </a:r>
            <a:endParaRPr lang="pl-PL" sz="2800" baseline="-25000"/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1752600" y="31242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l</a:t>
            </a:r>
            <a:endParaRPr lang="pl-PL" sz="2800" baseline="-25000"/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>
            <a:off x="1905000" y="3048000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8456" name="Arc 24"/>
          <p:cNvSpPr>
            <a:spLocks/>
          </p:cNvSpPr>
          <p:nvPr/>
        </p:nvSpPr>
        <p:spPr bwMode="auto">
          <a:xfrm rot="947948" flipH="1">
            <a:off x="4911725" y="838200"/>
            <a:ext cx="650875" cy="1828800"/>
          </a:xfrm>
          <a:custGeom>
            <a:avLst/>
            <a:gdLst>
              <a:gd name="G0" fmla="+- 9197 0 0"/>
              <a:gd name="G1" fmla="+- 21600 0 0"/>
              <a:gd name="G2" fmla="+- 21600 0 0"/>
              <a:gd name="T0" fmla="*/ 4953 w 30797"/>
              <a:gd name="T1" fmla="*/ 421 h 43200"/>
              <a:gd name="T2" fmla="*/ 0 w 30797"/>
              <a:gd name="T3" fmla="*/ 41144 h 43200"/>
              <a:gd name="T4" fmla="*/ 9197 w 30797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797" h="43200" fill="none" extrusionOk="0">
                <a:moveTo>
                  <a:pt x="4953" y="421"/>
                </a:moveTo>
                <a:cubicBezTo>
                  <a:pt x="6350" y="141"/>
                  <a:pt x="7771" y="-1"/>
                  <a:pt x="9197" y="0"/>
                </a:cubicBezTo>
                <a:cubicBezTo>
                  <a:pt x="21126" y="0"/>
                  <a:pt x="30797" y="9670"/>
                  <a:pt x="30797" y="21600"/>
                </a:cubicBezTo>
                <a:cubicBezTo>
                  <a:pt x="30797" y="33529"/>
                  <a:pt x="21126" y="43200"/>
                  <a:pt x="9197" y="43200"/>
                </a:cubicBezTo>
                <a:cubicBezTo>
                  <a:pt x="6017" y="43200"/>
                  <a:pt x="2876" y="42498"/>
                  <a:pt x="-1" y="41144"/>
                </a:cubicBezTo>
              </a:path>
              <a:path w="30797" h="43200" stroke="0" extrusionOk="0">
                <a:moveTo>
                  <a:pt x="4953" y="421"/>
                </a:moveTo>
                <a:cubicBezTo>
                  <a:pt x="6350" y="141"/>
                  <a:pt x="7771" y="-1"/>
                  <a:pt x="9197" y="0"/>
                </a:cubicBezTo>
                <a:cubicBezTo>
                  <a:pt x="21126" y="0"/>
                  <a:pt x="30797" y="9670"/>
                  <a:pt x="30797" y="21600"/>
                </a:cubicBezTo>
                <a:cubicBezTo>
                  <a:pt x="30797" y="33529"/>
                  <a:pt x="21126" y="43200"/>
                  <a:pt x="9197" y="43200"/>
                </a:cubicBezTo>
                <a:cubicBezTo>
                  <a:pt x="6017" y="43200"/>
                  <a:pt x="2876" y="42498"/>
                  <a:pt x="-1" y="41144"/>
                </a:cubicBezTo>
                <a:lnTo>
                  <a:pt x="9197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4191000" y="9906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Symbol" pitchFamily="18" charset="2"/>
              </a:rPr>
              <a:t>b</a:t>
            </a:r>
            <a:r>
              <a:rPr lang="en-US" sz="3200" baseline="-25000"/>
              <a:t>ijkl</a:t>
            </a:r>
          </a:p>
        </p:txBody>
      </p:sp>
      <p:graphicFrame>
        <p:nvGraphicFramePr>
          <p:cNvPr id="18458" name="Object 26"/>
          <p:cNvGraphicFramePr>
            <a:graphicFrameLocks noChangeAspect="1"/>
          </p:cNvGraphicFramePr>
          <p:nvPr/>
        </p:nvGraphicFramePr>
        <p:xfrm>
          <a:off x="4724400" y="533400"/>
          <a:ext cx="4365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ównanie" r:id="rId2" imgW="126720" imgH="177480" progId="Equation.3">
                  <p:embed/>
                </p:oleObj>
              </mc:Choice>
              <mc:Fallback>
                <p:oleObj name="Równanie" r:id="rId2" imgW="12672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33400"/>
                        <a:ext cx="43656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9" name="Object 27"/>
          <p:cNvGraphicFramePr>
            <a:graphicFrameLocks noChangeAspect="1"/>
          </p:cNvGraphicFramePr>
          <p:nvPr/>
        </p:nvGraphicFramePr>
        <p:xfrm>
          <a:off x="2819400" y="2260600"/>
          <a:ext cx="4191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ównanie" r:id="rId4" imgW="126720" imgH="215640" progId="Equation.3">
                  <p:embed/>
                </p:oleObj>
              </mc:Choice>
              <mc:Fallback>
                <p:oleObj name="Równanie" r:id="rId4" imgW="12672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260600"/>
                        <a:ext cx="4191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60" name="Line 28"/>
          <p:cNvSpPr>
            <a:spLocks noChangeShapeType="1"/>
          </p:cNvSpPr>
          <p:nvPr/>
        </p:nvSpPr>
        <p:spPr bwMode="auto">
          <a:xfrm flipH="1">
            <a:off x="2514600" y="3048000"/>
            <a:ext cx="2590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8461" name="Line 29"/>
          <p:cNvSpPr>
            <a:spLocks noChangeShapeType="1"/>
          </p:cNvSpPr>
          <p:nvPr/>
        </p:nvSpPr>
        <p:spPr bwMode="auto">
          <a:xfrm flipH="1">
            <a:off x="3200400" y="2057400"/>
            <a:ext cx="2590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8462" name="Line 30"/>
          <p:cNvSpPr>
            <a:spLocks noChangeShapeType="1"/>
          </p:cNvSpPr>
          <p:nvPr/>
        </p:nvSpPr>
        <p:spPr bwMode="auto">
          <a:xfrm>
            <a:off x="5943600" y="1981200"/>
            <a:ext cx="152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8463" name="Line 31"/>
          <p:cNvSpPr>
            <a:spLocks noChangeShapeType="1"/>
          </p:cNvSpPr>
          <p:nvPr/>
        </p:nvSpPr>
        <p:spPr bwMode="auto">
          <a:xfrm flipH="1">
            <a:off x="5105400" y="1981200"/>
            <a:ext cx="762000" cy="10668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8464" name="Oval 32"/>
          <p:cNvSpPr>
            <a:spLocks noChangeArrowheads="1"/>
          </p:cNvSpPr>
          <p:nvPr/>
        </p:nvSpPr>
        <p:spPr bwMode="auto">
          <a:xfrm>
            <a:off x="5791200" y="1828800"/>
            <a:ext cx="228600" cy="2286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aphicFrame>
        <p:nvGraphicFramePr>
          <p:cNvPr id="18465" name="Object 33"/>
          <p:cNvGraphicFramePr>
            <a:graphicFrameLocks noChangeAspect="1"/>
          </p:cNvGraphicFramePr>
          <p:nvPr/>
        </p:nvGraphicFramePr>
        <p:xfrm>
          <a:off x="6302375" y="1346200"/>
          <a:ext cx="9366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ównanie" r:id="rId6" imgW="317160" imgH="215640" progId="Equation.3">
                  <p:embed/>
                </p:oleObj>
              </mc:Choice>
              <mc:Fallback>
                <p:oleObj name="Równanie" r:id="rId6" imgW="31716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75" y="1346200"/>
                        <a:ext cx="936625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66" name="Object 34"/>
          <p:cNvGraphicFramePr>
            <a:graphicFrameLocks noChangeAspect="1"/>
          </p:cNvGraphicFramePr>
          <p:nvPr/>
        </p:nvGraphicFramePr>
        <p:xfrm>
          <a:off x="2209800" y="3352800"/>
          <a:ext cx="4937125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ównanie" r:id="rId8" imgW="2755800" imgH="939600" progId="Equation.3">
                  <p:embed/>
                </p:oleObj>
              </mc:Choice>
              <mc:Fallback>
                <p:oleObj name="Równanie" r:id="rId8" imgW="2755800" imgH="939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352800"/>
                        <a:ext cx="4937125" cy="168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67" name="Object 35"/>
          <p:cNvGraphicFramePr>
            <a:graphicFrameLocks noChangeAspect="1"/>
          </p:cNvGraphicFramePr>
          <p:nvPr/>
        </p:nvGraphicFramePr>
        <p:xfrm>
          <a:off x="1828800" y="5162550"/>
          <a:ext cx="4573588" cy="136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ównanie" r:id="rId10" imgW="2552400" imgH="761760" progId="Equation.3">
                  <p:embed/>
                </p:oleObj>
              </mc:Choice>
              <mc:Fallback>
                <p:oleObj name="Równanie" r:id="rId10" imgW="2552400" imgH="7617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162550"/>
                        <a:ext cx="4573588" cy="1363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2133600" y="3810000"/>
          <a:ext cx="4573588" cy="227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ównanie" r:id="rId2" imgW="2552400" imgH="1269720" progId="Equation.3">
                  <p:embed/>
                </p:oleObj>
              </mc:Choice>
              <mc:Fallback>
                <p:oleObj name="Równanie" r:id="rId2" imgW="2552400" imgH="12697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810000"/>
                        <a:ext cx="4573588" cy="227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3200400" y="1981200"/>
            <a:ext cx="2743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H="1">
            <a:off x="1828800" y="1981200"/>
            <a:ext cx="137160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H="1" flipV="1">
            <a:off x="5638800" y="533400"/>
            <a:ext cx="266700" cy="144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>
            <a:off x="2438400" y="1981200"/>
            <a:ext cx="762000" cy="1066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 flipV="1">
            <a:off x="4876800" y="533400"/>
            <a:ext cx="1041400" cy="1447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1803400" y="2933700"/>
            <a:ext cx="228600" cy="2286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3048000" y="1905000"/>
            <a:ext cx="228600" cy="2286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5514975" y="442913"/>
            <a:ext cx="228600" cy="2286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2133600" y="5334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V="1">
            <a:off x="3276600" y="2057400"/>
            <a:ext cx="457200" cy="12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H="1">
            <a:off x="3048000" y="2070100"/>
            <a:ext cx="228600" cy="292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V="1">
            <a:off x="5245100" y="1854200"/>
            <a:ext cx="457200" cy="12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H="1" flipV="1">
            <a:off x="5473700" y="1562100"/>
            <a:ext cx="2286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5791200" y="1995488"/>
            <a:ext cx="38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j</a:t>
            </a:r>
            <a:endParaRPr lang="pl-PL" sz="2800" baseline="-25000"/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3048000" y="14224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k</a:t>
            </a:r>
            <a:endParaRPr lang="pl-PL" sz="2800" baseline="-25000"/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1752600" y="31242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l</a:t>
            </a:r>
            <a:endParaRPr lang="pl-PL" sz="2800" baseline="-25000"/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>
            <a:off x="1905000" y="3048000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0502" name="Arc 22"/>
          <p:cNvSpPr>
            <a:spLocks/>
          </p:cNvSpPr>
          <p:nvPr/>
        </p:nvSpPr>
        <p:spPr bwMode="auto">
          <a:xfrm rot="947948" flipH="1">
            <a:off x="4911725" y="838200"/>
            <a:ext cx="650875" cy="1828800"/>
          </a:xfrm>
          <a:custGeom>
            <a:avLst/>
            <a:gdLst>
              <a:gd name="G0" fmla="+- 9197 0 0"/>
              <a:gd name="G1" fmla="+- 21600 0 0"/>
              <a:gd name="G2" fmla="+- 21600 0 0"/>
              <a:gd name="T0" fmla="*/ 4953 w 30797"/>
              <a:gd name="T1" fmla="*/ 421 h 43200"/>
              <a:gd name="T2" fmla="*/ 0 w 30797"/>
              <a:gd name="T3" fmla="*/ 41144 h 43200"/>
              <a:gd name="T4" fmla="*/ 9197 w 30797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797" h="43200" fill="none" extrusionOk="0">
                <a:moveTo>
                  <a:pt x="4953" y="421"/>
                </a:moveTo>
                <a:cubicBezTo>
                  <a:pt x="6350" y="141"/>
                  <a:pt x="7771" y="-1"/>
                  <a:pt x="9197" y="0"/>
                </a:cubicBezTo>
                <a:cubicBezTo>
                  <a:pt x="21126" y="0"/>
                  <a:pt x="30797" y="9670"/>
                  <a:pt x="30797" y="21600"/>
                </a:cubicBezTo>
                <a:cubicBezTo>
                  <a:pt x="30797" y="33529"/>
                  <a:pt x="21126" y="43200"/>
                  <a:pt x="9197" y="43200"/>
                </a:cubicBezTo>
                <a:cubicBezTo>
                  <a:pt x="6017" y="43200"/>
                  <a:pt x="2876" y="42498"/>
                  <a:pt x="-1" y="41144"/>
                </a:cubicBezTo>
              </a:path>
              <a:path w="30797" h="43200" stroke="0" extrusionOk="0">
                <a:moveTo>
                  <a:pt x="4953" y="421"/>
                </a:moveTo>
                <a:cubicBezTo>
                  <a:pt x="6350" y="141"/>
                  <a:pt x="7771" y="-1"/>
                  <a:pt x="9197" y="0"/>
                </a:cubicBezTo>
                <a:cubicBezTo>
                  <a:pt x="21126" y="0"/>
                  <a:pt x="30797" y="9670"/>
                  <a:pt x="30797" y="21600"/>
                </a:cubicBezTo>
                <a:cubicBezTo>
                  <a:pt x="30797" y="33529"/>
                  <a:pt x="21126" y="43200"/>
                  <a:pt x="9197" y="43200"/>
                </a:cubicBezTo>
                <a:cubicBezTo>
                  <a:pt x="6017" y="43200"/>
                  <a:pt x="2876" y="42498"/>
                  <a:pt x="-1" y="41144"/>
                </a:cubicBezTo>
                <a:lnTo>
                  <a:pt x="9197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4191000" y="9906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Symbol" pitchFamily="18" charset="2"/>
              </a:rPr>
              <a:t>b</a:t>
            </a:r>
            <a:r>
              <a:rPr lang="en-US" sz="3200" baseline="-25000"/>
              <a:t>ijkl</a:t>
            </a:r>
          </a:p>
        </p:txBody>
      </p:sp>
      <p:graphicFrame>
        <p:nvGraphicFramePr>
          <p:cNvPr id="20504" name="Object 24"/>
          <p:cNvGraphicFramePr>
            <a:graphicFrameLocks noChangeAspect="1"/>
          </p:cNvGraphicFramePr>
          <p:nvPr/>
        </p:nvGraphicFramePr>
        <p:xfrm>
          <a:off x="4724400" y="533400"/>
          <a:ext cx="4365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ównanie" r:id="rId4" imgW="126720" imgH="177480" progId="Equation.3">
                  <p:embed/>
                </p:oleObj>
              </mc:Choice>
              <mc:Fallback>
                <p:oleObj name="Równanie" r:id="rId4" imgW="12672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33400"/>
                        <a:ext cx="43656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5" name="Object 25"/>
          <p:cNvGraphicFramePr>
            <a:graphicFrameLocks noChangeAspect="1"/>
          </p:cNvGraphicFramePr>
          <p:nvPr/>
        </p:nvGraphicFramePr>
        <p:xfrm>
          <a:off x="2819400" y="2260600"/>
          <a:ext cx="4191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ównanie" r:id="rId6" imgW="126720" imgH="215640" progId="Equation.3">
                  <p:embed/>
                </p:oleObj>
              </mc:Choice>
              <mc:Fallback>
                <p:oleObj name="Równanie" r:id="rId6" imgW="12672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260600"/>
                        <a:ext cx="4191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6" name="Line 26"/>
          <p:cNvSpPr>
            <a:spLocks noChangeShapeType="1"/>
          </p:cNvSpPr>
          <p:nvPr/>
        </p:nvSpPr>
        <p:spPr bwMode="auto">
          <a:xfrm flipH="1">
            <a:off x="2514600" y="3048000"/>
            <a:ext cx="2590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0507" name="Line 27"/>
          <p:cNvSpPr>
            <a:spLocks noChangeShapeType="1"/>
          </p:cNvSpPr>
          <p:nvPr/>
        </p:nvSpPr>
        <p:spPr bwMode="auto">
          <a:xfrm flipH="1">
            <a:off x="3200400" y="2057400"/>
            <a:ext cx="2590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0508" name="Line 28"/>
          <p:cNvSpPr>
            <a:spLocks noChangeShapeType="1"/>
          </p:cNvSpPr>
          <p:nvPr/>
        </p:nvSpPr>
        <p:spPr bwMode="auto">
          <a:xfrm>
            <a:off x="5943600" y="1981200"/>
            <a:ext cx="152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0509" name="Line 29"/>
          <p:cNvSpPr>
            <a:spLocks noChangeShapeType="1"/>
          </p:cNvSpPr>
          <p:nvPr/>
        </p:nvSpPr>
        <p:spPr bwMode="auto">
          <a:xfrm flipH="1">
            <a:off x="5105400" y="1981200"/>
            <a:ext cx="762000" cy="10668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0510" name="Oval 30"/>
          <p:cNvSpPr>
            <a:spLocks noChangeArrowheads="1"/>
          </p:cNvSpPr>
          <p:nvPr/>
        </p:nvSpPr>
        <p:spPr bwMode="auto">
          <a:xfrm>
            <a:off x="5791200" y="1828800"/>
            <a:ext cx="228600" cy="2286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aphicFrame>
        <p:nvGraphicFramePr>
          <p:cNvPr id="20511" name="Object 31"/>
          <p:cNvGraphicFramePr>
            <a:graphicFrameLocks noChangeAspect="1"/>
          </p:cNvGraphicFramePr>
          <p:nvPr/>
        </p:nvGraphicFramePr>
        <p:xfrm>
          <a:off x="6302375" y="1346200"/>
          <a:ext cx="9366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ównanie" r:id="rId8" imgW="317160" imgH="215640" progId="Equation.3">
                  <p:embed/>
                </p:oleObj>
              </mc:Choice>
              <mc:Fallback>
                <p:oleObj name="Równanie" r:id="rId8" imgW="31716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75" y="1346200"/>
                        <a:ext cx="936625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69" name="AutoShape 1">
            <a:extLst>
              <a:ext uri="{FF2B5EF4-FFF2-40B4-BE49-F238E27FC236}">
                <a16:creationId xmlns:a16="http://schemas.microsoft.com/office/drawing/2014/main" id="{B483BE95-64CB-99FA-CC18-1527C08B661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68788" y="2274888"/>
            <a:ext cx="933450" cy="1022350"/>
          </a:xfrm>
          <a:prstGeom prst="straightConnector1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2770" name="Text Box 2">
            <a:extLst>
              <a:ext uri="{FF2B5EF4-FFF2-40B4-BE49-F238E27FC236}">
                <a16:creationId xmlns:a16="http://schemas.microsoft.com/office/drawing/2014/main" id="{CB9DADE4-B9F4-2F2C-2D50-04464F5F4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D26B3893-BDEB-3A2F-B232-903DB873B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F4E2F82-2B18-45DC-97A4-202FD149896C}" type="slidenum">
              <a:rPr lang="en-US" altLang="pl-PL" sz="1400"/>
              <a:pPr algn="r" eaLnBrk="1" hangingPunct="1">
                <a:buClrTx/>
                <a:buFontTx/>
                <a:buNone/>
              </a:pPr>
              <a:t>24</a:t>
            </a:fld>
            <a:endParaRPr lang="en-US" altLang="pl-PL" sz="1400"/>
          </a:p>
        </p:txBody>
      </p:sp>
      <p:sp>
        <p:nvSpPr>
          <p:cNvPr id="32772" name="Line 4">
            <a:extLst>
              <a:ext uri="{FF2B5EF4-FFF2-40B4-BE49-F238E27FC236}">
                <a16:creationId xmlns:a16="http://schemas.microsoft.com/office/drawing/2014/main" id="{2CEDF46C-0DA0-A9CD-E86D-C1105F7DD2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94188" y="1433513"/>
            <a:ext cx="995362" cy="842962"/>
          </a:xfrm>
          <a:prstGeom prst="line">
            <a:avLst/>
          </a:prstGeom>
          <a:noFill/>
          <a:ln w="54000" cap="sq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3" name="Line 5">
            <a:extLst>
              <a:ext uri="{FF2B5EF4-FFF2-40B4-BE49-F238E27FC236}">
                <a16:creationId xmlns:a16="http://schemas.microsoft.com/office/drawing/2014/main" id="{FB8D47CE-E11A-3145-BC52-E584C39D73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7675" y="2284413"/>
            <a:ext cx="433388" cy="1514475"/>
          </a:xfrm>
          <a:prstGeom prst="line">
            <a:avLst/>
          </a:prstGeom>
          <a:noFill/>
          <a:ln w="540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4" name="Line 6">
            <a:extLst>
              <a:ext uri="{FF2B5EF4-FFF2-40B4-BE49-F238E27FC236}">
                <a16:creationId xmlns:a16="http://schemas.microsoft.com/office/drawing/2014/main" id="{EB66BE11-5D3D-F31F-3456-DE675ECEB79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21000" y="1319213"/>
            <a:ext cx="1374775" cy="957262"/>
          </a:xfrm>
          <a:prstGeom prst="line">
            <a:avLst/>
          </a:prstGeom>
          <a:noFill/>
          <a:ln w="540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5" name="Oval 7">
            <a:extLst>
              <a:ext uri="{FF2B5EF4-FFF2-40B4-BE49-F238E27FC236}">
                <a16:creationId xmlns:a16="http://schemas.microsoft.com/office/drawing/2014/main" id="{60DDDC74-A0CE-0EA0-986B-FFDF6D120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2238" y="1320800"/>
            <a:ext cx="228600" cy="228600"/>
          </a:xfrm>
          <a:prstGeom prst="ellipse">
            <a:avLst/>
          </a:prstGeom>
          <a:solidFill>
            <a:srgbClr val="00CC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2776" name="Oval 8">
            <a:extLst>
              <a:ext uri="{FF2B5EF4-FFF2-40B4-BE49-F238E27FC236}">
                <a16:creationId xmlns:a16="http://schemas.microsoft.com/office/drawing/2014/main" id="{AE84E119-604E-835F-3F81-7A2C8C18A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2313" y="3543300"/>
            <a:ext cx="228600" cy="228600"/>
          </a:xfrm>
          <a:prstGeom prst="ellipse">
            <a:avLst/>
          </a:prstGeom>
          <a:solidFill>
            <a:srgbClr val="00CC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2777" name="Oval 9">
            <a:extLst>
              <a:ext uri="{FF2B5EF4-FFF2-40B4-BE49-F238E27FC236}">
                <a16:creationId xmlns:a16="http://schemas.microsoft.com/office/drawing/2014/main" id="{21C68BC1-4538-D2BE-7547-D86259F18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9888" y="2160588"/>
            <a:ext cx="228600" cy="228600"/>
          </a:xfrm>
          <a:prstGeom prst="ellipse">
            <a:avLst/>
          </a:prstGeom>
          <a:solidFill>
            <a:srgbClr val="00CC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2778" name="Oval 10">
            <a:extLst>
              <a:ext uri="{FF2B5EF4-FFF2-40B4-BE49-F238E27FC236}">
                <a16:creationId xmlns:a16="http://schemas.microsoft.com/office/drawing/2014/main" id="{DD9A4B5A-6209-CD78-5365-5F4B2AE57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8763" y="1198563"/>
            <a:ext cx="228600" cy="228600"/>
          </a:xfrm>
          <a:prstGeom prst="ellipse">
            <a:avLst/>
          </a:prstGeom>
          <a:solidFill>
            <a:srgbClr val="00CC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2779" name="Text Box 11">
            <a:extLst>
              <a:ext uri="{FF2B5EF4-FFF2-40B4-BE49-F238E27FC236}">
                <a16:creationId xmlns:a16="http://schemas.microsoft.com/office/drawing/2014/main" id="{76327E1F-6FCC-7968-A195-107997A1E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138" y="1012825"/>
            <a:ext cx="254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pl-PL" altLang="pl-PL" sz="2400"/>
              <a:t>l</a:t>
            </a:r>
          </a:p>
        </p:txBody>
      </p:sp>
      <p:sp>
        <p:nvSpPr>
          <p:cNvPr id="32780" name="Text Box 12">
            <a:extLst>
              <a:ext uri="{FF2B5EF4-FFF2-40B4-BE49-F238E27FC236}">
                <a16:creationId xmlns:a16="http://schemas.microsoft.com/office/drawing/2014/main" id="{51816C45-E471-D591-5EC1-C6FFDD092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975" y="2093913"/>
            <a:ext cx="3333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pl-PL" altLang="pl-PL" sz="2400"/>
              <a:t>k</a:t>
            </a:r>
          </a:p>
        </p:txBody>
      </p:sp>
      <p:sp>
        <p:nvSpPr>
          <p:cNvPr id="32781" name="Text Box 13">
            <a:extLst>
              <a:ext uri="{FF2B5EF4-FFF2-40B4-BE49-F238E27FC236}">
                <a16:creationId xmlns:a16="http://schemas.microsoft.com/office/drawing/2014/main" id="{D2FDB95E-8731-2336-D9C0-6BB309C81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563" y="1320800"/>
            <a:ext cx="2476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pl-PL" altLang="pl-PL" sz="2400"/>
              <a:t>j</a:t>
            </a:r>
          </a:p>
        </p:txBody>
      </p:sp>
      <p:sp>
        <p:nvSpPr>
          <p:cNvPr id="32782" name="Text Box 14">
            <a:extLst>
              <a:ext uri="{FF2B5EF4-FFF2-40B4-BE49-F238E27FC236}">
                <a16:creationId xmlns:a16="http://schemas.microsoft.com/office/drawing/2014/main" id="{FAAAFA94-1071-2FC7-0F1B-060423784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9650" y="3652838"/>
            <a:ext cx="2476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pl-PL" altLang="pl-PL" sz="2400"/>
              <a:t>i</a:t>
            </a:r>
          </a:p>
        </p:txBody>
      </p:sp>
      <p:cxnSp>
        <p:nvCxnSpPr>
          <p:cNvPr id="32783" name="AutoShape 15">
            <a:extLst>
              <a:ext uri="{FF2B5EF4-FFF2-40B4-BE49-F238E27FC236}">
                <a16:creationId xmlns:a16="http://schemas.microsoft.com/office/drawing/2014/main" id="{9A81FBB2-954C-C99F-43DB-78442A16C663}"/>
              </a:ext>
            </a:extLst>
          </p:cNvPr>
          <p:cNvCxnSpPr>
            <a:cxnSpLocks noChangeShapeType="1"/>
            <a:stCxn id="32777" idx="1"/>
          </p:cNvCxnSpPr>
          <p:nvPr/>
        </p:nvCxnSpPr>
        <p:spPr bwMode="auto">
          <a:xfrm flipH="1" flipV="1">
            <a:off x="3486150" y="973138"/>
            <a:ext cx="727075" cy="1220787"/>
          </a:xfrm>
          <a:prstGeom prst="straightConnector1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2784" name="Line 16">
            <a:extLst>
              <a:ext uri="{FF2B5EF4-FFF2-40B4-BE49-F238E27FC236}">
                <a16:creationId xmlns:a16="http://schemas.microsoft.com/office/drawing/2014/main" id="{FD76814C-8EF0-C8A0-A817-167596483C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03550" y="1012825"/>
            <a:ext cx="484188" cy="230188"/>
          </a:xfrm>
          <a:prstGeom prst="line">
            <a:avLst/>
          </a:prstGeom>
          <a:noFill/>
          <a:ln w="19080" cap="sq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5" name="Line 17">
            <a:extLst>
              <a:ext uri="{FF2B5EF4-FFF2-40B4-BE49-F238E27FC236}">
                <a16:creationId xmlns:a16="http://schemas.microsoft.com/office/drawing/2014/main" id="{A8FC7E65-B5F5-347C-95B6-CC710234A41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2888" y="1427163"/>
            <a:ext cx="433387" cy="1516062"/>
          </a:xfrm>
          <a:prstGeom prst="line">
            <a:avLst/>
          </a:prstGeom>
          <a:noFill/>
          <a:ln w="54000" cap="sq">
            <a:solidFill>
              <a:srgbClr val="BFBFBF">
                <a:alpha val="20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6" name="Oval 18">
            <a:extLst>
              <a:ext uri="{FF2B5EF4-FFF2-40B4-BE49-F238E27FC236}">
                <a16:creationId xmlns:a16="http://schemas.microsoft.com/office/drawing/2014/main" id="{005F7577-0CBE-A7AA-F6CD-A28E74248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7525" y="2686050"/>
            <a:ext cx="228600" cy="228600"/>
          </a:xfrm>
          <a:prstGeom prst="ellipse">
            <a:avLst/>
          </a:prstGeom>
          <a:solidFill>
            <a:srgbClr val="00CC00">
              <a:alpha val="37000"/>
            </a:srgbClr>
          </a:solidFill>
          <a:ln w="9360" cap="sq">
            <a:solidFill>
              <a:srgbClr val="BFBFBF">
                <a:alpha val="20999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2787" name="Text Box 19">
            <a:extLst>
              <a:ext uri="{FF2B5EF4-FFF2-40B4-BE49-F238E27FC236}">
                <a16:creationId xmlns:a16="http://schemas.microsoft.com/office/drawing/2014/main" id="{45837E90-4608-AE59-DFEA-015506010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225" y="2581275"/>
            <a:ext cx="3143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pl-PL" altLang="pl-PL" sz="2400"/>
              <a:t>i’</a:t>
            </a:r>
          </a:p>
        </p:txBody>
      </p:sp>
      <p:sp>
        <p:nvSpPr>
          <p:cNvPr id="32788" name="Line 20">
            <a:extLst>
              <a:ext uri="{FF2B5EF4-FFF2-40B4-BE49-F238E27FC236}">
                <a16:creationId xmlns:a16="http://schemas.microsoft.com/office/drawing/2014/main" id="{6DF91FE4-B975-0F8E-45C1-21B7B6FACC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6938" y="3228975"/>
            <a:ext cx="536575" cy="319088"/>
          </a:xfrm>
          <a:prstGeom prst="line">
            <a:avLst/>
          </a:prstGeom>
          <a:noFill/>
          <a:ln w="19080" cap="sq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graphicFrame>
        <p:nvGraphicFramePr>
          <p:cNvPr id="32789" name="Object 21">
            <a:extLst>
              <a:ext uri="{FF2B5EF4-FFF2-40B4-BE49-F238E27FC236}">
                <a16:creationId xmlns:a16="http://schemas.microsoft.com/office/drawing/2014/main" id="{FB4C12FB-D021-6764-100D-F8FDDD495A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65700" y="2640013"/>
          <a:ext cx="4365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74600" imgH="169560" progId="">
                  <p:embed/>
                </p:oleObj>
              </mc:Choice>
              <mc:Fallback>
                <p:oleObj r:id="rId3" imgW="174600" imgH="169560" progId="">
                  <p:embed/>
                  <p:pic>
                    <p:nvPicPr>
                      <p:cNvPr id="32789" name="Object 21">
                        <a:extLst>
                          <a:ext uri="{FF2B5EF4-FFF2-40B4-BE49-F238E27FC236}">
                            <a16:creationId xmlns:a16="http://schemas.microsoft.com/office/drawing/2014/main" id="{FB4C12FB-D021-6764-100D-F8FDDD495A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700" y="2640013"/>
                        <a:ext cx="436563" cy="609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90" name="Object 22">
            <a:extLst>
              <a:ext uri="{FF2B5EF4-FFF2-40B4-BE49-F238E27FC236}">
                <a16:creationId xmlns:a16="http://schemas.microsoft.com/office/drawing/2014/main" id="{B8D08DF5-A312-D0E7-E0B4-8D5D50992A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78225" y="612775"/>
          <a:ext cx="4191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74600" imgH="192600" progId="">
                  <p:embed/>
                </p:oleObj>
              </mc:Choice>
              <mc:Fallback>
                <p:oleObj r:id="rId5" imgW="174600" imgH="192600" progId="">
                  <p:embed/>
                  <p:pic>
                    <p:nvPicPr>
                      <p:cNvPr id="32790" name="Object 22">
                        <a:extLst>
                          <a:ext uri="{FF2B5EF4-FFF2-40B4-BE49-F238E27FC236}">
                            <a16:creationId xmlns:a16="http://schemas.microsoft.com/office/drawing/2014/main" id="{B8D08DF5-A312-D0E7-E0B4-8D5D50992A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225" y="612775"/>
                        <a:ext cx="419100" cy="7112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791" name="AutoShape 23">
            <a:extLst>
              <a:ext uri="{FF2B5EF4-FFF2-40B4-BE49-F238E27FC236}">
                <a16:creationId xmlns:a16="http://schemas.microsoft.com/office/drawing/2014/main" id="{7DA30139-0144-8A7D-FDCA-AE5B89CA5E8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478213" y="2339975"/>
            <a:ext cx="727075" cy="603250"/>
          </a:xfrm>
          <a:prstGeom prst="straightConnector1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aphicFrame>
        <p:nvGraphicFramePr>
          <p:cNvPr id="32792" name="Object 24">
            <a:extLst>
              <a:ext uri="{FF2B5EF4-FFF2-40B4-BE49-F238E27FC236}">
                <a16:creationId xmlns:a16="http://schemas.microsoft.com/office/drawing/2014/main" id="{1E058DD3-7F5E-89AF-8D20-F0EAB747E5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0375" y="2041525"/>
          <a:ext cx="9366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390960" imgH="192600" progId="">
                  <p:embed/>
                </p:oleObj>
              </mc:Choice>
              <mc:Fallback>
                <p:oleObj r:id="rId7" imgW="390960" imgH="192600" progId="">
                  <p:embed/>
                  <p:pic>
                    <p:nvPicPr>
                      <p:cNvPr id="32792" name="Object 24">
                        <a:extLst>
                          <a:ext uri="{FF2B5EF4-FFF2-40B4-BE49-F238E27FC236}">
                            <a16:creationId xmlns:a16="http://schemas.microsoft.com/office/drawing/2014/main" id="{1E058DD3-7F5E-89AF-8D20-F0EAB747E5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2041525"/>
                        <a:ext cx="936625" cy="6350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793" name="AutoShape 25">
            <a:extLst>
              <a:ext uri="{FF2B5EF4-FFF2-40B4-BE49-F238E27FC236}">
                <a16:creationId xmlns:a16="http://schemas.microsoft.com/office/drawing/2014/main" id="{C4FA6736-A38D-1CC4-99AC-B6C1D546347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667000" y="2339975"/>
            <a:ext cx="1601788" cy="1328738"/>
          </a:xfrm>
          <a:prstGeom prst="straightConnector1">
            <a:avLst/>
          </a:prstGeom>
          <a:noFill/>
          <a:ln w="28440" cap="sq">
            <a:solidFill>
              <a:srgbClr val="00B0F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2794" name="Text Box 26">
            <a:extLst>
              <a:ext uri="{FF2B5EF4-FFF2-40B4-BE49-F238E27FC236}">
                <a16:creationId xmlns:a16="http://schemas.microsoft.com/office/drawing/2014/main" id="{42D64277-A0DA-24AA-D384-F4435ABFA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675" y="3055938"/>
            <a:ext cx="58737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pl-PL" altLang="pl-PL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jk</a:t>
            </a:r>
          </a:p>
        </p:txBody>
      </p:sp>
      <p:cxnSp>
        <p:nvCxnSpPr>
          <p:cNvPr id="32795" name="AutoShape 27">
            <a:extLst>
              <a:ext uri="{FF2B5EF4-FFF2-40B4-BE49-F238E27FC236}">
                <a16:creationId xmlns:a16="http://schemas.microsoft.com/office/drawing/2014/main" id="{121FA963-5828-D757-65E4-AF91E8C1590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9450" y="3200400"/>
            <a:ext cx="381000" cy="1588"/>
          </a:xfrm>
          <a:prstGeom prst="straightConnector1">
            <a:avLst/>
          </a:prstGeom>
          <a:noFill/>
          <a:ln w="3168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32796" name="Picture 28">
            <a:extLst>
              <a:ext uri="{FF2B5EF4-FFF2-40B4-BE49-F238E27FC236}">
                <a16:creationId xmlns:a16="http://schemas.microsoft.com/office/drawing/2014/main" id="{A1F3BBA3-0357-5D68-C1FF-859CD52A1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03688"/>
            <a:ext cx="8582025" cy="214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97" name="Freeform 29">
            <a:extLst>
              <a:ext uri="{FF2B5EF4-FFF2-40B4-BE49-F238E27FC236}">
                <a16:creationId xmlns:a16="http://schemas.microsoft.com/office/drawing/2014/main" id="{EC893D7F-4AEC-D61E-E186-F3A6446082EF}"/>
              </a:ext>
            </a:extLst>
          </p:cNvPr>
          <p:cNvSpPr>
            <a:spLocks/>
          </p:cNvSpPr>
          <p:nvPr/>
        </p:nvSpPr>
        <p:spPr bwMode="auto">
          <a:xfrm rot="8880000" flipH="1">
            <a:off x="4211638" y="1068388"/>
            <a:ext cx="650875" cy="1828800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T0" fmla="*/ 0 256 1"/>
              <a:gd name="T1" fmla="*/ 0 256 1"/>
              <a:gd name="G10" fmla="+- 0 T0 T1"/>
              <a:gd name="G11" fmla="cos 54736 G10"/>
              <a:gd name="T2" fmla="*/ 0 256 1"/>
              <a:gd name="T3" fmla="*/ 0 256 1"/>
              <a:gd name="G12" fmla="+- 0 T2 T3"/>
              <a:gd name="G13" fmla="sin 32400 G12"/>
              <a:gd name="G14" fmla="+- G11 G13 0"/>
              <a:gd name="G15" fmla="+- G14 10800 0"/>
              <a:gd name="G16" fmla="+- 1 0 0"/>
              <a:gd name="G17" fmla="+- 1 0 0"/>
              <a:gd name="G18" fmla="+- 1 0 0"/>
              <a:gd name="G19" fmla="+- 1 0 0"/>
              <a:gd name="G20" fmla="+- 1 0 0"/>
              <a:gd name="G21" fmla="+- 1 0 0"/>
              <a:gd name="G22" fmla="+- 1 0 0"/>
              <a:gd name="G23" fmla="+- 1 0 0"/>
              <a:gd name="G24" fmla="+- 1 0 0"/>
              <a:gd name="G25" fmla="+- 1 0 0"/>
              <a:gd name="G26" fmla="+- 1 0 0"/>
              <a:gd name="G27" fmla="+- 1 0 0"/>
              <a:gd name="T4" fmla="*/ 0 256 1"/>
              <a:gd name="T5" fmla="*/ 0 256 1"/>
              <a:gd name="G28" fmla="+- 0 T4 T5"/>
              <a:gd name="G29" fmla="cos 54736 G28"/>
              <a:gd name="T6" fmla="*/ 0 256 1"/>
              <a:gd name="T7" fmla="*/ 0 256 1"/>
              <a:gd name="G30" fmla="+- 0 T6 T7"/>
              <a:gd name="G31" fmla="sin 32400 G30"/>
              <a:gd name="G32" fmla="+- G29 G31 0"/>
              <a:gd name="G33" fmla="+- G32 10800 0"/>
              <a:gd name="G34" fmla="+- 1 0 0"/>
              <a:gd name="G35" fmla="+- 1 0 0"/>
              <a:gd name="G36" fmla="+- 1 0 0"/>
              <a:gd name="G37" fmla="+- 1 0 0"/>
              <a:gd name="T8" fmla="*/ 2147483646 w 30797"/>
              <a:gd name="T9" fmla="*/ 2147483646 h 43200"/>
              <a:gd name="T10" fmla="*/ 0 w 30797"/>
              <a:gd name="T11" fmla="*/ 2147483646 h 43200"/>
              <a:gd name="T12" fmla="*/ 2147483646 w 30797"/>
              <a:gd name="T13" fmla="*/ 2147483646 h 43200"/>
              <a:gd name="T14" fmla="*/ 0 w 30797"/>
              <a:gd name="T15" fmla="*/ 0 h 43200"/>
              <a:gd name="T16" fmla="*/ 30797 w 30797"/>
              <a:gd name="T17" fmla="*/ 43200 h 43200"/>
            </a:gdLst>
            <a:ahLst/>
            <a:cxnLst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30797" h="43200" fill="none" extrusionOk="0">
                <a:moveTo>
                  <a:pt x="4953" y="421"/>
                </a:moveTo>
                <a:cubicBezTo>
                  <a:pt x="6350" y="141"/>
                  <a:pt x="7771" y="-1"/>
                  <a:pt x="9197" y="0"/>
                </a:cubicBezTo>
                <a:cubicBezTo>
                  <a:pt x="21126" y="0"/>
                  <a:pt x="30797" y="9670"/>
                  <a:pt x="30797" y="21600"/>
                </a:cubicBezTo>
                <a:cubicBezTo>
                  <a:pt x="30797" y="33529"/>
                  <a:pt x="21126" y="43200"/>
                  <a:pt x="9197" y="43200"/>
                </a:cubicBezTo>
                <a:cubicBezTo>
                  <a:pt x="6017" y="43200"/>
                  <a:pt x="2876" y="42498"/>
                  <a:pt x="-1" y="41144"/>
                </a:cubicBezTo>
              </a:path>
              <a:path w="30797" h="43200" stroke="0" extrusionOk="0">
                <a:moveTo>
                  <a:pt x="4953" y="421"/>
                </a:moveTo>
                <a:cubicBezTo>
                  <a:pt x="6350" y="141"/>
                  <a:pt x="7771" y="-1"/>
                  <a:pt x="9197" y="0"/>
                </a:cubicBezTo>
                <a:cubicBezTo>
                  <a:pt x="21126" y="0"/>
                  <a:pt x="30797" y="9670"/>
                  <a:pt x="30797" y="21600"/>
                </a:cubicBezTo>
                <a:cubicBezTo>
                  <a:pt x="30797" y="33529"/>
                  <a:pt x="21126" y="43200"/>
                  <a:pt x="9197" y="43200"/>
                </a:cubicBezTo>
                <a:cubicBezTo>
                  <a:pt x="6017" y="43200"/>
                  <a:pt x="2876" y="42498"/>
                  <a:pt x="-1" y="41144"/>
                </a:cubicBezTo>
                <a:lnTo>
                  <a:pt x="9197" y="21600"/>
                </a:lnTo>
                <a:lnTo>
                  <a:pt x="4953" y="421"/>
                </a:lnTo>
                <a:close/>
              </a:path>
            </a:pathLst>
          </a:custGeom>
          <a:noFill/>
          <a:ln w="2844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2798" name="Text Box 30">
            <a:extLst>
              <a:ext uri="{FF2B5EF4-FFF2-40B4-BE49-F238E27FC236}">
                <a16:creationId xmlns:a16="http://schemas.microsoft.com/office/drawing/2014/main" id="{7623C698-3D01-ADB9-D3B7-492208887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5863" y="1895475"/>
            <a:ext cx="8382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2000"/>
              </a:spcBef>
              <a:buClrTx/>
              <a:buFontTx/>
              <a:buNone/>
            </a:pPr>
            <a:r>
              <a:rPr lang="en-US" altLang="pl-PL" sz="3200">
                <a:latin typeface="Symbol" panose="05050102010706020507" pitchFamily="18" charset="2"/>
              </a:rPr>
              <a:t></a:t>
            </a:r>
            <a:r>
              <a:rPr lang="en-US" altLang="pl-PL" sz="3200" baseline="-25000"/>
              <a:t>ijkl</a:t>
            </a:r>
          </a:p>
        </p:txBody>
      </p:sp>
      <p:sp>
        <p:nvSpPr>
          <p:cNvPr id="32799" name="Text Box 31">
            <a:extLst>
              <a:ext uri="{FF2B5EF4-FFF2-40B4-BE49-F238E27FC236}">
                <a16:creationId xmlns:a16="http://schemas.microsoft.com/office/drawing/2014/main" id="{0B335EAB-B205-CA3D-1D26-E5F9491C1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l-PL" altLang="pl-PL" sz="3200" dirty="0" err="1"/>
              <a:t>Improper</a:t>
            </a:r>
            <a:r>
              <a:rPr lang="pl-PL" altLang="pl-PL" sz="3200" dirty="0"/>
              <a:t> </a:t>
            </a:r>
            <a:r>
              <a:rPr lang="pl-PL" altLang="pl-PL" sz="3200" dirty="0" err="1"/>
              <a:t>torsional</a:t>
            </a:r>
            <a:r>
              <a:rPr lang="pl-PL" altLang="pl-PL" sz="3200" dirty="0"/>
              <a:t> </a:t>
            </a:r>
            <a:r>
              <a:rPr lang="pl-PL" altLang="pl-PL" sz="3200" dirty="0" err="1"/>
              <a:t>angles</a:t>
            </a:r>
            <a:endParaRPr lang="pl-PL" altLang="pl-PL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metano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877242"/>
            <a:ext cx="9525000" cy="4657725"/>
          </a:xfrm>
          <a:prstGeom prst="rect">
            <a:avLst/>
          </a:prstGeom>
          <a:noFill/>
        </p:spPr>
      </p:pic>
      <p:sp>
        <p:nvSpPr>
          <p:cNvPr id="23557" name="Line 5"/>
          <p:cNvSpPr>
            <a:spLocks noChangeShapeType="1"/>
          </p:cNvSpPr>
          <p:nvPr/>
        </p:nvSpPr>
        <p:spPr bwMode="auto">
          <a:xfrm flipH="1">
            <a:off x="1357313" y="3729980"/>
            <a:ext cx="1828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3200400" y="3696642"/>
            <a:ext cx="1981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H="1" flipV="1">
            <a:off x="3124200" y="1258242"/>
            <a:ext cx="7620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4876800" y="4306242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1524000" y="4382442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2590800" y="1182042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z</a:t>
            </a:r>
          </a:p>
        </p:txBody>
      </p:sp>
      <p:graphicFrame>
        <p:nvGraphicFramePr>
          <p:cNvPr id="2356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443902"/>
              </p:ext>
            </p:extLst>
          </p:nvPr>
        </p:nvGraphicFramePr>
        <p:xfrm>
          <a:off x="1600200" y="5114751"/>
          <a:ext cx="3810000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ównanie" r:id="rId3" imgW="1650960" imgH="736560" progId="Equation.3">
                  <p:embed/>
                </p:oleObj>
              </mc:Choice>
              <mc:Fallback>
                <p:oleObj name="Równanie" r:id="rId3" imgW="1650960" imgH="7365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114751"/>
                        <a:ext cx="3810000" cy="169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4" name="Arc 12"/>
          <p:cNvSpPr>
            <a:spLocks/>
          </p:cNvSpPr>
          <p:nvPr/>
        </p:nvSpPr>
        <p:spPr bwMode="auto">
          <a:xfrm rot="17887335" flipV="1">
            <a:off x="3457576" y="2806054"/>
            <a:ext cx="1141412" cy="1516063"/>
          </a:xfrm>
          <a:custGeom>
            <a:avLst/>
            <a:gdLst>
              <a:gd name="G0" fmla="+- 0 0 0"/>
              <a:gd name="G1" fmla="+- 21478 0 0"/>
              <a:gd name="G2" fmla="+- 21600 0 0"/>
              <a:gd name="T0" fmla="*/ 2297 w 21566"/>
              <a:gd name="T1" fmla="*/ 0 h 21478"/>
              <a:gd name="T2" fmla="*/ 21566 w 21566"/>
              <a:gd name="T3" fmla="*/ 20270 h 21478"/>
              <a:gd name="T4" fmla="*/ 0 w 21566"/>
              <a:gd name="T5" fmla="*/ 21478 h 21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66" h="21478" fill="none" extrusionOk="0">
                <a:moveTo>
                  <a:pt x="2296" y="0"/>
                </a:moveTo>
                <a:cubicBezTo>
                  <a:pt x="12817" y="1125"/>
                  <a:pt x="20974" y="9705"/>
                  <a:pt x="21566" y="20269"/>
                </a:cubicBezTo>
              </a:path>
              <a:path w="21566" h="21478" stroke="0" extrusionOk="0">
                <a:moveTo>
                  <a:pt x="2296" y="0"/>
                </a:moveTo>
                <a:cubicBezTo>
                  <a:pt x="12817" y="1125"/>
                  <a:pt x="20974" y="9705"/>
                  <a:pt x="21566" y="20269"/>
                </a:cubicBezTo>
                <a:lnTo>
                  <a:pt x="0" y="21478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4648200" y="3544242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Symbol" pitchFamily="18" charset="2"/>
              </a:rPr>
              <a:t>b</a:t>
            </a:r>
            <a:r>
              <a:rPr lang="en-US" sz="2400" baseline="-25000"/>
              <a:t>34</a:t>
            </a:r>
            <a:r>
              <a:rPr lang="pl-PL" sz="2400" baseline="-25000"/>
              <a:t>2</a:t>
            </a:r>
            <a:r>
              <a:rPr lang="en-US" sz="2400" baseline="-25000"/>
              <a:t>6</a:t>
            </a:r>
          </a:p>
        </p:txBody>
      </p:sp>
      <p:sp>
        <p:nvSpPr>
          <p:cNvPr id="23566" name="Arc 14"/>
          <p:cNvSpPr>
            <a:spLocks/>
          </p:cNvSpPr>
          <p:nvPr/>
        </p:nvSpPr>
        <p:spPr bwMode="auto">
          <a:xfrm>
            <a:off x="3657600" y="3010842"/>
            <a:ext cx="3810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1524000" y="2858442"/>
            <a:ext cx="1981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838200" y="2629842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Symbol" pitchFamily="18" charset="2"/>
              </a:rPr>
              <a:t>a</a:t>
            </a:r>
            <a:r>
              <a:rPr lang="en-US" sz="2400" baseline="-25000"/>
              <a:t>4</a:t>
            </a:r>
            <a:r>
              <a:rPr lang="pl-PL" sz="2400" baseline="-25000"/>
              <a:t>2</a:t>
            </a:r>
            <a:r>
              <a:rPr lang="en-US" sz="2400" baseline="-25000"/>
              <a:t>6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1752600" y="2172642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d</a:t>
            </a:r>
            <a:r>
              <a:rPr lang="pl-PL" sz="2400" baseline="-25000"/>
              <a:t>2</a:t>
            </a:r>
            <a:r>
              <a:rPr lang="en-US" sz="2400" baseline="-25000"/>
              <a:t>6</a:t>
            </a:r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2286000" y="2553642"/>
            <a:ext cx="1219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4800600" y="2553642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C(1)</a:t>
            </a:r>
            <a:endParaRPr lang="en-US" sz="2400" baseline="-25000"/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6781800" y="3315642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H(3)</a:t>
            </a:r>
            <a:endParaRPr lang="en-US" sz="2400" baseline="-25000"/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2895600" y="4077642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O(2)</a:t>
            </a:r>
            <a:endParaRPr lang="en-US" sz="2400" baseline="-25000"/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4038600" y="4687242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H(4)</a:t>
            </a:r>
            <a:endParaRPr lang="en-US" sz="2400" baseline="-25000"/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4419600" y="1105842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H(5)</a:t>
            </a:r>
            <a:endParaRPr lang="en-US" sz="2400" baseline="-25000"/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3200400" y="1867842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H(6)</a:t>
            </a:r>
            <a:endParaRPr lang="en-US" sz="2400" baseline="-25000"/>
          </a:p>
        </p:txBody>
      </p:sp>
      <p:sp>
        <p:nvSpPr>
          <p:cNvPr id="23" name="pole tekstowe 22"/>
          <p:cNvSpPr txBox="1"/>
          <p:nvPr/>
        </p:nvSpPr>
        <p:spPr>
          <a:xfrm>
            <a:off x="251520" y="-27384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Calculation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Cartesian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coordinates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frame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coordinates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18864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err="1">
                <a:latin typeface="Arial" panose="020B0604020202020204" pitchFamily="34" charset="0"/>
                <a:cs typeface="Arial" panose="020B0604020202020204" pitchFamily="34" charset="0"/>
              </a:rPr>
              <a:t>Bringing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pl-PL" sz="3600" dirty="0" err="1">
                <a:latin typeface="Arial" panose="020B0604020202020204" pitchFamily="34" charset="0"/>
                <a:cs typeface="Arial" panose="020B0604020202020204" pitchFamily="34" charset="0"/>
              </a:rPr>
              <a:t>coordinates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 to the global </a:t>
            </a:r>
            <a:r>
              <a:rPr lang="pl-PL" sz="3600" dirty="0" err="1">
                <a:latin typeface="Arial" panose="020B0604020202020204" pitchFamily="34" charset="0"/>
                <a:cs typeface="Arial" panose="020B0604020202020204" pitchFamily="34" charset="0"/>
              </a:rPr>
              <a:t>coordinate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 system</a:t>
            </a:r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176672"/>
              </p:ext>
            </p:extLst>
          </p:nvPr>
        </p:nvGraphicFramePr>
        <p:xfrm>
          <a:off x="1331640" y="2204864"/>
          <a:ext cx="6117168" cy="309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ównanie" r:id="rId2" imgW="2057400" imgH="1041120" progId="Equation.3">
                  <p:embed/>
                </p:oleObj>
              </mc:Choice>
              <mc:Fallback>
                <p:oleObj name="Równanie" r:id="rId2" imgW="2057400" imgH="10411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204864"/>
                        <a:ext cx="6117168" cy="3096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trzałka zakrzywiona w lewo 56"/>
          <p:cNvSpPr/>
          <p:nvPr/>
        </p:nvSpPr>
        <p:spPr>
          <a:xfrm rot="19120850">
            <a:off x="1460233" y="2509065"/>
            <a:ext cx="262632" cy="3141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1" name="Strzałka zakrzywiona w lewo 30"/>
          <p:cNvSpPr/>
          <p:nvPr/>
        </p:nvSpPr>
        <p:spPr>
          <a:xfrm>
            <a:off x="2195736" y="3642615"/>
            <a:ext cx="262632" cy="3141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62" name="Strzałka zakrzywiona w lewo 61"/>
          <p:cNvSpPr/>
          <p:nvPr/>
        </p:nvSpPr>
        <p:spPr>
          <a:xfrm rot="19089932">
            <a:off x="7092280" y="4700676"/>
            <a:ext cx="262632" cy="3141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cxnSp>
        <p:nvCxnSpPr>
          <p:cNvPr id="3" name="Łącznik prosty 2"/>
          <p:cNvCxnSpPr/>
          <p:nvPr/>
        </p:nvCxnSpPr>
        <p:spPr>
          <a:xfrm>
            <a:off x="1102916" y="2348880"/>
            <a:ext cx="1224136" cy="86409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2326258" y="4365898"/>
            <a:ext cx="1512962" cy="79129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rot="5400000">
            <a:off x="2723096" y="5337212"/>
            <a:ext cx="1296144" cy="93610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rot="5400000" flipH="1" flipV="1">
            <a:off x="1894210" y="2780928"/>
            <a:ext cx="864096" cy="0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 rot="5400000" flipH="1" flipV="1">
            <a:off x="3731605" y="4473513"/>
            <a:ext cx="791294" cy="576064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 rot="5400000">
            <a:off x="1750194" y="3789040"/>
            <a:ext cx="1152922" cy="79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 rot="16200000" flipH="1">
            <a:off x="1786992" y="4905164"/>
            <a:ext cx="1079326" cy="794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ipsa 20"/>
          <p:cNvSpPr/>
          <p:nvPr/>
        </p:nvSpPr>
        <p:spPr>
          <a:xfrm>
            <a:off x="2259236" y="314096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Elipsa 21"/>
          <p:cNvSpPr/>
          <p:nvPr/>
        </p:nvSpPr>
        <p:spPr>
          <a:xfrm>
            <a:off x="2255044" y="431011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Elipsa 22"/>
          <p:cNvSpPr/>
          <p:nvPr/>
        </p:nvSpPr>
        <p:spPr>
          <a:xfrm>
            <a:off x="3767336" y="507655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Łuk 26"/>
          <p:cNvSpPr/>
          <p:nvPr/>
        </p:nvSpPr>
        <p:spPr>
          <a:xfrm rot="17168275">
            <a:off x="1797085" y="2568585"/>
            <a:ext cx="792088" cy="792088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Łuk 27"/>
          <p:cNvSpPr/>
          <p:nvPr/>
        </p:nvSpPr>
        <p:spPr>
          <a:xfrm rot="6738559">
            <a:off x="2049609" y="4077492"/>
            <a:ext cx="792088" cy="792088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Łuk 28"/>
          <p:cNvSpPr/>
          <p:nvPr/>
        </p:nvSpPr>
        <p:spPr>
          <a:xfrm rot="18110927">
            <a:off x="3448438" y="4772778"/>
            <a:ext cx="792088" cy="792088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2" name="Łącznik prosty 31"/>
          <p:cNvCxnSpPr/>
          <p:nvPr/>
        </p:nvCxnSpPr>
        <p:spPr>
          <a:xfrm flipV="1">
            <a:off x="1124124" y="1497484"/>
            <a:ext cx="1141524" cy="86409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ipsa 33"/>
          <p:cNvSpPr/>
          <p:nvPr/>
        </p:nvSpPr>
        <p:spPr>
          <a:xfrm>
            <a:off x="1069008" y="229808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6" name="Łącznik prosty 35"/>
          <p:cNvCxnSpPr>
            <a:stCxn id="34" idx="1"/>
          </p:cNvCxnSpPr>
          <p:nvPr/>
        </p:nvCxnSpPr>
        <p:spPr>
          <a:xfrm rot="16200000" flipV="1">
            <a:off x="499295" y="1728366"/>
            <a:ext cx="474347" cy="70726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Łuk 36"/>
          <p:cNvSpPr/>
          <p:nvPr/>
        </p:nvSpPr>
        <p:spPr>
          <a:xfrm rot="18794730">
            <a:off x="552370" y="1885228"/>
            <a:ext cx="1145918" cy="1123662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le tekstowe 37"/>
          <p:cNvSpPr txBox="1"/>
          <p:nvPr/>
        </p:nvSpPr>
        <p:spPr>
          <a:xfrm>
            <a:off x="3839220" y="5076552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i-2</a:t>
            </a:r>
          </a:p>
        </p:txBody>
      </p:sp>
      <p:sp>
        <p:nvSpPr>
          <p:cNvPr id="39" name="pole tekstowe 38"/>
          <p:cNvSpPr txBox="1"/>
          <p:nvPr/>
        </p:nvSpPr>
        <p:spPr>
          <a:xfrm>
            <a:off x="2436288" y="3956795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i-1</a:t>
            </a:r>
          </a:p>
        </p:txBody>
      </p:sp>
      <p:sp>
        <p:nvSpPr>
          <p:cNvPr id="40" name="pole tekstowe 39"/>
          <p:cNvSpPr txBox="1"/>
          <p:nvPr/>
        </p:nvSpPr>
        <p:spPr>
          <a:xfrm>
            <a:off x="2436288" y="2982143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i</a:t>
            </a:r>
          </a:p>
        </p:txBody>
      </p:sp>
      <p:sp>
        <p:nvSpPr>
          <p:cNvPr id="41" name="pole tekstowe 40"/>
          <p:cNvSpPr txBox="1"/>
          <p:nvPr/>
        </p:nvSpPr>
        <p:spPr>
          <a:xfrm>
            <a:off x="833290" y="2474110"/>
            <a:ext cx="59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i+1</a:t>
            </a:r>
          </a:p>
        </p:txBody>
      </p:sp>
      <p:sp>
        <p:nvSpPr>
          <p:cNvPr id="42" name="pole tekstowe 41"/>
          <p:cNvSpPr txBox="1"/>
          <p:nvPr/>
        </p:nvSpPr>
        <p:spPr>
          <a:xfrm>
            <a:off x="2752135" y="4695527"/>
            <a:ext cx="56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d</a:t>
            </a:r>
            <a:r>
              <a:rPr lang="pl-PL" sz="2400" baseline="-25000" dirty="0"/>
              <a:t>i-1</a:t>
            </a:r>
          </a:p>
        </p:txBody>
      </p:sp>
      <p:sp>
        <p:nvSpPr>
          <p:cNvPr id="43" name="pole tekstowe 42"/>
          <p:cNvSpPr txBox="1"/>
          <p:nvPr/>
        </p:nvSpPr>
        <p:spPr>
          <a:xfrm>
            <a:off x="2004017" y="3140968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d</a:t>
            </a:r>
            <a:r>
              <a:rPr lang="pl-PL" sz="2400" baseline="-25000" dirty="0"/>
              <a:t>i</a:t>
            </a:r>
          </a:p>
        </p:txBody>
      </p:sp>
      <p:sp>
        <p:nvSpPr>
          <p:cNvPr id="44" name="pole tekstowe 43"/>
          <p:cNvSpPr txBox="1"/>
          <p:nvPr/>
        </p:nvSpPr>
        <p:spPr>
          <a:xfrm>
            <a:off x="1359346" y="2751311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d</a:t>
            </a:r>
            <a:r>
              <a:rPr lang="pl-PL" sz="2400" baseline="-25000" dirty="0"/>
              <a:t>i+1</a:t>
            </a:r>
          </a:p>
        </p:txBody>
      </p:sp>
      <p:sp>
        <p:nvSpPr>
          <p:cNvPr id="45" name="pole tekstowe 44"/>
          <p:cNvSpPr txBox="1"/>
          <p:nvPr/>
        </p:nvSpPr>
        <p:spPr>
          <a:xfrm>
            <a:off x="3483444" y="4310112"/>
            <a:ext cx="57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Symbol" pitchFamily="18" charset="2"/>
              </a:rPr>
              <a:t>q</a:t>
            </a:r>
            <a:r>
              <a:rPr lang="pl-PL" sz="2400" baseline="-25000" dirty="0"/>
              <a:t>i-1</a:t>
            </a:r>
          </a:p>
        </p:txBody>
      </p:sp>
      <p:sp>
        <p:nvSpPr>
          <p:cNvPr id="46" name="pole tekstowe 45"/>
          <p:cNvSpPr txBox="1"/>
          <p:nvPr/>
        </p:nvSpPr>
        <p:spPr>
          <a:xfrm>
            <a:off x="2418816" y="4725144"/>
            <a:ext cx="40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Symbol" pitchFamily="18" charset="2"/>
              </a:rPr>
              <a:t>q</a:t>
            </a:r>
            <a:r>
              <a:rPr lang="pl-PL" sz="2400" baseline="-25000" dirty="0" err="1"/>
              <a:t>i</a:t>
            </a:r>
            <a:endParaRPr lang="pl-PL" sz="2400" baseline="-25000" dirty="0"/>
          </a:p>
        </p:txBody>
      </p:sp>
      <p:sp>
        <p:nvSpPr>
          <p:cNvPr id="47" name="pole tekstowe 46"/>
          <p:cNvSpPr txBox="1"/>
          <p:nvPr/>
        </p:nvSpPr>
        <p:spPr>
          <a:xfrm>
            <a:off x="1772280" y="2130747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Symbol" pitchFamily="18" charset="2"/>
              </a:rPr>
              <a:t>q</a:t>
            </a:r>
            <a:r>
              <a:rPr lang="pl-PL" sz="2400" baseline="-25000" dirty="0"/>
              <a:t>i+1</a:t>
            </a:r>
          </a:p>
        </p:txBody>
      </p:sp>
      <p:sp>
        <p:nvSpPr>
          <p:cNvPr id="48" name="pole tekstowe 47"/>
          <p:cNvSpPr txBox="1"/>
          <p:nvPr/>
        </p:nvSpPr>
        <p:spPr>
          <a:xfrm>
            <a:off x="833290" y="1383159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Symbol" pitchFamily="18" charset="2"/>
              </a:rPr>
              <a:t>q</a:t>
            </a:r>
            <a:r>
              <a:rPr lang="pl-PL" sz="2400" baseline="-25000" dirty="0"/>
              <a:t>i+2</a:t>
            </a:r>
          </a:p>
        </p:txBody>
      </p:sp>
      <p:sp>
        <p:nvSpPr>
          <p:cNvPr id="49" name="pole tekstowe 48"/>
          <p:cNvSpPr txBox="1"/>
          <p:nvPr/>
        </p:nvSpPr>
        <p:spPr>
          <a:xfrm>
            <a:off x="2478929" y="3495130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Symbol" pitchFamily="18" charset="2"/>
              </a:rPr>
              <a:t>w</a:t>
            </a:r>
            <a:r>
              <a:rPr lang="pl-PL" sz="2400" baseline="-25000" dirty="0" err="1"/>
              <a:t>i</a:t>
            </a:r>
            <a:endParaRPr lang="pl-PL" sz="2400" baseline="-25000" dirty="0"/>
          </a:p>
        </p:txBody>
      </p:sp>
      <p:sp>
        <p:nvSpPr>
          <p:cNvPr id="50" name="pole tekstowe 49"/>
          <p:cNvSpPr txBox="1"/>
          <p:nvPr/>
        </p:nvSpPr>
        <p:spPr>
          <a:xfrm>
            <a:off x="395536" y="4462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err="1">
                <a:latin typeface="Arial" panose="020B0604020202020204" pitchFamily="34" charset="0"/>
                <a:cs typeface="Arial" panose="020B0604020202020204" pitchFamily="34" charset="0"/>
              </a:rPr>
              <a:t>Polymer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600" dirty="0" err="1">
                <a:latin typeface="Arial" panose="020B0604020202020204" pitchFamily="34" charset="0"/>
                <a:cs typeface="Arial" panose="020B0604020202020204" pitchFamily="34" charset="0"/>
              </a:rPr>
              <a:t>chains</a:t>
            </a:r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Łącznik prosty 50"/>
          <p:cNvCxnSpPr/>
          <p:nvPr/>
        </p:nvCxnSpPr>
        <p:spPr>
          <a:xfrm>
            <a:off x="5076055" y="2348880"/>
            <a:ext cx="1224136" cy="86409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51"/>
          <p:cNvCxnSpPr/>
          <p:nvPr/>
        </p:nvCxnSpPr>
        <p:spPr>
          <a:xfrm>
            <a:off x="6299397" y="4365898"/>
            <a:ext cx="1512962" cy="79129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52"/>
          <p:cNvCxnSpPr/>
          <p:nvPr/>
        </p:nvCxnSpPr>
        <p:spPr>
          <a:xfrm rot="5400000">
            <a:off x="6696235" y="5337212"/>
            <a:ext cx="1296144" cy="93610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y 54"/>
          <p:cNvCxnSpPr/>
          <p:nvPr/>
        </p:nvCxnSpPr>
        <p:spPr>
          <a:xfrm rot="5400000" flipH="1" flipV="1">
            <a:off x="7704744" y="4473513"/>
            <a:ext cx="791294" cy="576064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lipsa 57"/>
          <p:cNvSpPr/>
          <p:nvPr/>
        </p:nvSpPr>
        <p:spPr>
          <a:xfrm>
            <a:off x="6232375" y="314096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Elipsa 58"/>
          <p:cNvSpPr/>
          <p:nvPr/>
        </p:nvSpPr>
        <p:spPr>
          <a:xfrm>
            <a:off x="6228183" y="431011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0" name="Elipsa 59"/>
          <p:cNvSpPr/>
          <p:nvPr/>
        </p:nvSpPr>
        <p:spPr>
          <a:xfrm>
            <a:off x="7740475" y="507655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3" name="Łuk 62"/>
          <p:cNvSpPr/>
          <p:nvPr/>
        </p:nvSpPr>
        <p:spPr>
          <a:xfrm rot="18110927">
            <a:off x="7421577" y="4772778"/>
            <a:ext cx="792088" cy="792088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5" name="Łącznik prosty 64"/>
          <p:cNvCxnSpPr/>
          <p:nvPr/>
        </p:nvCxnSpPr>
        <p:spPr>
          <a:xfrm flipV="1">
            <a:off x="5097263" y="1497484"/>
            <a:ext cx="1141524" cy="86409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lipsa 65"/>
          <p:cNvSpPr/>
          <p:nvPr/>
        </p:nvSpPr>
        <p:spPr>
          <a:xfrm>
            <a:off x="5042147" y="229808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7" name="Łącznik prosty 66"/>
          <p:cNvCxnSpPr>
            <a:stCxn id="66" idx="1"/>
          </p:cNvCxnSpPr>
          <p:nvPr/>
        </p:nvCxnSpPr>
        <p:spPr>
          <a:xfrm rot="16200000" flipV="1">
            <a:off x="4472434" y="1728366"/>
            <a:ext cx="474347" cy="70726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Łuk 67"/>
          <p:cNvSpPr/>
          <p:nvPr/>
        </p:nvSpPr>
        <p:spPr>
          <a:xfrm rot="18794730">
            <a:off x="4525509" y="1885228"/>
            <a:ext cx="1145918" cy="1123662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9" name="pole tekstowe 68"/>
          <p:cNvSpPr txBox="1"/>
          <p:nvPr/>
        </p:nvSpPr>
        <p:spPr>
          <a:xfrm>
            <a:off x="7812359" y="5076552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i-2</a:t>
            </a:r>
          </a:p>
        </p:txBody>
      </p:sp>
      <p:sp>
        <p:nvSpPr>
          <p:cNvPr id="70" name="pole tekstowe 69"/>
          <p:cNvSpPr txBox="1"/>
          <p:nvPr/>
        </p:nvSpPr>
        <p:spPr>
          <a:xfrm>
            <a:off x="6036344" y="4494311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i-1</a:t>
            </a:r>
          </a:p>
        </p:txBody>
      </p:sp>
      <p:sp>
        <p:nvSpPr>
          <p:cNvPr id="71" name="pole tekstowe 70"/>
          <p:cNvSpPr txBox="1"/>
          <p:nvPr/>
        </p:nvSpPr>
        <p:spPr>
          <a:xfrm>
            <a:off x="6409427" y="2982143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i</a:t>
            </a:r>
          </a:p>
        </p:txBody>
      </p:sp>
      <p:sp>
        <p:nvSpPr>
          <p:cNvPr id="72" name="pole tekstowe 71"/>
          <p:cNvSpPr txBox="1"/>
          <p:nvPr/>
        </p:nvSpPr>
        <p:spPr>
          <a:xfrm>
            <a:off x="4806429" y="2474110"/>
            <a:ext cx="59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i+1</a:t>
            </a:r>
          </a:p>
        </p:txBody>
      </p:sp>
      <p:sp>
        <p:nvSpPr>
          <p:cNvPr id="73" name="pole tekstowe 72"/>
          <p:cNvSpPr txBox="1"/>
          <p:nvPr/>
        </p:nvSpPr>
        <p:spPr>
          <a:xfrm>
            <a:off x="6725274" y="4695527"/>
            <a:ext cx="56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d</a:t>
            </a:r>
            <a:r>
              <a:rPr lang="pl-PL" sz="2400" baseline="-25000" dirty="0"/>
              <a:t>i-1</a:t>
            </a:r>
          </a:p>
        </p:txBody>
      </p:sp>
      <p:sp>
        <p:nvSpPr>
          <p:cNvPr id="75" name="pole tekstowe 74"/>
          <p:cNvSpPr txBox="1"/>
          <p:nvPr/>
        </p:nvSpPr>
        <p:spPr>
          <a:xfrm>
            <a:off x="5332485" y="2751311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d</a:t>
            </a:r>
            <a:r>
              <a:rPr lang="pl-PL" sz="2400" baseline="-25000" dirty="0"/>
              <a:t>i+1</a:t>
            </a:r>
          </a:p>
        </p:txBody>
      </p:sp>
      <p:sp>
        <p:nvSpPr>
          <p:cNvPr id="76" name="pole tekstowe 75"/>
          <p:cNvSpPr txBox="1"/>
          <p:nvPr/>
        </p:nvSpPr>
        <p:spPr>
          <a:xfrm>
            <a:off x="7456583" y="4310112"/>
            <a:ext cx="57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Symbol" pitchFamily="18" charset="2"/>
              </a:rPr>
              <a:t>q</a:t>
            </a:r>
            <a:r>
              <a:rPr lang="pl-PL" sz="2400" baseline="-25000" dirty="0"/>
              <a:t>i-1</a:t>
            </a:r>
          </a:p>
        </p:txBody>
      </p:sp>
      <p:sp>
        <p:nvSpPr>
          <p:cNvPr id="79" name="pole tekstowe 78"/>
          <p:cNvSpPr txBox="1"/>
          <p:nvPr/>
        </p:nvSpPr>
        <p:spPr>
          <a:xfrm>
            <a:off x="4806429" y="1383159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Symbol" pitchFamily="18" charset="2"/>
              </a:rPr>
              <a:t>q</a:t>
            </a:r>
            <a:r>
              <a:rPr lang="pl-PL" sz="2400" baseline="-25000" dirty="0"/>
              <a:t>i+2</a:t>
            </a:r>
          </a:p>
        </p:txBody>
      </p:sp>
      <p:sp>
        <p:nvSpPr>
          <p:cNvPr id="81" name="Dowolny kształt 80"/>
          <p:cNvSpPr/>
          <p:nvPr/>
        </p:nvSpPr>
        <p:spPr>
          <a:xfrm>
            <a:off x="4965700" y="2463800"/>
            <a:ext cx="2655812" cy="2632825"/>
          </a:xfrm>
          <a:custGeom>
            <a:avLst/>
            <a:gdLst>
              <a:gd name="connsiteX0" fmla="*/ 1028700 w 2655812"/>
              <a:gd name="connsiteY0" fmla="*/ 177800 h 2632825"/>
              <a:gd name="connsiteX1" fmla="*/ 1117600 w 2655812"/>
              <a:gd name="connsiteY1" fmla="*/ 127000 h 2632825"/>
              <a:gd name="connsiteX2" fmla="*/ 1206500 w 2655812"/>
              <a:gd name="connsiteY2" fmla="*/ 76200 h 2632825"/>
              <a:gd name="connsiteX3" fmla="*/ 1270000 w 2655812"/>
              <a:gd name="connsiteY3" fmla="*/ 50800 h 2632825"/>
              <a:gd name="connsiteX4" fmla="*/ 1346200 w 2655812"/>
              <a:gd name="connsiteY4" fmla="*/ 25400 h 2632825"/>
              <a:gd name="connsiteX5" fmla="*/ 1384300 w 2655812"/>
              <a:gd name="connsiteY5" fmla="*/ 0 h 2632825"/>
              <a:gd name="connsiteX6" fmla="*/ 1600200 w 2655812"/>
              <a:gd name="connsiteY6" fmla="*/ 25400 h 2632825"/>
              <a:gd name="connsiteX7" fmla="*/ 1689100 w 2655812"/>
              <a:gd name="connsiteY7" fmla="*/ 88900 h 2632825"/>
              <a:gd name="connsiteX8" fmla="*/ 1727200 w 2655812"/>
              <a:gd name="connsiteY8" fmla="*/ 127000 h 2632825"/>
              <a:gd name="connsiteX9" fmla="*/ 1828800 w 2655812"/>
              <a:gd name="connsiteY9" fmla="*/ 177800 h 2632825"/>
              <a:gd name="connsiteX10" fmla="*/ 1905000 w 2655812"/>
              <a:gd name="connsiteY10" fmla="*/ 203200 h 2632825"/>
              <a:gd name="connsiteX11" fmla="*/ 1981200 w 2655812"/>
              <a:gd name="connsiteY11" fmla="*/ 215900 h 2632825"/>
              <a:gd name="connsiteX12" fmla="*/ 2159000 w 2655812"/>
              <a:gd name="connsiteY12" fmla="*/ 241300 h 2632825"/>
              <a:gd name="connsiteX13" fmla="*/ 2286000 w 2655812"/>
              <a:gd name="connsiteY13" fmla="*/ 317500 h 2632825"/>
              <a:gd name="connsiteX14" fmla="*/ 2362200 w 2655812"/>
              <a:gd name="connsiteY14" fmla="*/ 406400 h 2632825"/>
              <a:gd name="connsiteX15" fmla="*/ 2400300 w 2655812"/>
              <a:gd name="connsiteY15" fmla="*/ 431800 h 2632825"/>
              <a:gd name="connsiteX16" fmla="*/ 2463800 w 2655812"/>
              <a:gd name="connsiteY16" fmla="*/ 520700 h 2632825"/>
              <a:gd name="connsiteX17" fmla="*/ 2501900 w 2655812"/>
              <a:gd name="connsiteY17" fmla="*/ 571500 h 2632825"/>
              <a:gd name="connsiteX18" fmla="*/ 2552700 w 2655812"/>
              <a:gd name="connsiteY18" fmla="*/ 660400 h 2632825"/>
              <a:gd name="connsiteX19" fmla="*/ 2590800 w 2655812"/>
              <a:gd name="connsiteY19" fmla="*/ 787400 h 2632825"/>
              <a:gd name="connsiteX20" fmla="*/ 2628900 w 2655812"/>
              <a:gd name="connsiteY20" fmla="*/ 863600 h 2632825"/>
              <a:gd name="connsiteX21" fmla="*/ 2654300 w 2655812"/>
              <a:gd name="connsiteY21" fmla="*/ 965200 h 2632825"/>
              <a:gd name="connsiteX22" fmla="*/ 2628900 w 2655812"/>
              <a:gd name="connsiteY22" fmla="*/ 1206500 h 2632825"/>
              <a:gd name="connsiteX23" fmla="*/ 2590800 w 2655812"/>
              <a:gd name="connsiteY23" fmla="*/ 1282700 h 2632825"/>
              <a:gd name="connsiteX24" fmla="*/ 2578100 w 2655812"/>
              <a:gd name="connsiteY24" fmla="*/ 1320800 h 2632825"/>
              <a:gd name="connsiteX25" fmla="*/ 2552700 w 2655812"/>
              <a:gd name="connsiteY25" fmla="*/ 1358900 h 2632825"/>
              <a:gd name="connsiteX26" fmla="*/ 2540000 w 2655812"/>
              <a:gd name="connsiteY26" fmla="*/ 1397000 h 2632825"/>
              <a:gd name="connsiteX27" fmla="*/ 2476500 w 2655812"/>
              <a:gd name="connsiteY27" fmla="*/ 1511300 h 2632825"/>
              <a:gd name="connsiteX28" fmla="*/ 2463800 w 2655812"/>
              <a:gd name="connsiteY28" fmla="*/ 1549400 h 2632825"/>
              <a:gd name="connsiteX29" fmla="*/ 2425700 w 2655812"/>
              <a:gd name="connsiteY29" fmla="*/ 1612900 h 2632825"/>
              <a:gd name="connsiteX30" fmla="*/ 2400300 w 2655812"/>
              <a:gd name="connsiteY30" fmla="*/ 1689100 h 2632825"/>
              <a:gd name="connsiteX31" fmla="*/ 2362200 w 2655812"/>
              <a:gd name="connsiteY31" fmla="*/ 1739900 h 2632825"/>
              <a:gd name="connsiteX32" fmla="*/ 2336800 w 2655812"/>
              <a:gd name="connsiteY32" fmla="*/ 1803400 h 2632825"/>
              <a:gd name="connsiteX33" fmla="*/ 2311400 w 2655812"/>
              <a:gd name="connsiteY33" fmla="*/ 1841500 h 2632825"/>
              <a:gd name="connsiteX34" fmla="*/ 2298700 w 2655812"/>
              <a:gd name="connsiteY34" fmla="*/ 1879600 h 2632825"/>
              <a:gd name="connsiteX35" fmla="*/ 2247900 w 2655812"/>
              <a:gd name="connsiteY35" fmla="*/ 1968500 h 2632825"/>
              <a:gd name="connsiteX36" fmla="*/ 2222500 w 2655812"/>
              <a:gd name="connsiteY36" fmla="*/ 2032000 h 2632825"/>
              <a:gd name="connsiteX37" fmla="*/ 2133600 w 2655812"/>
              <a:gd name="connsiteY37" fmla="*/ 2146300 h 2632825"/>
              <a:gd name="connsiteX38" fmla="*/ 2070100 w 2655812"/>
              <a:gd name="connsiteY38" fmla="*/ 2247900 h 2632825"/>
              <a:gd name="connsiteX39" fmla="*/ 1955800 w 2655812"/>
              <a:gd name="connsiteY39" fmla="*/ 2324100 h 2632825"/>
              <a:gd name="connsiteX40" fmla="*/ 1905000 w 2655812"/>
              <a:gd name="connsiteY40" fmla="*/ 2362200 h 2632825"/>
              <a:gd name="connsiteX41" fmla="*/ 1866900 w 2655812"/>
              <a:gd name="connsiteY41" fmla="*/ 2374900 h 2632825"/>
              <a:gd name="connsiteX42" fmla="*/ 1816100 w 2655812"/>
              <a:gd name="connsiteY42" fmla="*/ 2400300 h 2632825"/>
              <a:gd name="connsiteX43" fmla="*/ 1714500 w 2655812"/>
              <a:gd name="connsiteY43" fmla="*/ 2438400 h 2632825"/>
              <a:gd name="connsiteX44" fmla="*/ 1663700 w 2655812"/>
              <a:gd name="connsiteY44" fmla="*/ 2476500 h 2632825"/>
              <a:gd name="connsiteX45" fmla="*/ 1587500 w 2655812"/>
              <a:gd name="connsiteY45" fmla="*/ 2501900 h 2632825"/>
              <a:gd name="connsiteX46" fmla="*/ 1524000 w 2655812"/>
              <a:gd name="connsiteY46" fmla="*/ 2527300 h 2632825"/>
              <a:gd name="connsiteX47" fmla="*/ 1447800 w 2655812"/>
              <a:gd name="connsiteY47" fmla="*/ 2552700 h 2632825"/>
              <a:gd name="connsiteX48" fmla="*/ 1397000 w 2655812"/>
              <a:gd name="connsiteY48" fmla="*/ 2578100 h 2632825"/>
              <a:gd name="connsiteX49" fmla="*/ 1219200 w 2655812"/>
              <a:gd name="connsiteY49" fmla="*/ 2590800 h 2632825"/>
              <a:gd name="connsiteX50" fmla="*/ 838200 w 2655812"/>
              <a:gd name="connsiteY50" fmla="*/ 2603500 h 2632825"/>
              <a:gd name="connsiteX51" fmla="*/ 723900 w 2655812"/>
              <a:gd name="connsiteY51" fmla="*/ 2565400 h 2632825"/>
              <a:gd name="connsiteX52" fmla="*/ 685800 w 2655812"/>
              <a:gd name="connsiteY52" fmla="*/ 2552700 h 2632825"/>
              <a:gd name="connsiteX53" fmla="*/ 558800 w 2655812"/>
              <a:gd name="connsiteY53" fmla="*/ 2489200 h 2632825"/>
              <a:gd name="connsiteX54" fmla="*/ 469900 w 2655812"/>
              <a:gd name="connsiteY54" fmla="*/ 2451100 h 2632825"/>
              <a:gd name="connsiteX55" fmla="*/ 406400 w 2655812"/>
              <a:gd name="connsiteY55" fmla="*/ 2425700 h 2632825"/>
              <a:gd name="connsiteX56" fmla="*/ 368300 w 2655812"/>
              <a:gd name="connsiteY56" fmla="*/ 2400300 h 2632825"/>
              <a:gd name="connsiteX57" fmla="*/ 330200 w 2655812"/>
              <a:gd name="connsiteY57" fmla="*/ 2387600 h 2632825"/>
              <a:gd name="connsiteX58" fmla="*/ 292100 w 2655812"/>
              <a:gd name="connsiteY58" fmla="*/ 2362200 h 2632825"/>
              <a:gd name="connsiteX59" fmla="*/ 190500 w 2655812"/>
              <a:gd name="connsiteY59" fmla="*/ 2311400 h 2632825"/>
              <a:gd name="connsiteX60" fmla="*/ 114300 w 2655812"/>
              <a:gd name="connsiteY60" fmla="*/ 2235200 h 2632825"/>
              <a:gd name="connsiteX61" fmla="*/ 76200 w 2655812"/>
              <a:gd name="connsiteY61" fmla="*/ 2197100 h 2632825"/>
              <a:gd name="connsiteX62" fmla="*/ 50800 w 2655812"/>
              <a:gd name="connsiteY62" fmla="*/ 2159000 h 2632825"/>
              <a:gd name="connsiteX63" fmla="*/ 38100 w 2655812"/>
              <a:gd name="connsiteY63" fmla="*/ 2108200 h 2632825"/>
              <a:gd name="connsiteX64" fmla="*/ 12700 w 2655812"/>
              <a:gd name="connsiteY64" fmla="*/ 2070100 h 2632825"/>
              <a:gd name="connsiteX65" fmla="*/ 0 w 2655812"/>
              <a:gd name="connsiteY65" fmla="*/ 2032000 h 2632825"/>
              <a:gd name="connsiteX66" fmla="*/ 12700 w 2655812"/>
              <a:gd name="connsiteY66" fmla="*/ 1752600 h 2632825"/>
              <a:gd name="connsiteX67" fmla="*/ 38100 w 2655812"/>
              <a:gd name="connsiteY67" fmla="*/ 1714500 h 2632825"/>
              <a:gd name="connsiteX68" fmla="*/ 50800 w 2655812"/>
              <a:gd name="connsiteY68" fmla="*/ 1676400 h 2632825"/>
              <a:gd name="connsiteX69" fmla="*/ 101600 w 2655812"/>
              <a:gd name="connsiteY69" fmla="*/ 1587500 h 2632825"/>
              <a:gd name="connsiteX70" fmla="*/ 127000 w 2655812"/>
              <a:gd name="connsiteY70" fmla="*/ 1536700 h 2632825"/>
              <a:gd name="connsiteX71" fmla="*/ 177800 w 2655812"/>
              <a:gd name="connsiteY71" fmla="*/ 1460500 h 2632825"/>
              <a:gd name="connsiteX72" fmla="*/ 203200 w 2655812"/>
              <a:gd name="connsiteY72" fmla="*/ 1422400 h 2632825"/>
              <a:gd name="connsiteX73" fmla="*/ 228600 w 2655812"/>
              <a:gd name="connsiteY73" fmla="*/ 1384300 h 2632825"/>
              <a:gd name="connsiteX74" fmla="*/ 266700 w 2655812"/>
              <a:gd name="connsiteY74" fmla="*/ 1333500 h 2632825"/>
              <a:gd name="connsiteX75" fmla="*/ 292100 w 2655812"/>
              <a:gd name="connsiteY75" fmla="*/ 1295400 h 2632825"/>
              <a:gd name="connsiteX76" fmla="*/ 342900 w 2655812"/>
              <a:gd name="connsiteY76" fmla="*/ 1270000 h 2632825"/>
              <a:gd name="connsiteX77" fmla="*/ 444500 w 2655812"/>
              <a:gd name="connsiteY77" fmla="*/ 1155700 h 2632825"/>
              <a:gd name="connsiteX78" fmla="*/ 482600 w 2655812"/>
              <a:gd name="connsiteY78" fmla="*/ 1130300 h 2632825"/>
              <a:gd name="connsiteX79" fmla="*/ 558800 w 2655812"/>
              <a:gd name="connsiteY79" fmla="*/ 1028700 h 2632825"/>
              <a:gd name="connsiteX80" fmla="*/ 647700 w 2655812"/>
              <a:gd name="connsiteY80" fmla="*/ 952500 h 2632825"/>
              <a:gd name="connsiteX81" fmla="*/ 685800 w 2655812"/>
              <a:gd name="connsiteY81" fmla="*/ 901700 h 2632825"/>
              <a:gd name="connsiteX82" fmla="*/ 723900 w 2655812"/>
              <a:gd name="connsiteY82" fmla="*/ 876300 h 2632825"/>
              <a:gd name="connsiteX83" fmla="*/ 762000 w 2655812"/>
              <a:gd name="connsiteY83" fmla="*/ 838200 h 2632825"/>
              <a:gd name="connsiteX84" fmla="*/ 812800 w 2655812"/>
              <a:gd name="connsiteY84" fmla="*/ 800100 h 2632825"/>
              <a:gd name="connsiteX85" fmla="*/ 850900 w 2655812"/>
              <a:gd name="connsiteY85" fmla="*/ 749300 h 2632825"/>
              <a:gd name="connsiteX86" fmla="*/ 901700 w 2655812"/>
              <a:gd name="connsiteY86" fmla="*/ 711200 h 2632825"/>
              <a:gd name="connsiteX87" fmla="*/ 939800 w 2655812"/>
              <a:gd name="connsiteY87" fmla="*/ 660400 h 2632825"/>
              <a:gd name="connsiteX88" fmla="*/ 1028700 w 2655812"/>
              <a:gd name="connsiteY88" fmla="*/ 584200 h 2632825"/>
              <a:gd name="connsiteX89" fmla="*/ 1066800 w 2655812"/>
              <a:gd name="connsiteY89" fmla="*/ 495300 h 2632825"/>
              <a:gd name="connsiteX90" fmla="*/ 1117600 w 2655812"/>
              <a:gd name="connsiteY90" fmla="*/ 381000 h 2632825"/>
              <a:gd name="connsiteX91" fmla="*/ 1104900 w 2655812"/>
              <a:gd name="connsiteY91" fmla="*/ 190500 h 2632825"/>
              <a:gd name="connsiteX92" fmla="*/ 1130300 w 2655812"/>
              <a:gd name="connsiteY92" fmla="*/ 152400 h 2632825"/>
              <a:gd name="connsiteX93" fmla="*/ 1117600 w 2655812"/>
              <a:gd name="connsiteY93" fmla="*/ 114300 h 263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2655812" h="2632825">
                <a:moveTo>
                  <a:pt x="1028700" y="177800"/>
                </a:moveTo>
                <a:cubicBezTo>
                  <a:pt x="1121525" y="115917"/>
                  <a:pt x="1004809" y="191452"/>
                  <a:pt x="1117600" y="127000"/>
                </a:cubicBezTo>
                <a:cubicBezTo>
                  <a:pt x="1189108" y="86138"/>
                  <a:pt x="1120149" y="114578"/>
                  <a:pt x="1206500" y="76200"/>
                </a:cubicBezTo>
                <a:cubicBezTo>
                  <a:pt x="1227332" y="66941"/>
                  <a:pt x="1248575" y="58591"/>
                  <a:pt x="1270000" y="50800"/>
                </a:cubicBezTo>
                <a:cubicBezTo>
                  <a:pt x="1295162" y="41650"/>
                  <a:pt x="1323923" y="40252"/>
                  <a:pt x="1346200" y="25400"/>
                </a:cubicBezTo>
                <a:lnTo>
                  <a:pt x="1384300" y="0"/>
                </a:lnTo>
                <a:cubicBezTo>
                  <a:pt x="1399237" y="1149"/>
                  <a:pt x="1548841" y="3389"/>
                  <a:pt x="1600200" y="25400"/>
                </a:cubicBezTo>
                <a:cubicBezTo>
                  <a:pt x="1613601" y="31143"/>
                  <a:pt x="1684763" y="85183"/>
                  <a:pt x="1689100" y="88900"/>
                </a:cubicBezTo>
                <a:cubicBezTo>
                  <a:pt x="1702737" y="100589"/>
                  <a:pt x="1712047" y="117357"/>
                  <a:pt x="1727200" y="127000"/>
                </a:cubicBezTo>
                <a:cubicBezTo>
                  <a:pt x="1759144" y="147328"/>
                  <a:pt x="1792879" y="165826"/>
                  <a:pt x="1828800" y="177800"/>
                </a:cubicBezTo>
                <a:cubicBezTo>
                  <a:pt x="1854200" y="186267"/>
                  <a:pt x="1878590" y="198798"/>
                  <a:pt x="1905000" y="203200"/>
                </a:cubicBezTo>
                <a:cubicBezTo>
                  <a:pt x="1930400" y="207433"/>
                  <a:pt x="1955708" y="212258"/>
                  <a:pt x="1981200" y="215900"/>
                </a:cubicBezTo>
                <a:cubicBezTo>
                  <a:pt x="2203715" y="247688"/>
                  <a:pt x="1977185" y="210997"/>
                  <a:pt x="2159000" y="241300"/>
                </a:cubicBezTo>
                <a:cubicBezTo>
                  <a:pt x="2191483" y="257542"/>
                  <a:pt x="2267610" y="292979"/>
                  <a:pt x="2286000" y="317500"/>
                </a:cubicBezTo>
                <a:cubicBezTo>
                  <a:pt x="2314030" y="354873"/>
                  <a:pt x="2326822" y="376918"/>
                  <a:pt x="2362200" y="406400"/>
                </a:cubicBezTo>
                <a:cubicBezTo>
                  <a:pt x="2373926" y="416171"/>
                  <a:pt x="2389507" y="421007"/>
                  <a:pt x="2400300" y="431800"/>
                </a:cubicBezTo>
                <a:cubicBezTo>
                  <a:pt x="2421053" y="452553"/>
                  <a:pt x="2445772" y="495461"/>
                  <a:pt x="2463800" y="520700"/>
                </a:cubicBezTo>
                <a:cubicBezTo>
                  <a:pt x="2476103" y="537924"/>
                  <a:pt x="2489200" y="554567"/>
                  <a:pt x="2501900" y="571500"/>
                </a:cubicBezTo>
                <a:cubicBezTo>
                  <a:pt x="2536782" y="711028"/>
                  <a:pt x="2483915" y="536587"/>
                  <a:pt x="2552700" y="660400"/>
                </a:cubicBezTo>
                <a:cubicBezTo>
                  <a:pt x="2570453" y="692356"/>
                  <a:pt x="2580190" y="750264"/>
                  <a:pt x="2590800" y="787400"/>
                </a:cubicBezTo>
                <a:cubicBezTo>
                  <a:pt x="2612081" y="861884"/>
                  <a:pt x="2591794" y="789387"/>
                  <a:pt x="2628900" y="863600"/>
                </a:cubicBezTo>
                <a:cubicBezTo>
                  <a:pt x="2641917" y="889635"/>
                  <a:pt x="2649470" y="941048"/>
                  <a:pt x="2654300" y="965200"/>
                </a:cubicBezTo>
                <a:cubicBezTo>
                  <a:pt x="2644899" y="1106213"/>
                  <a:pt x="2655812" y="1112308"/>
                  <a:pt x="2628900" y="1206500"/>
                </a:cubicBezTo>
                <a:cubicBezTo>
                  <a:pt x="2607619" y="1280984"/>
                  <a:pt x="2627906" y="1208487"/>
                  <a:pt x="2590800" y="1282700"/>
                </a:cubicBezTo>
                <a:cubicBezTo>
                  <a:pt x="2584813" y="1294674"/>
                  <a:pt x="2584087" y="1308826"/>
                  <a:pt x="2578100" y="1320800"/>
                </a:cubicBezTo>
                <a:cubicBezTo>
                  <a:pt x="2571274" y="1334452"/>
                  <a:pt x="2559526" y="1345248"/>
                  <a:pt x="2552700" y="1358900"/>
                </a:cubicBezTo>
                <a:cubicBezTo>
                  <a:pt x="2546713" y="1370874"/>
                  <a:pt x="2545987" y="1385026"/>
                  <a:pt x="2540000" y="1397000"/>
                </a:cubicBezTo>
                <a:cubicBezTo>
                  <a:pt x="2491830" y="1493340"/>
                  <a:pt x="2513192" y="1425685"/>
                  <a:pt x="2476500" y="1511300"/>
                </a:cubicBezTo>
                <a:cubicBezTo>
                  <a:pt x="2471227" y="1523605"/>
                  <a:pt x="2469787" y="1537426"/>
                  <a:pt x="2463800" y="1549400"/>
                </a:cubicBezTo>
                <a:cubicBezTo>
                  <a:pt x="2452761" y="1571478"/>
                  <a:pt x="2435914" y="1590428"/>
                  <a:pt x="2425700" y="1612900"/>
                </a:cubicBezTo>
                <a:cubicBezTo>
                  <a:pt x="2414621" y="1637274"/>
                  <a:pt x="2412274" y="1665153"/>
                  <a:pt x="2400300" y="1689100"/>
                </a:cubicBezTo>
                <a:cubicBezTo>
                  <a:pt x="2390834" y="1708032"/>
                  <a:pt x="2372479" y="1721397"/>
                  <a:pt x="2362200" y="1739900"/>
                </a:cubicBezTo>
                <a:cubicBezTo>
                  <a:pt x="2351129" y="1759828"/>
                  <a:pt x="2346995" y="1783010"/>
                  <a:pt x="2336800" y="1803400"/>
                </a:cubicBezTo>
                <a:cubicBezTo>
                  <a:pt x="2329974" y="1817052"/>
                  <a:pt x="2318226" y="1827848"/>
                  <a:pt x="2311400" y="1841500"/>
                </a:cubicBezTo>
                <a:cubicBezTo>
                  <a:pt x="2305413" y="1853474"/>
                  <a:pt x="2303973" y="1867295"/>
                  <a:pt x="2298700" y="1879600"/>
                </a:cubicBezTo>
                <a:cubicBezTo>
                  <a:pt x="2231904" y="2035457"/>
                  <a:pt x="2311673" y="1840955"/>
                  <a:pt x="2247900" y="1968500"/>
                </a:cubicBezTo>
                <a:cubicBezTo>
                  <a:pt x="2237705" y="1988890"/>
                  <a:pt x="2233416" y="2011986"/>
                  <a:pt x="2222500" y="2032000"/>
                </a:cubicBezTo>
                <a:cubicBezTo>
                  <a:pt x="2114835" y="2229386"/>
                  <a:pt x="2220881" y="2024107"/>
                  <a:pt x="2133600" y="2146300"/>
                </a:cubicBezTo>
                <a:cubicBezTo>
                  <a:pt x="2083300" y="2216720"/>
                  <a:pt x="2136815" y="2181185"/>
                  <a:pt x="2070100" y="2247900"/>
                </a:cubicBezTo>
                <a:cubicBezTo>
                  <a:pt x="2038460" y="2279540"/>
                  <a:pt x="1992076" y="2299916"/>
                  <a:pt x="1955800" y="2324100"/>
                </a:cubicBezTo>
                <a:cubicBezTo>
                  <a:pt x="1938188" y="2335841"/>
                  <a:pt x="1923378" y="2351698"/>
                  <a:pt x="1905000" y="2362200"/>
                </a:cubicBezTo>
                <a:cubicBezTo>
                  <a:pt x="1893377" y="2368842"/>
                  <a:pt x="1879205" y="2369627"/>
                  <a:pt x="1866900" y="2374900"/>
                </a:cubicBezTo>
                <a:cubicBezTo>
                  <a:pt x="1849499" y="2382358"/>
                  <a:pt x="1833501" y="2392842"/>
                  <a:pt x="1816100" y="2400300"/>
                </a:cubicBezTo>
                <a:cubicBezTo>
                  <a:pt x="1766197" y="2421687"/>
                  <a:pt x="1773700" y="2405511"/>
                  <a:pt x="1714500" y="2438400"/>
                </a:cubicBezTo>
                <a:cubicBezTo>
                  <a:pt x="1695997" y="2448679"/>
                  <a:pt x="1682632" y="2467034"/>
                  <a:pt x="1663700" y="2476500"/>
                </a:cubicBezTo>
                <a:cubicBezTo>
                  <a:pt x="1639753" y="2488474"/>
                  <a:pt x="1612359" y="2491956"/>
                  <a:pt x="1587500" y="2501900"/>
                </a:cubicBezTo>
                <a:cubicBezTo>
                  <a:pt x="1566333" y="2510367"/>
                  <a:pt x="1545425" y="2519509"/>
                  <a:pt x="1524000" y="2527300"/>
                </a:cubicBezTo>
                <a:cubicBezTo>
                  <a:pt x="1498838" y="2536450"/>
                  <a:pt x="1471747" y="2540726"/>
                  <a:pt x="1447800" y="2552700"/>
                </a:cubicBezTo>
                <a:cubicBezTo>
                  <a:pt x="1430867" y="2561167"/>
                  <a:pt x="1415674" y="2574988"/>
                  <a:pt x="1397000" y="2578100"/>
                </a:cubicBezTo>
                <a:cubicBezTo>
                  <a:pt x="1338391" y="2587868"/>
                  <a:pt x="1278467" y="2586567"/>
                  <a:pt x="1219200" y="2590800"/>
                </a:cubicBezTo>
                <a:cubicBezTo>
                  <a:pt x="1009074" y="2632825"/>
                  <a:pt x="1135318" y="2618356"/>
                  <a:pt x="838200" y="2603500"/>
                </a:cubicBezTo>
                <a:cubicBezTo>
                  <a:pt x="753078" y="2582220"/>
                  <a:pt x="819547" y="2601268"/>
                  <a:pt x="723900" y="2565400"/>
                </a:cubicBezTo>
                <a:cubicBezTo>
                  <a:pt x="711365" y="2560700"/>
                  <a:pt x="697955" y="2558310"/>
                  <a:pt x="685800" y="2552700"/>
                </a:cubicBezTo>
                <a:cubicBezTo>
                  <a:pt x="642826" y="2532866"/>
                  <a:pt x="603701" y="2504167"/>
                  <a:pt x="558800" y="2489200"/>
                </a:cubicBezTo>
                <a:cubicBezTo>
                  <a:pt x="480546" y="2463115"/>
                  <a:pt x="564061" y="2492949"/>
                  <a:pt x="469900" y="2451100"/>
                </a:cubicBezTo>
                <a:cubicBezTo>
                  <a:pt x="449068" y="2441841"/>
                  <a:pt x="426790" y="2435895"/>
                  <a:pt x="406400" y="2425700"/>
                </a:cubicBezTo>
                <a:cubicBezTo>
                  <a:pt x="392748" y="2418874"/>
                  <a:pt x="381952" y="2407126"/>
                  <a:pt x="368300" y="2400300"/>
                </a:cubicBezTo>
                <a:cubicBezTo>
                  <a:pt x="356326" y="2394313"/>
                  <a:pt x="342174" y="2393587"/>
                  <a:pt x="330200" y="2387600"/>
                </a:cubicBezTo>
                <a:cubicBezTo>
                  <a:pt x="316548" y="2380774"/>
                  <a:pt x="305500" y="2369509"/>
                  <a:pt x="292100" y="2362200"/>
                </a:cubicBezTo>
                <a:cubicBezTo>
                  <a:pt x="258859" y="2344069"/>
                  <a:pt x="217274" y="2338174"/>
                  <a:pt x="190500" y="2311400"/>
                </a:cubicBezTo>
                <a:lnTo>
                  <a:pt x="114300" y="2235200"/>
                </a:lnTo>
                <a:cubicBezTo>
                  <a:pt x="101600" y="2222500"/>
                  <a:pt x="86163" y="2212044"/>
                  <a:pt x="76200" y="2197100"/>
                </a:cubicBezTo>
                <a:lnTo>
                  <a:pt x="50800" y="2159000"/>
                </a:lnTo>
                <a:cubicBezTo>
                  <a:pt x="46567" y="2142067"/>
                  <a:pt x="44976" y="2124243"/>
                  <a:pt x="38100" y="2108200"/>
                </a:cubicBezTo>
                <a:cubicBezTo>
                  <a:pt x="32087" y="2094171"/>
                  <a:pt x="19526" y="2083752"/>
                  <a:pt x="12700" y="2070100"/>
                </a:cubicBezTo>
                <a:cubicBezTo>
                  <a:pt x="6713" y="2058126"/>
                  <a:pt x="4233" y="2044700"/>
                  <a:pt x="0" y="2032000"/>
                </a:cubicBezTo>
                <a:cubicBezTo>
                  <a:pt x="4233" y="1938867"/>
                  <a:pt x="1592" y="1845165"/>
                  <a:pt x="12700" y="1752600"/>
                </a:cubicBezTo>
                <a:cubicBezTo>
                  <a:pt x="14519" y="1737445"/>
                  <a:pt x="31274" y="1728152"/>
                  <a:pt x="38100" y="1714500"/>
                </a:cubicBezTo>
                <a:cubicBezTo>
                  <a:pt x="44087" y="1702526"/>
                  <a:pt x="45527" y="1688705"/>
                  <a:pt x="50800" y="1676400"/>
                </a:cubicBezTo>
                <a:cubicBezTo>
                  <a:pt x="83696" y="1599643"/>
                  <a:pt x="65159" y="1651273"/>
                  <a:pt x="101600" y="1587500"/>
                </a:cubicBezTo>
                <a:cubicBezTo>
                  <a:pt x="110993" y="1571062"/>
                  <a:pt x="117260" y="1552934"/>
                  <a:pt x="127000" y="1536700"/>
                </a:cubicBezTo>
                <a:cubicBezTo>
                  <a:pt x="142706" y="1510523"/>
                  <a:pt x="160867" y="1485900"/>
                  <a:pt x="177800" y="1460500"/>
                </a:cubicBezTo>
                <a:lnTo>
                  <a:pt x="203200" y="1422400"/>
                </a:lnTo>
                <a:cubicBezTo>
                  <a:pt x="211667" y="1409700"/>
                  <a:pt x="219442" y="1396511"/>
                  <a:pt x="228600" y="1384300"/>
                </a:cubicBezTo>
                <a:cubicBezTo>
                  <a:pt x="241300" y="1367367"/>
                  <a:pt x="254397" y="1350724"/>
                  <a:pt x="266700" y="1333500"/>
                </a:cubicBezTo>
                <a:cubicBezTo>
                  <a:pt x="275572" y="1321080"/>
                  <a:pt x="280374" y="1305171"/>
                  <a:pt x="292100" y="1295400"/>
                </a:cubicBezTo>
                <a:cubicBezTo>
                  <a:pt x="306644" y="1283280"/>
                  <a:pt x="325967" y="1278467"/>
                  <a:pt x="342900" y="1270000"/>
                </a:cubicBezTo>
                <a:cubicBezTo>
                  <a:pt x="373439" y="1224191"/>
                  <a:pt x="392304" y="1190497"/>
                  <a:pt x="444500" y="1155700"/>
                </a:cubicBezTo>
                <a:cubicBezTo>
                  <a:pt x="457200" y="1147233"/>
                  <a:pt x="472389" y="1141645"/>
                  <a:pt x="482600" y="1130300"/>
                </a:cubicBezTo>
                <a:cubicBezTo>
                  <a:pt x="510920" y="1098834"/>
                  <a:pt x="523577" y="1052182"/>
                  <a:pt x="558800" y="1028700"/>
                </a:cubicBezTo>
                <a:cubicBezTo>
                  <a:pt x="605048" y="997868"/>
                  <a:pt x="604585" y="1001774"/>
                  <a:pt x="647700" y="952500"/>
                </a:cubicBezTo>
                <a:cubicBezTo>
                  <a:pt x="661638" y="936570"/>
                  <a:pt x="670833" y="916667"/>
                  <a:pt x="685800" y="901700"/>
                </a:cubicBezTo>
                <a:cubicBezTo>
                  <a:pt x="696593" y="890907"/>
                  <a:pt x="712174" y="886071"/>
                  <a:pt x="723900" y="876300"/>
                </a:cubicBezTo>
                <a:cubicBezTo>
                  <a:pt x="737698" y="864802"/>
                  <a:pt x="748363" y="849889"/>
                  <a:pt x="762000" y="838200"/>
                </a:cubicBezTo>
                <a:cubicBezTo>
                  <a:pt x="778071" y="824425"/>
                  <a:pt x="797833" y="815067"/>
                  <a:pt x="812800" y="800100"/>
                </a:cubicBezTo>
                <a:cubicBezTo>
                  <a:pt x="827767" y="785133"/>
                  <a:pt x="835933" y="764267"/>
                  <a:pt x="850900" y="749300"/>
                </a:cubicBezTo>
                <a:cubicBezTo>
                  <a:pt x="865867" y="734333"/>
                  <a:pt x="886733" y="726167"/>
                  <a:pt x="901700" y="711200"/>
                </a:cubicBezTo>
                <a:cubicBezTo>
                  <a:pt x="916667" y="696233"/>
                  <a:pt x="926025" y="676471"/>
                  <a:pt x="939800" y="660400"/>
                </a:cubicBezTo>
                <a:cubicBezTo>
                  <a:pt x="971640" y="623253"/>
                  <a:pt x="988548" y="614314"/>
                  <a:pt x="1028700" y="584200"/>
                </a:cubicBezTo>
                <a:cubicBezTo>
                  <a:pt x="1069581" y="461558"/>
                  <a:pt x="1004026" y="652234"/>
                  <a:pt x="1066800" y="495300"/>
                </a:cubicBezTo>
                <a:cubicBezTo>
                  <a:pt x="1112140" y="381950"/>
                  <a:pt x="1068733" y="454301"/>
                  <a:pt x="1117600" y="381000"/>
                </a:cubicBezTo>
                <a:cubicBezTo>
                  <a:pt x="1113367" y="317500"/>
                  <a:pt x="1101370" y="254043"/>
                  <a:pt x="1104900" y="190500"/>
                </a:cubicBezTo>
                <a:cubicBezTo>
                  <a:pt x="1105747" y="175260"/>
                  <a:pt x="1127791" y="167456"/>
                  <a:pt x="1130300" y="152400"/>
                </a:cubicBezTo>
                <a:cubicBezTo>
                  <a:pt x="1132501" y="139195"/>
                  <a:pt x="1117600" y="114300"/>
                  <a:pt x="1117600" y="11430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Strzałka zakrzywiona w lewo 53"/>
          <p:cNvSpPr/>
          <p:nvPr/>
        </p:nvSpPr>
        <p:spPr>
          <a:xfrm rot="17967878">
            <a:off x="2915816" y="4584597"/>
            <a:ext cx="262632" cy="3141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6" name="pole tekstowe 55"/>
          <p:cNvSpPr txBox="1"/>
          <p:nvPr/>
        </p:nvSpPr>
        <p:spPr>
          <a:xfrm>
            <a:off x="2821490" y="4206279"/>
            <a:ext cx="6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Symbol" pitchFamily="18" charset="2"/>
              </a:rPr>
              <a:t>w</a:t>
            </a:r>
            <a:r>
              <a:rPr lang="pl-PL" sz="2400" baseline="-25000" dirty="0"/>
              <a:t>i-1</a:t>
            </a:r>
          </a:p>
        </p:txBody>
      </p:sp>
      <p:sp>
        <p:nvSpPr>
          <p:cNvPr id="61" name="pole tekstowe 60"/>
          <p:cNvSpPr txBox="1"/>
          <p:nvPr/>
        </p:nvSpPr>
        <p:spPr>
          <a:xfrm>
            <a:off x="1332038" y="2130747"/>
            <a:ext cx="671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Symbol" pitchFamily="18" charset="2"/>
              </a:rPr>
              <a:t>w</a:t>
            </a:r>
            <a:r>
              <a:rPr lang="pl-PL" sz="2400" baseline="-25000" dirty="0"/>
              <a:t>i+1</a:t>
            </a:r>
          </a:p>
        </p:txBody>
      </p:sp>
      <p:sp>
        <p:nvSpPr>
          <p:cNvPr id="64" name="pole tekstowe 63"/>
          <p:cNvSpPr txBox="1"/>
          <p:nvPr/>
        </p:nvSpPr>
        <p:spPr>
          <a:xfrm>
            <a:off x="6947450" y="4135065"/>
            <a:ext cx="6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Symbol" pitchFamily="18" charset="2"/>
              </a:rPr>
              <a:t>w</a:t>
            </a:r>
            <a:r>
              <a:rPr lang="pl-PL" sz="2400" baseline="-25000" dirty="0"/>
              <a:t>i-1</a:t>
            </a:r>
          </a:p>
        </p:txBody>
      </p:sp>
      <p:sp>
        <p:nvSpPr>
          <p:cNvPr id="74" name="Strzałka zakrzywiona w lewo 73"/>
          <p:cNvSpPr/>
          <p:nvPr/>
        </p:nvSpPr>
        <p:spPr>
          <a:xfrm rot="18751741">
            <a:off x="5402972" y="2496365"/>
            <a:ext cx="262632" cy="3141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77" name="pole tekstowe 76"/>
          <p:cNvSpPr txBox="1"/>
          <p:nvPr/>
        </p:nvSpPr>
        <p:spPr>
          <a:xfrm>
            <a:off x="5274777" y="2118047"/>
            <a:ext cx="671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Symbol" pitchFamily="18" charset="2"/>
              </a:rPr>
              <a:t>w</a:t>
            </a:r>
            <a:r>
              <a:rPr lang="pl-PL" sz="2400" baseline="-25000" dirty="0"/>
              <a:t>i+1</a:t>
            </a:r>
          </a:p>
        </p:txBody>
      </p:sp>
      <p:cxnSp>
        <p:nvCxnSpPr>
          <p:cNvPr id="80" name="Łącznik prosty ze strzałką 79"/>
          <p:cNvCxnSpPr/>
          <p:nvPr/>
        </p:nvCxnSpPr>
        <p:spPr>
          <a:xfrm rot="5400000" flipH="1" flipV="1">
            <a:off x="1288384" y="3779714"/>
            <a:ext cx="127749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pole tekstowe 81"/>
          <p:cNvSpPr txBox="1"/>
          <p:nvPr/>
        </p:nvSpPr>
        <p:spPr>
          <a:xfrm>
            <a:off x="1259632" y="3573016"/>
            <a:ext cx="869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p</a:t>
            </a:r>
            <a:r>
              <a:rPr lang="pl-PL" sz="2800" baseline="-25000" dirty="0"/>
              <a:t>i-1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1"/>
          <p:cNvGraphicFramePr>
            <a:graphicFrameLocks noChangeAspect="1"/>
          </p:cNvGraphicFramePr>
          <p:nvPr/>
        </p:nvGraphicFramePr>
        <p:xfrm>
          <a:off x="231423" y="116632"/>
          <a:ext cx="5780737" cy="40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ównanie" r:id="rId2" imgW="2590560" imgH="1828800" progId="Equation.3">
                  <p:embed/>
                </p:oleObj>
              </mc:Choice>
              <mc:Fallback>
                <p:oleObj name="Równanie" r:id="rId2" imgW="2590560" imgH="1828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423" y="116632"/>
                        <a:ext cx="5780737" cy="4080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iekt 2"/>
          <p:cNvGraphicFramePr>
            <a:graphicFrameLocks noChangeAspect="1"/>
          </p:cNvGraphicFramePr>
          <p:nvPr/>
        </p:nvGraphicFramePr>
        <p:xfrm>
          <a:off x="183704" y="5105749"/>
          <a:ext cx="8852792" cy="1419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ównanie" r:id="rId4" imgW="4431960" imgH="711000" progId="Equation.3">
                  <p:embed/>
                </p:oleObj>
              </mc:Choice>
              <mc:Fallback>
                <p:oleObj name="Równanie" r:id="rId4" imgW="4431960" imgH="711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704" y="5105749"/>
                        <a:ext cx="8852792" cy="14195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35496" y="4293096"/>
            <a:ext cx="8805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For </a:t>
            </a:r>
            <a:r>
              <a:rPr lang="pl-PL" dirty="0" err="1"/>
              <a:t>regular</a:t>
            </a:r>
            <a:r>
              <a:rPr lang="pl-PL" dirty="0"/>
              <a:t> </a:t>
            </a:r>
            <a:r>
              <a:rPr lang="pl-PL" dirty="0" err="1"/>
              <a:t>polymers</a:t>
            </a:r>
            <a:r>
              <a:rPr lang="pl-PL" dirty="0"/>
              <a:t> (</a:t>
            </a:r>
            <a:r>
              <a:rPr lang="pl-PL" dirty="0" err="1"/>
              <a:t>when</a:t>
            </a:r>
            <a:r>
              <a:rPr lang="pl-PL" dirty="0"/>
              <a:t> </a:t>
            </a:r>
            <a:r>
              <a:rPr lang="pl-PL" dirty="0" err="1"/>
              <a:t>there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„</a:t>
            </a:r>
            <a:r>
              <a:rPr lang="pl-PL" dirty="0" err="1"/>
              <a:t>blocks</a:t>
            </a:r>
            <a:r>
              <a:rPr lang="pl-PL" dirty="0"/>
              <a:t>” </a:t>
            </a:r>
            <a:r>
              <a:rPr lang="pl-PL" dirty="0" err="1"/>
              <a:t>inside</a:t>
            </a:r>
            <a:r>
              <a:rPr lang="pl-PL" dirty="0"/>
              <a:t> </a:t>
            </a:r>
            <a:r>
              <a:rPr lang="pl-PL" dirty="0" err="1"/>
              <a:t>such</a:t>
            </a:r>
            <a:r>
              <a:rPr lang="pl-PL" dirty="0"/>
              <a:t> as </a:t>
            </a:r>
            <a:r>
              <a:rPr lang="pl-PL" dirty="0" err="1"/>
              <a:t>in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right</a:t>
            </a:r>
            <a:r>
              <a:rPr lang="pl-PL" dirty="0"/>
              <a:t> </a:t>
            </a:r>
            <a:r>
              <a:rPr lang="pl-PL" dirty="0" err="1"/>
              <a:t>picture</a:t>
            </a:r>
            <a:r>
              <a:rPr lang="pl-PL" dirty="0"/>
              <a:t>, </a:t>
            </a:r>
            <a:r>
              <a:rPr lang="pl-PL" b="1" dirty="0"/>
              <a:t>p</a:t>
            </a:r>
            <a:r>
              <a:rPr lang="pl-PL" baseline="-25000" dirty="0"/>
              <a:t>i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a </a:t>
            </a:r>
            <a:r>
              <a:rPr lang="pl-PL" dirty="0" err="1"/>
              <a:t>full</a:t>
            </a:r>
            <a:r>
              <a:rPr lang="pl-PL" dirty="0"/>
              <a:t> </a:t>
            </a:r>
            <a:r>
              <a:rPr lang="pl-PL" dirty="0" err="1"/>
              <a:t>translation</a:t>
            </a:r>
            <a:r>
              <a:rPr lang="pl-PL" dirty="0"/>
              <a:t> </a:t>
            </a:r>
            <a:r>
              <a:rPr lang="pl-PL" dirty="0" err="1"/>
              <a:t>vector</a:t>
            </a:r>
            <a:r>
              <a:rPr lang="pl-PL" dirty="0"/>
              <a:t> and </a:t>
            </a:r>
            <a:r>
              <a:rPr lang="pl-PL" b="1" dirty="0"/>
              <a:t>T</a:t>
            </a:r>
            <a:r>
              <a:rPr lang="pl-PL" baseline="-25000" dirty="0"/>
              <a:t>i-2</a:t>
            </a:r>
            <a:r>
              <a:rPr lang="pl-PL" b="1" dirty="0"/>
              <a:t>R</a:t>
            </a:r>
            <a:r>
              <a:rPr lang="pl-PL" baseline="-25000" dirty="0"/>
              <a:t>i-1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a </a:t>
            </a:r>
            <a:r>
              <a:rPr lang="pl-PL" dirty="0" err="1"/>
              <a:t>full</a:t>
            </a:r>
            <a:r>
              <a:rPr lang="pl-PL" dirty="0"/>
              <a:t> </a:t>
            </a:r>
            <a:r>
              <a:rPr lang="pl-PL" dirty="0" err="1"/>
              <a:t>transformation</a:t>
            </a:r>
            <a:r>
              <a:rPr lang="pl-PL" dirty="0"/>
              <a:t> </a:t>
            </a:r>
            <a:r>
              <a:rPr lang="pl-PL" dirty="0" err="1"/>
              <a:t>matrix</a:t>
            </a:r>
            <a:r>
              <a:rPr lang="pl-PL" dirty="0"/>
              <a:t>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124200" y="914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z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H="1">
            <a:off x="609600" y="4800600"/>
            <a:ext cx="2895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3505200" y="4800600"/>
            <a:ext cx="32004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838200" y="5486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x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248400" y="5562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y</a:t>
            </a:r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2209800" y="25146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1600200" y="5318125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x</a:t>
            </a:r>
            <a:r>
              <a:rPr lang="en-US" sz="2000" baseline="-25000">
                <a:solidFill>
                  <a:srgbClr val="FF0000"/>
                </a:solidFill>
              </a:rPr>
              <a:t>H(6)</a:t>
            </a: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3962400" y="4556125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y</a:t>
            </a:r>
            <a:r>
              <a:rPr lang="en-US" sz="2000" baseline="-25000">
                <a:solidFill>
                  <a:srgbClr val="FF0000"/>
                </a:solidFill>
              </a:rPr>
              <a:t>H(6)</a:t>
            </a:r>
          </a:p>
        </p:txBody>
      </p:sp>
      <p:sp>
        <p:nvSpPr>
          <p:cNvPr id="6178" name="Text Box 34"/>
          <p:cNvSpPr txBox="1">
            <a:spLocks noChangeArrowheads="1"/>
          </p:cNvSpPr>
          <p:nvPr/>
        </p:nvSpPr>
        <p:spPr bwMode="auto">
          <a:xfrm>
            <a:off x="0" y="44624"/>
            <a:ext cx="891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3600" dirty="0" err="1">
                <a:latin typeface="Arial" panose="020B0604020202020204" pitchFamily="34" charset="0"/>
                <a:cs typeface="Arial" panose="020B0604020202020204" pitchFamily="34" charset="0"/>
              </a:rPr>
              <a:t>Cartesian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600" dirty="0" err="1">
                <a:latin typeface="Arial" panose="020B0604020202020204" pitchFamily="34" charset="0"/>
                <a:cs typeface="Arial" panose="020B0604020202020204" pitchFamily="34" charset="0"/>
              </a:rPr>
              <a:t>coordinate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 system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79" name="Text Box 35"/>
          <p:cNvSpPr txBox="1">
            <a:spLocks noChangeArrowheads="1"/>
          </p:cNvSpPr>
          <p:nvPr/>
        </p:nvSpPr>
        <p:spPr bwMode="auto">
          <a:xfrm>
            <a:off x="4267200" y="1219200"/>
            <a:ext cx="440925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/>
              <a:t>Atom         x (Å)          y (Å)         z (Å)</a:t>
            </a:r>
          </a:p>
          <a:p>
            <a:r>
              <a:rPr lang="en-US" sz="1800" dirty="0"/>
              <a:t> </a:t>
            </a:r>
            <a:r>
              <a:rPr lang="en-US" sz="1800" dirty="0">
                <a:latin typeface="Times New Roman" pitchFamily="18" charset="0"/>
              </a:rPr>
              <a:t>C(1)       0.000000     0.000000     0.000000</a:t>
            </a:r>
          </a:p>
          <a:p>
            <a:r>
              <a:rPr lang="en-US" sz="1800" dirty="0">
                <a:latin typeface="Times New Roman" pitchFamily="18" charset="0"/>
              </a:rPr>
              <a:t> O(2)       0.000000     0.000000     1.400000</a:t>
            </a:r>
          </a:p>
          <a:p>
            <a:r>
              <a:rPr lang="en-US" sz="1800" dirty="0">
                <a:latin typeface="Times New Roman" pitchFamily="18" charset="0"/>
              </a:rPr>
              <a:t> H(3)       1.026719     0.000000  </a:t>
            </a:r>
            <a:r>
              <a:rPr lang="pl-PL" sz="1800" dirty="0">
                <a:latin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</a:rPr>
              <a:t> -0.363000</a:t>
            </a:r>
          </a:p>
          <a:p>
            <a:r>
              <a:rPr lang="en-US" sz="1800" dirty="0">
                <a:latin typeface="Times New Roman" pitchFamily="18" charset="0"/>
              </a:rPr>
              <a:t> H(4)      -0.513360    -0.889165    -0.363000</a:t>
            </a:r>
          </a:p>
          <a:p>
            <a:r>
              <a:rPr lang="en-US" sz="1800" dirty="0">
                <a:latin typeface="Times New Roman" pitchFamily="18" charset="0"/>
              </a:rPr>
              <a:t> H(5)      -0.513360     0.889165    -0.363000</a:t>
            </a:r>
          </a:p>
          <a:p>
            <a:r>
              <a:rPr lang="en-US" sz="1800" dirty="0">
                <a:latin typeface="Times New Roman" pitchFamily="18" charset="0"/>
              </a:rPr>
              <a:t> H(6)       0.447834     0.775672     1.716667</a:t>
            </a:r>
          </a:p>
        </p:txBody>
      </p:sp>
      <p:sp>
        <p:nvSpPr>
          <p:cNvPr id="6180" name="Line 36"/>
          <p:cNvSpPr>
            <a:spLocks noChangeShapeType="1"/>
          </p:cNvSpPr>
          <p:nvPr/>
        </p:nvSpPr>
        <p:spPr bwMode="auto">
          <a:xfrm flipH="1" flipV="1">
            <a:off x="1752600" y="5357813"/>
            <a:ext cx="442913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6181" name="Line 37"/>
          <p:cNvSpPr>
            <a:spLocks noChangeShapeType="1"/>
          </p:cNvSpPr>
          <p:nvPr/>
        </p:nvSpPr>
        <p:spPr bwMode="auto">
          <a:xfrm flipV="1">
            <a:off x="2209800" y="4953000"/>
            <a:ext cx="1828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6182" name="Line 38"/>
          <p:cNvSpPr>
            <a:spLocks noChangeShapeType="1"/>
          </p:cNvSpPr>
          <p:nvPr/>
        </p:nvSpPr>
        <p:spPr bwMode="auto">
          <a:xfrm>
            <a:off x="1752600" y="2286000"/>
            <a:ext cx="0" cy="3081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6183" name="Line 39"/>
          <p:cNvSpPr>
            <a:spLocks noChangeShapeType="1"/>
          </p:cNvSpPr>
          <p:nvPr/>
        </p:nvSpPr>
        <p:spPr bwMode="auto">
          <a:xfrm flipH="1" flipV="1">
            <a:off x="1752600" y="22860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6184" name="Line 40"/>
          <p:cNvSpPr>
            <a:spLocks noChangeShapeType="1"/>
          </p:cNvSpPr>
          <p:nvPr/>
        </p:nvSpPr>
        <p:spPr bwMode="auto">
          <a:xfrm flipV="1">
            <a:off x="2205038" y="1905000"/>
            <a:ext cx="1757362" cy="62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6185" name="Line 41"/>
          <p:cNvSpPr>
            <a:spLocks noChangeShapeType="1"/>
          </p:cNvSpPr>
          <p:nvPr/>
        </p:nvSpPr>
        <p:spPr bwMode="auto">
          <a:xfrm flipH="1" flipV="1">
            <a:off x="3505200" y="16764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6186" name="Line 42"/>
          <p:cNvSpPr>
            <a:spLocks noChangeShapeType="1"/>
          </p:cNvSpPr>
          <p:nvPr/>
        </p:nvSpPr>
        <p:spPr bwMode="auto">
          <a:xfrm flipV="1">
            <a:off x="1752600" y="1676400"/>
            <a:ext cx="1752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6187" name="Line 43"/>
          <p:cNvSpPr>
            <a:spLocks noChangeShapeType="1"/>
          </p:cNvSpPr>
          <p:nvPr/>
        </p:nvSpPr>
        <p:spPr bwMode="auto">
          <a:xfrm>
            <a:off x="3962400" y="1905000"/>
            <a:ext cx="28575" cy="302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V="1">
            <a:off x="3505200" y="9144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6188" name="Text Box 44"/>
          <p:cNvSpPr txBox="1">
            <a:spLocks noChangeArrowheads="1"/>
          </p:cNvSpPr>
          <p:nvPr/>
        </p:nvSpPr>
        <p:spPr bwMode="auto">
          <a:xfrm>
            <a:off x="3505200" y="13716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z</a:t>
            </a:r>
            <a:r>
              <a:rPr lang="en-US" sz="2000" baseline="-25000">
                <a:solidFill>
                  <a:srgbClr val="FF0000"/>
                </a:solidFill>
              </a:rPr>
              <a:t>H(6)</a:t>
            </a:r>
          </a:p>
        </p:txBody>
      </p:sp>
      <p:sp>
        <p:nvSpPr>
          <p:cNvPr id="6189" name="Rectangle 45"/>
          <p:cNvSpPr>
            <a:spLocks noChangeArrowheads="1"/>
          </p:cNvSpPr>
          <p:nvPr/>
        </p:nvSpPr>
        <p:spPr bwMode="auto">
          <a:xfrm>
            <a:off x="3486150" y="4281488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C(1)</a:t>
            </a:r>
          </a:p>
        </p:txBody>
      </p:sp>
      <p:sp>
        <p:nvSpPr>
          <p:cNvPr id="6190" name="Rectangle 46"/>
          <p:cNvSpPr>
            <a:spLocks noChangeArrowheads="1"/>
          </p:cNvSpPr>
          <p:nvPr/>
        </p:nvSpPr>
        <p:spPr bwMode="auto">
          <a:xfrm>
            <a:off x="3429000" y="24384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O(2)</a:t>
            </a:r>
          </a:p>
        </p:txBody>
      </p:sp>
      <p:sp>
        <p:nvSpPr>
          <p:cNvPr id="6191" name="Rectangle 47"/>
          <p:cNvSpPr>
            <a:spLocks noChangeArrowheads="1"/>
          </p:cNvSpPr>
          <p:nvPr/>
        </p:nvSpPr>
        <p:spPr bwMode="auto">
          <a:xfrm>
            <a:off x="2362200" y="58674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H(3)</a:t>
            </a:r>
          </a:p>
        </p:txBody>
      </p:sp>
      <p:sp>
        <p:nvSpPr>
          <p:cNvPr id="6192" name="Rectangle 48"/>
          <p:cNvSpPr>
            <a:spLocks noChangeArrowheads="1"/>
          </p:cNvSpPr>
          <p:nvPr/>
        </p:nvSpPr>
        <p:spPr bwMode="auto">
          <a:xfrm>
            <a:off x="2514600" y="4129088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H(4)</a:t>
            </a:r>
          </a:p>
        </p:txBody>
      </p:sp>
      <p:sp>
        <p:nvSpPr>
          <p:cNvPr id="6193" name="Rectangle 49"/>
          <p:cNvSpPr>
            <a:spLocks noChangeArrowheads="1"/>
          </p:cNvSpPr>
          <p:nvPr/>
        </p:nvSpPr>
        <p:spPr bwMode="auto">
          <a:xfrm>
            <a:off x="4781550" y="54864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H(5)</a:t>
            </a:r>
          </a:p>
        </p:txBody>
      </p:sp>
      <p:sp>
        <p:nvSpPr>
          <p:cNvPr id="6194" name="Rectangle 50"/>
          <p:cNvSpPr>
            <a:spLocks noChangeArrowheads="1"/>
          </p:cNvSpPr>
          <p:nvPr/>
        </p:nvSpPr>
        <p:spPr bwMode="auto">
          <a:xfrm>
            <a:off x="2190750" y="2071688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H(6)</a:t>
            </a:r>
          </a:p>
        </p:txBody>
      </p:sp>
      <p:pic>
        <p:nvPicPr>
          <p:cNvPr id="6165" name="Picture 21" descr="metanol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912067" flipH="1">
            <a:off x="995363" y="2900363"/>
            <a:ext cx="4191000" cy="2838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metano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912067" flipH="1">
            <a:off x="-676275" y="3301563"/>
            <a:ext cx="4191000" cy="2838450"/>
          </a:xfrm>
          <a:prstGeom prst="rect">
            <a:avLst/>
          </a:prstGeom>
          <a:noFill/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937592" y="44624"/>
            <a:ext cx="716280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3600" dirty="0" err="1"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600" dirty="0" err="1">
                <a:latin typeface="Arial" panose="020B0604020202020204" pitchFamily="34" charset="0"/>
                <a:cs typeface="Arial" panose="020B0604020202020204" pitchFamily="34" charset="0"/>
              </a:rPr>
              <a:t>coordinate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 system</a:t>
            </a:r>
          </a:p>
          <a:p>
            <a:pPr algn="ctr">
              <a:spcBef>
                <a:spcPts val="600"/>
              </a:spcBef>
            </a:pP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The Z-matrix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374504" y="1644352"/>
            <a:ext cx="530195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pl-PL" dirty="0"/>
              <a:t>atom      </a:t>
            </a:r>
            <a:r>
              <a:rPr lang="pl-PL" dirty="0" err="1"/>
              <a:t>bond</a:t>
            </a:r>
            <a:r>
              <a:rPr lang="pl-PL" dirty="0"/>
              <a:t>     </a:t>
            </a:r>
            <a:r>
              <a:rPr lang="pl-PL" dirty="0" err="1"/>
              <a:t>bond</a:t>
            </a:r>
            <a:r>
              <a:rPr lang="pl-PL" dirty="0"/>
              <a:t>       </a:t>
            </a:r>
            <a:r>
              <a:rPr lang="pl-PL" dirty="0" err="1"/>
              <a:t>dihedral</a:t>
            </a:r>
            <a:r>
              <a:rPr lang="pl-PL" dirty="0"/>
              <a:t>    </a:t>
            </a:r>
            <a:r>
              <a:rPr lang="pl-PL" dirty="0" err="1"/>
              <a:t>reference</a:t>
            </a:r>
            <a:endParaRPr lang="pl-PL" dirty="0"/>
          </a:p>
          <a:p>
            <a:r>
              <a:rPr lang="pl-PL" dirty="0"/>
              <a:t>               </a:t>
            </a:r>
            <a:r>
              <a:rPr lang="pl-PL" dirty="0" err="1"/>
              <a:t>length</a:t>
            </a:r>
            <a:r>
              <a:rPr lang="pl-PL" dirty="0"/>
              <a:t>   </a:t>
            </a:r>
            <a:r>
              <a:rPr lang="pl-PL" dirty="0" err="1"/>
              <a:t>angle</a:t>
            </a:r>
            <a:r>
              <a:rPr lang="pl-PL" dirty="0"/>
              <a:t>       </a:t>
            </a:r>
            <a:r>
              <a:rPr lang="pl-PL" dirty="0" err="1"/>
              <a:t>angle</a:t>
            </a:r>
            <a:r>
              <a:rPr lang="pl-PL" dirty="0"/>
              <a:t>        </a:t>
            </a:r>
            <a:r>
              <a:rPr lang="pl-PL" dirty="0" err="1"/>
              <a:t>atoms</a:t>
            </a:r>
            <a:endParaRPr lang="pl-PL" dirty="0"/>
          </a:p>
          <a:p>
            <a:r>
              <a:rPr lang="en-US" dirty="0"/>
              <a:t>   </a:t>
            </a:r>
            <a:r>
              <a:rPr lang="en-US" sz="2000" dirty="0" err="1"/>
              <a:t>i</a:t>
            </a:r>
            <a:r>
              <a:rPr lang="en-US" sz="2000" dirty="0"/>
              <a:t>	</a:t>
            </a:r>
            <a:r>
              <a:rPr lang="en-US" sz="2000" dirty="0" err="1"/>
              <a:t>d</a:t>
            </a:r>
            <a:r>
              <a:rPr lang="en-US" sz="2000" baseline="-25000" dirty="0" err="1"/>
              <a:t>ij</a:t>
            </a:r>
            <a:r>
              <a:rPr lang="pl-PL" baseline="-25000" dirty="0"/>
              <a:t>               </a:t>
            </a:r>
            <a:r>
              <a:rPr lang="en-US" sz="2000" dirty="0" err="1">
                <a:latin typeface="Symbol" pitchFamily="18" charset="2"/>
              </a:rPr>
              <a:t>a</a:t>
            </a:r>
            <a:r>
              <a:rPr lang="en-US" sz="2000" baseline="-25000" dirty="0" err="1"/>
              <a:t>ijk</a:t>
            </a:r>
            <a:r>
              <a:rPr lang="en-US" sz="2000" dirty="0"/>
              <a:t>	</a:t>
            </a:r>
            <a:r>
              <a:rPr lang="en-US" sz="2000" dirty="0" err="1">
                <a:latin typeface="Symbol" pitchFamily="18" charset="2"/>
              </a:rPr>
              <a:t>b</a:t>
            </a:r>
            <a:r>
              <a:rPr lang="en-US" sz="2000" baseline="-25000" dirty="0" err="1"/>
              <a:t>ij</a:t>
            </a:r>
            <a:r>
              <a:rPr lang="pl-PL" sz="2000" baseline="-25000" dirty="0" err="1"/>
              <a:t>kl</a:t>
            </a:r>
            <a:r>
              <a:rPr lang="pl-PL" sz="2000" baseline="-25000" dirty="0"/>
              <a:t>                </a:t>
            </a:r>
            <a:r>
              <a:rPr lang="en-US" sz="2000" dirty="0"/>
              <a:t>j    </a:t>
            </a:r>
            <a:r>
              <a:rPr lang="pl-PL" sz="2000" dirty="0"/>
              <a:t> </a:t>
            </a:r>
            <a:r>
              <a:rPr lang="en-US" sz="2000" dirty="0"/>
              <a:t>k    l</a:t>
            </a:r>
            <a:endParaRPr lang="en-US" sz="2000" baseline="-25000" dirty="0">
              <a:latin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</a:rPr>
              <a:t>C(1)       </a:t>
            </a:r>
          </a:p>
          <a:p>
            <a:r>
              <a:rPr lang="en-US" sz="2000" dirty="0">
                <a:latin typeface="Times New Roman" pitchFamily="18" charset="0"/>
              </a:rPr>
              <a:t>O(2)	1.400  </a:t>
            </a:r>
            <a:r>
              <a:rPr lang="pl-PL" sz="2000" dirty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                            </a:t>
            </a:r>
            <a:r>
              <a:rPr lang="pl-PL" sz="2000" dirty="0">
                <a:latin typeface="Times New Roman" pitchFamily="18" charset="0"/>
              </a:rPr>
              <a:t>     </a:t>
            </a:r>
            <a:r>
              <a:rPr lang="en-US" sz="2000" dirty="0">
                <a:latin typeface="Times New Roman" pitchFamily="18" charset="0"/>
              </a:rPr>
              <a:t>1</a:t>
            </a:r>
          </a:p>
          <a:p>
            <a:r>
              <a:rPr lang="en-US" sz="2000" dirty="0">
                <a:latin typeface="Times New Roman" pitchFamily="18" charset="0"/>
              </a:rPr>
              <a:t>H(3)	1.089  </a:t>
            </a:r>
            <a:r>
              <a:rPr lang="pl-PL" sz="2000" dirty="0">
                <a:latin typeface="Times New Roman" pitchFamily="18" charset="0"/>
              </a:rPr>
              <a:t>  </a:t>
            </a:r>
            <a:r>
              <a:rPr lang="en-US" sz="2000" dirty="0">
                <a:latin typeface="Times New Roman" pitchFamily="18" charset="0"/>
              </a:rPr>
              <a:t>109.47                </a:t>
            </a:r>
            <a:r>
              <a:rPr lang="pl-PL" sz="2000" dirty="0">
                <a:latin typeface="Times New Roman" pitchFamily="18" charset="0"/>
              </a:rPr>
              <a:t>     </a:t>
            </a:r>
            <a:r>
              <a:rPr lang="en-US" sz="2000" dirty="0">
                <a:latin typeface="Times New Roman" pitchFamily="18" charset="0"/>
              </a:rPr>
              <a:t>1    2</a:t>
            </a:r>
          </a:p>
          <a:p>
            <a:r>
              <a:rPr lang="en-US" sz="2000" dirty="0">
                <a:latin typeface="Times New Roman" pitchFamily="18" charset="0"/>
              </a:rPr>
              <a:t>H(4)	1.089  </a:t>
            </a:r>
            <a:r>
              <a:rPr lang="pl-PL" sz="2000" dirty="0">
                <a:latin typeface="Times New Roman" pitchFamily="18" charset="0"/>
              </a:rPr>
              <a:t>  1</a:t>
            </a:r>
            <a:r>
              <a:rPr lang="en-US" sz="2000" dirty="0">
                <a:latin typeface="Times New Roman" pitchFamily="18" charset="0"/>
              </a:rPr>
              <a:t>09.47</a:t>
            </a:r>
            <a:r>
              <a:rPr lang="pl-PL" sz="2000" dirty="0">
                <a:latin typeface="Times New Roman" pitchFamily="18" charset="0"/>
              </a:rPr>
              <a:t>  </a:t>
            </a:r>
            <a:r>
              <a:rPr lang="en-US" sz="2000" dirty="0">
                <a:latin typeface="Times New Roman" pitchFamily="18" charset="0"/>
              </a:rPr>
              <a:t>  120.0   </a:t>
            </a:r>
            <a:r>
              <a:rPr lang="pl-PL" sz="2000" dirty="0">
                <a:latin typeface="Times New Roman" pitchFamily="18" charset="0"/>
              </a:rPr>
              <a:t>     </a:t>
            </a:r>
            <a:r>
              <a:rPr lang="en-US" sz="2000" dirty="0">
                <a:latin typeface="Times New Roman" pitchFamily="18" charset="0"/>
              </a:rPr>
              <a:t>1    2    3</a:t>
            </a:r>
          </a:p>
          <a:p>
            <a:r>
              <a:rPr lang="en-US" sz="2000" dirty="0">
                <a:latin typeface="Times New Roman" pitchFamily="18" charset="0"/>
              </a:rPr>
              <a:t>H(5)	1.089  </a:t>
            </a:r>
            <a:r>
              <a:rPr lang="pl-PL" sz="2000" dirty="0">
                <a:latin typeface="Times New Roman" pitchFamily="18" charset="0"/>
              </a:rPr>
              <a:t>  </a:t>
            </a:r>
            <a:r>
              <a:rPr lang="en-US" sz="2000" dirty="0">
                <a:latin typeface="Times New Roman" pitchFamily="18" charset="0"/>
              </a:rPr>
              <a:t>109.47 </a:t>
            </a:r>
            <a:r>
              <a:rPr lang="pl-PL" sz="2000" dirty="0">
                <a:latin typeface="Times New Roman" pitchFamily="18" charset="0"/>
              </a:rPr>
              <a:t>  </a:t>
            </a:r>
            <a:r>
              <a:rPr lang="en-US" sz="2000" dirty="0">
                <a:latin typeface="Times New Roman" pitchFamily="18" charset="0"/>
              </a:rPr>
              <a:t>-120.0   </a:t>
            </a:r>
            <a:r>
              <a:rPr lang="pl-PL" sz="2000" dirty="0">
                <a:latin typeface="Times New Roman" pitchFamily="18" charset="0"/>
              </a:rPr>
              <a:t>     </a:t>
            </a:r>
            <a:r>
              <a:rPr lang="en-US" sz="2000" dirty="0">
                <a:latin typeface="Times New Roman" pitchFamily="18" charset="0"/>
              </a:rPr>
              <a:t>1    2    3</a:t>
            </a:r>
          </a:p>
          <a:p>
            <a:r>
              <a:rPr lang="en-US" sz="2000" dirty="0">
                <a:latin typeface="Times New Roman" pitchFamily="18" charset="0"/>
              </a:rPr>
              <a:t>H(6)	0.950  </a:t>
            </a:r>
            <a:r>
              <a:rPr lang="pl-PL" sz="2000" dirty="0">
                <a:latin typeface="Times New Roman" pitchFamily="18" charset="0"/>
              </a:rPr>
              <a:t>  </a:t>
            </a:r>
            <a:r>
              <a:rPr lang="en-US" sz="2000" dirty="0">
                <a:latin typeface="Times New Roman" pitchFamily="18" charset="0"/>
              </a:rPr>
              <a:t>109.47 </a:t>
            </a:r>
            <a:r>
              <a:rPr lang="pl-PL" sz="2000" dirty="0">
                <a:latin typeface="Times New Roman" pitchFamily="18" charset="0"/>
              </a:rPr>
              <a:t>  </a:t>
            </a:r>
            <a:r>
              <a:rPr lang="en-US" sz="2000" dirty="0">
                <a:latin typeface="Times New Roman" pitchFamily="18" charset="0"/>
              </a:rPr>
              <a:t> 180.0   </a:t>
            </a:r>
            <a:r>
              <a:rPr lang="pl-PL" sz="2000" dirty="0">
                <a:latin typeface="Times New Roman" pitchFamily="18" charset="0"/>
              </a:rPr>
              <a:t>     </a:t>
            </a:r>
            <a:r>
              <a:rPr lang="en-US" sz="2000" dirty="0">
                <a:latin typeface="Times New Roman" pitchFamily="18" charset="0"/>
              </a:rPr>
              <a:t>2    1    </a:t>
            </a:r>
            <a:r>
              <a:rPr lang="pl-PL" sz="2000" dirty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809750" y="4644727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C(1)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752600" y="2801640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O(2)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685800" y="6230640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H(3)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838200" y="4492327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H(4)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3105150" y="5849640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H(5)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514350" y="2434927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H(6)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B540585-A987-6332-6EEF-C6ADE65C8627}"/>
              </a:ext>
            </a:extLst>
          </p:cNvPr>
          <p:cNvSpPr txBox="1"/>
          <p:nvPr/>
        </p:nvSpPr>
        <p:spPr>
          <a:xfrm>
            <a:off x="4100652" y="5057889"/>
            <a:ext cx="48909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For a </a:t>
            </a:r>
            <a:r>
              <a:rPr lang="pl-PL" dirty="0" err="1"/>
              <a:t>molecule</a:t>
            </a:r>
            <a:r>
              <a:rPr lang="pl-PL" dirty="0"/>
              <a:t>/</a:t>
            </a:r>
            <a:r>
              <a:rPr lang="pl-PL" dirty="0" err="1"/>
              <a:t>assembly</a:t>
            </a:r>
            <a:r>
              <a:rPr lang="pl-PL" dirty="0"/>
              <a:t> </a:t>
            </a:r>
            <a:r>
              <a:rPr lang="pl-PL" dirty="0" err="1"/>
              <a:t>consisting</a:t>
            </a:r>
            <a:r>
              <a:rPr lang="pl-PL" dirty="0"/>
              <a:t> of </a:t>
            </a:r>
            <a:r>
              <a:rPr lang="pl-PL" i="1" dirty="0"/>
              <a:t>n</a:t>
            </a:r>
            <a:r>
              <a:rPr lang="pl-PL" dirty="0"/>
              <a:t> </a:t>
            </a:r>
            <a:r>
              <a:rPr lang="pl-PL" dirty="0" err="1"/>
              <a:t>atoms</a:t>
            </a:r>
            <a:r>
              <a:rPr lang="pl-PL" dirty="0"/>
              <a:t> </a:t>
            </a:r>
            <a:r>
              <a:rPr lang="pl-PL" dirty="0" err="1"/>
              <a:t>there</a:t>
            </a:r>
            <a:r>
              <a:rPr lang="pl-PL" dirty="0"/>
              <a:t> </a:t>
            </a:r>
            <a:r>
              <a:rPr lang="pl-PL" dirty="0" err="1"/>
              <a:t>always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3</a:t>
            </a:r>
            <a:r>
              <a:rPr lang="pl-PL" i="1" dirty="0"/>
              <a:t>n</a:t>
            </a:r>
            <a:r>
              <a:rPr lang="pl-PL" dirty="0"/>
              <a:t>-6 </a:t>
            </a:r>
            <a:r>
              <a:rPr lang="pl-PL" dirty="0" err="1"/>
              <a:t>internal</a:t>
            </a:r>
            <a:r>
              <a:rPr lang="pl-PL" dirty="0"/>
              <a:t> </a:t>
            </a:r>
            <a:r>
              <a:rPr lang="pl-PL" dirty="0" err="1"/>
              <a:t>coordinates</a:t>
            </a:r>
            <a:r>
              <a:rPr lang="pl-PL" dirty="0"/>
              <a:t>. </a:t>
            </a:r>
            <a:r>
              <a:rPr lang="pl-PL" dirty="0" err="1"/>
              <a:t>However</a:t>
            </a:r>
            <a:r>
              <a:rPr lang="pl-PL" dirty="0"/>
              <a:t>, </a:t>
            </a:r>
            <a:r>
              <a:rPr lang="pl-PL" dirty="0" err="1"/>
              <a:t>these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constrained</a:t>
            </a:r>
            <a:r>
              <a:rPr lang="pl-PL" dirty="0"/>
              <a:t> for ring </a:t>
            </a:r>
            <a:r>
              <a:rPr lang="pl-PL" dirty="0" err="1"/>
              <a:t>systems</a:t>
            </a:r>
            <a:r>
              <a:rPr lang="pl-PL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metano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1291555"/>
            <a:ext cx="9525000" cy="4657725"/>
          </a:xfrm>
          <a:prstGeom prst="rect">
            <a:avLst/>
          </a:prstGeom>
          <a:noFill/>
        </p:spPr>
      </p:pic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3124200" y="3958555"/>
            <a:ext cx="304800" cy="304800"/>
          </a:xfrm>
          <a:prstGeom prst="star4">
            <a:avLst>
              <a:gd name="adj" fmla="val 17856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4432300" y="3488655"/>
            <a:ext cx="304800" cy="304800"/>
          </a:xfrm>
          <a:prstGeom prst="star4">
            <a:avLst>
              <a:gd name="adj" fmla="val 17856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659448" y="27219"/>
            <a:ext cx="27127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Bond </a:t>
            </a:r>
            <a:r>
              <a:rPr lang="pl-PL" sz="3600" dirty="0" err="1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metano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1556792"/>
            <a:ext cx="9525000" cy="4657725"/>
          </a:xfrm>
          <a:prstGeom prst="rect">
            <a:avLst/>
          </a:prstGeom>
          <a:noFill/>
        </p:spPr>
      </p:pic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6400800" y="3918992"/>
            <a:ext cx="304800" cy="304800"/>
          </a:xfrm>
          <a:prstGeom prst="star4">
            <a:avLst>
              <a:gd name="adj" fmla="val 17856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4495800" y="3766592"/>
            <a:ext cx="304800" cy="304800"/>
          </a:xfrm>
          <a:prstGeom prst="star4">
            <a:avLst>
              <a:gd name="adj" fmla="val 17856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3124200" y="4223792"/>
            <a:ext cx="304800" cy="304800"/>
          </a:xfrm>
          <a:prstGeom prst="star4">
            <a:avLst>
              <a:gd name="adj" fmla="val 17856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3320" name="Arc 8"/>
          <p:cNvSpPr>
            <a:spLocks/>
          </p:cNvSpPr>
          <p:nvPr/>
        </p:nvSpPr>
        <p:spPr bwMode="auto">
          <a:xfrm rot="-2654661" flipH="1" flipV="1">
            <a:off x="3783013" y="3142705"/>
            <a:ext cx="1547812" cy="17494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0890"/>
              <a:gd name="T1" fmla="*/ 0 h 21600"/>
              <a:gd name="T2" fmla="*/ 20890 w 20890"/>
              <a:gd name="T3" fmla="*/ 16108 h 21600"/>
              <a:gd name="T4" fmla="*/ 0 w 2089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90" h="21600" fill="none" extrusionOk="0">
                <a:moveTo>
                  <a:pt x="-1" y="0"/>
                </a:moveTo>
                <a:cubicBezTo>
                  <a:pt x="9814" y="0"/>
                  <a:pt x="18394" y="6616"/>
                  <a:pt x="20890" y="16107"/>
                </a:cubicBezTo>
              </a:path>
              <a:path w="20890" h="21600" stroke="0" extrusionOk="0">
                <a:moveTo>
                  <a:pt x="-1" y="0"/>
                </a:moveTo>
                <a:cubicBezTo>
                  <a:pt x="9814" y="0"/>
                  <a:pt x="18394" y="6616"/>
                  <a:pt x="20890" y="16107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267744" y="75242"/>
            <a:ext cx="51125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Bond (</a:t>
            </a:r>
            <a:r>
              <a:rPr lang="pl-PL" sz="3600" dirty="0" err="1">
                <a:latin typeface="Arial" panose="020B0604020202020204" pitchFamily="34" charset="0"/>
                <a:cs typeface="Arial" panose="020B0604020202020204" pitchFamily="34" charset="0"/>
              </a:rPr>
              <a:t>valence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l-PL" sz="3600" dirty="0" err="1">
                <a:latin typeface="Arial" panose="020B0604020202020204" pitchFamily="34" charset="0"/>
                <a:cs typeface="Arial" panose="020B0604020202020204" pitchFamily="34" charset="0"/>
              </a:rPr>
              <a:t>angle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metano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1645409"/>
            <a:ext cx="9525000" cy="4657725"/>
          </a:xfrm>
          <a:prstGeom prst="rect">
            <a:avLst/>
          </a:prstGeom>
          <a:noFill/>
        </p:spPr>
      </p:pic>
      <p:sp>
        <p:nvSpPr>
          <p:cNvPr id="11276" name="AutoShape 12"/>
          <p:cNvSpPr>
            <a:spLocks noChangeArrowheads="1"/>
          </p:cNvSpPr>
          <p:nvPr/>
        </p:nvSpPr>
        <p:spPr bwMode="auto">
          <a:xfrm rot="516245">
            <a:off x="3279775" y="4220334"/>
            <a:ext cx="4718050" cy="533400"/>
          </a:xfrm>
          <a:prstGeom prst="flowChartInputOutput">
            <a:avLst/>
          </a:prstGeom>
          <a:solidFill>
            <a:srgbClr val="00FFFF">
              <a:alpha val="4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 rot="7008135" flipH="1">
            <a:off x="2470150" y="2396297"/>
            <a:ext cx="4079875" cy="727075"/>
          </a:xfrm>
          <a:prstGeom prst="flowChartInputOutput">
            <a:avLst/>
          </a:prstGeom>
          <a:solidFill>
            <a:srgbClr val="00FFFF">
              <a:alpha val="4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2548889" y="14270"/>
            <a:ext cx="43300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Dihedral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torsional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angle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3729038" y="4244147"/>
            <a:ext cx="1905000" cy="31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flipV="1">
            <a:off x="3733800" y="2658234"/>
            <a:ext cx="762000" cy="1590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1288" name="AutoShape 24"/>
          <p:cNvSpPr>
            <a:spLocks noChangeArrowheads="1"/>
          </p:cNvSpPr>
          <p:nvPr/>
        </p:nvSpPr>
        <p:spPr bwMode="auto">
          <a:xfrm>
            <a:off x="2967038" y="4348922"/>
            <a:ext cx="304800" cy="304800"/>
          </a:xfrm>
          <a:prstGeom prst="star4">
            <a:avLst>
              <a:gd name="adj" fmla="val 17856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1291" name="AutoShape 27"/>
          <p:cNvSpPr>
            <a:spLocks noChangeArrowheads="1"/>
          </p:cNvSpPr>
          <p:nvPr/>
        </p:nvSpPr>
        <p:spPr bwMode="auto">
          <a:xfrm>
            <a:off x="3429000" y="3182109"/>
            <a:ext cx="304800" cy="304800"/>
          </a:xfrm>
          <a:prstGeom prst="star4">
            <a:avLst>
              <a:gd name="adj" fmla="val 17856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1292" name="AutoShape 28"/>
          <p:cNvSpPr>
            <a:spLocks noChangeArrowheads="1"/>
          </p:cNvSpPr>
          <p:nvPr/>
        </p:nvSpPr>
        <p:spPr bwMode="auto">
          <a:xfrm>
            <a:off x="4286250" y="3844097"/>
            <a:ext cx="304800" cy="304800"/>
          </a:xfrm>
          <a:prstGeom prst="star4">
            <a:avLst>
              <a:gd name="adj" fmla="val 17856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1293" name="AutoShape 29"/>
          <p:cNvSpPr>
            <a:spLocks noChangeArrowheads="1"/>
          </p:cNvSpPr>
          <p:nvPr/>
        </p:nvSpPr>
        <p:spPr bwMode="auto">
          <a:xfrm>
            <a:off x="6296025" y="4063172"/>
            <a:ext cx="304800" cy="304800"/>
          </a:xfrm>
          <a:prstGeom prst="star4">
            <a:avLst>
              <a:gd name="adj" fmla="val 17856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1295" name="Arc 31"/>
          <p:cNvSpPr>
            <a:spLocks/>
          </p:cNvSpPr>
          <p:nvPr/>
        </p:nvSpPr>
        <p:spPr bwMode="auto">
          <a:xfrm>
            <a:off x="4495800" y="2658234"/>
            <a:ext cx="1143000" cy="1905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107504" y="6033482"/>
            <a:ext cx="88569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dirty="0" err="1"/>
              <a:t>The</a:t>
            </a:r>
            <a:r>
              <a:rPr lang="pl-PL" sz="2000" dirty="0"/>
              <a:t> </a:t>
            </a:r>
            <a:r>
              <a:rPr lang="pl-PL" sz="2000" dirty="0" err="1"/>
              <a:t>C-O-H</a:t>
            </a:r>
            <a:r>
              <a:rPr lang="pl-PL" sz="2000" dirty="0"/>
              <a:t> </a:t>
            </a:r>
            <a:r>
              <a:rPr lang="pl-PL" sz="2000" dirty="0" err="1"/>
              <a:t>plane</a:t>
            </a:r>
            <a:r>
              <a:rPr lang="pl-PL" sz="2000" dirty="0"/>
              <a:t> </a:t>
            </a:r>
            <a:r>
              <a:rPr lang="pl-PL" sz="2000" dirty="0" err="1"/>
              <a:t>is</a:t>
            </a:r>
            <a:r>
              <a:rPr lang="pl-PL" sz="2000" dirty="0"/>
              <a:t> </a:t>
            </a:r>
            <a:r>
              <a:rPr lang="pl-PL" sz="2000" dirty="0" err="1"/>
              <a:t>rotated</a:t>
            </a:r>
            <a:r>
              <a:rPr lang="pl-PL" sz="2000" dirty="0"/>
              <a:t> </a:t>
            </a:r>
            <a:r>
              <a:rPr lang="pl-PL" sz="2000" b="1" u="sng" dirty="0" err="1"/>
              <a:t>counterclockwise</a:t>
            </a:r>
            <a:r>
              <a:rPr lang="pl-PL" sz="2000" dirty="0"/>
              <a:t> </a:t>
            </a:r>
            <a:r>
              <a:rPr lang="pl-PL" sz="2000" dirty="0" err="1"/>
              <a:t>about</a:t>
            </a:r>
            <a:r>
              <a:rPr lang="pl-PL" sz="2000" dirty="0"/>
              <a:t> </a:t>
            </a:r>
            <a:r>
              <a:rPr lang="pl-PL" sz="2000" dirty="0" err="1"/>
              <a:t>the</a:t>
            </a:r>
            <a:r>
              <a:rPr lang="pl-PL" sz="2000" dirty="0"/>
              <a:t> C-O </a:t>
            </a:r>
            <a:r>
              <a:rPr lang="pl-PL" sz="2000" dirty="0" err="1"/>
              <a:t>bond</a:t>
            </a:r>
            <a:r>
              <a:rPr lang="pl-PL" sz="2000" dirty="0"/>
              <a:t> </a:t>
            </a:r>
            <a:r>
              <a:rPr lang="pl-PL" sz="2000" dirty="0" err="1"/>
              <a:t>from</a:t>
            </a:r>
            <a:r>
              <a:rPr lang="pl-PL" sz="2000" dirty="0"/>
              <a:t> </a:t>
            </a:r>
            <a:r>
              <a:rPr lang="pl-PL" sz="2000" dirty="0" err="1"/>
              <a:t>the</a:t>
            </a:r>
            <a:r>
              <a:rPr lang="pl-PL" sz="2000" dirty="0"/>
              <a:t> </a:t>
            </a:r>
            <a:r>
              <a:rPr lang="pl-PL" sz="2000" dirty="0" err="1"/>
              <a:t>H-C-O</a:t>
            </a:r>
            <a:r>
              <a:rPr lang="pl-PL" sz="2000" dirty="0"/>
              <a:t> </a:t>
            </a:r>
            <a:r>
              <a:rPr lang="pl-PL" sz="2000" dirty="0" err="1"/>
              <a:t>plane</a:t>
            </a:r>
            <a:r>
              <a:rPr lang="pl-PL" dirty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>
            <a:extLst>
              <a:ext uri="{FF2B5EF4-FFF2-40B4-BE49-F238E27FC236}">
                <a16:creationId xmlns:a16="http://schemas.microsoft.com/office/drawing/2014/main" id="{F979074F-0658-EDEA-E003-8C624F268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>
            <a:extLst>
              <a:ext uri="{FF2B5EF4-FFF2-40B4-BE49-F238E27FC236}">
                <a16:creationId xmlns:a16="http://schemas.microsoft.com/office/drawing/2014/main" id="{92B57262-FA71-5100-35C6-3A25041BA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812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9">
            <a:extLst>
              <a:ext uri="{FF2B5EF4-FFF2-40B4-BE49-F238E27FC236}">
                <a16:creationId xmlns:a16="http://schemas.microsoft.com/office/drawing/2014/main" id="{DA8F2998-DF97-A1DA-41F2-14A3B233D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098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10">
            <a:extLst>
              <a:ext uri="{FF2B5EF4-FFF2-40B4-BE49-F238E27FC236}">
                <a16:creationId xmlns:a16="http://schemas.microsoft.com/office/drawing/2014/main" id="{80162F91-6338-66A2-8ABD-0F22854E9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304800"/>
            <a:ext cx="86409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3600" dirty="0"/>
              <a:t>The</a:t>
            </a:r>
            <a:r>
              <a:rPr lang="en-US" altLang="pl-PL" sz="3600" dirty="0"/>
              <a:t> Newman </a:t>
            </a:r>
            <a:r>
              <a:rPr lang="pl-PL" altLang="pl-PL" sz="3600" dirty="0" err="1"/>
              <a:t>projection</a:t>
            </a:r>
            <a:r>
              <a:rPr lang="pl-PL" altLang="pl-PL" sz="3600" dirty="0"/>
              <a:t> to </a:t>
            </a:r>
            <a:r>
              <a:rPr lang="pl-PL" altLang="pl-PL" sz="3600" dirty="0" err="1"/>
              <a:t>illustrate</a:t>
            </a:r>
            <a:r>
              <a:rPr lang="pl-PL" altLang="pl-PL" sz="3600" dirty="0"/>
              <a:t> </a:t>
            </a:r>
            <a:r>
              <a:rPr lang="pl-PL" altLang="pl-PL" sz="3600" dirty="0" err="1"/>
              <a:t>rotation</a:t>
            </a:r>
            <a:r>
              <a:rPr lang="pl-PL" altLang="pl-PL" sz="3600" dirty="0"/>
              <a:t> </a:t>
            </a:r>
            <a:r>
              <a:rPr lang="pl-PL" altLang="pl-PL" sz="3600" dirty="0" err="1"/>
              <a:t>about</a:t>
            </a:r>
            <a:r>
              <a:rPr lang="pl-PL" altLang="pl-PL" sz="3600" dirty="0"/>
              <a:t> a </a:t>
            </a:r>
            <a:r>
              <a:rPr lang="pl-PL" altLang="pl-PL" sz="3600" dirty="0" err="1"/>
              <a:t>bond</a:t>
            </a:r>
            <a:endParaRPr lang="en-US" altLang="pl-PL" sz="3600" dirty="0"/>
          </a:p>
        </p:txBody>
      </p:sp>
      <p:sp>
        <p:nvSpPr>
          <p:cNvPr id="18438" name="Arc 11">
            <a:extLst>
              <a:ext uri="{FF2B5EF4-FFF2-40B4-BE49-F238E27FC236}">
                <a16:creationId xmlns:a16="http://schemas.microsoft.com/office/drawing/2014/main" id="{4D44ACD5-56D2-480A-26DA-590748EC2DD8}"/>
              </a:ext>
            </a:extLst>
          </p:cNvPr>
          <p:cNvSpPr>
            <a:spLocks/>
          </p:cNvSpPr>
          <p:nvPr/>
        </p:nvSpPr>
        <p:spPr bwMode="auto">
          <a:xfrm rot="167624" flipH="1">
            <a:off x="990600" y="2743200"/>
            <a:ext cx="849313" cy="1371600"/>
          </a:xfrm>
          <a:custGeom>
            <a:avLst/>
            <a:gdLst>
              <a:gd name="T0" fmla="*/ 2147483646 w 23425"/>
              <a:gd name="T1" fmla="*/ 0 h 43200"/>
              <a:gd name="T2" fmla="*/ 0 w 23425"/>
              <a:gd name="T3" fmla="*/ 2147483646 h 43200"/>
              <a:gd name="T4" fmla="*/ 2147483646 w 23425"/>
              <a:gd name="T5" fmla="*/ 2147483646 h 43200"/>
              <a:gd name="T6" fmla="*/ 0 60000 65536"/>
              <a:gd name="T7" fmla="*/ 0 60000 65536"/>
              <a:gd name="T8" fmla="*/ 0 60000 65536"/>
              <a:gd name="T9" fmla="*/ 0 w 23425"/>
              <a:gd name="T10" fmla="*/ 0 h 43200"/>
              <a:gd name="T11" fmla="*/ 23425 w 23425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425" h="43200" fill="none" extrusionOk="0">
                <a:moveTo>
                  <a:pt x="1802" y="0"/>
                </a:moveTo>
                <a:cubicBezTo>
                  <a:pt x="1809" y="0"/>
                  <a:pt x="1817" y="-1"/>
                  <a:pt x="1825" y="0"/>
                </a:cubicBezTo>
                <a:cubicBezTo>
                  <a:pt x="13754" y="0"/>
                  <a:pt x="23425" y="9670"/>
                  <a:pt x="23425" y="21600"/>
                </a:cubicBezTo>
                <a:cubicBezTo>
                  <a:pt x="23425" y="33529"/>
                  <a:pt x="13754" y="43200"/>
                  <a:pt x="1825" y="43200"/>
                </a:cubicBezTo>
                <a:cubicBezTo>
                  <a:pt x="1215" y="43200"/>
                  <a:pt x="606" y="43174"/>
                  <a:pt x="0" y="43122"/>
                </a:cubicBezTo>
              </a:path>
              <a:path w="23425" h="43200" stroke="0" extrusionOk="0">
                <a:moveTo>
                  <a:pt x="1802" y="0"/>
                </a:moveTo>
                <a:cubicBezTo>
                  <a:pt x="1809" y="0"/>
                  <a:pt x="1817" y="-1"/>
                  <a:pt x="1825" y="0"/>
                </a:cubicBezTo>
                <a:cubicBezTo>
                  <a:pt x="13754" y="0"/>
                  <a:pt x="23425" y="9670"/>
                  <a:pt x="23425" y="21600"/>
                </a:cubicBezTo>
                <a:cubicBezTo>
                  <a:pt x="23425" y="33529"/>
                  <a:pt x="13754" y="43200"/>
                  <a:pt x="1825" y="43200"/>
                </a:cubicBezTo>
                <a:cubicBezTo>
                  <a:pt x="1215" y="43200"/>
                  <a:pt x="606" y="43174"/>
                  <a:pt x="0" y="43122"/>
                </a:cubicBezTo>
                <a:lnTo>
                  <a:pt x="1825" y="21600"/>
                </a:lnTo>
                <a:lnTo>
                  <a:pt x="1802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439" name="Arc 14">
            <a:extLst>
              <a:ext uri="{FF2B5EF4-FFF2-40B4-BE49-F238E27FC236}">
                <a16:creationId xmlns:a16="http://schemas.microsoft.com/office/drawing/2014/main" id="{4C4A6437-B180-3F4B-9AE1-8F5F1FFEB10E}"/>
              </a:ext>
            </a:extLst>
          </p:cNvPr>
          <p:cNvSpPr>
            <a:spLocks/>
          </p:cNvSpPr>
          <p:nvPr/>
        </p:nvSpPr>
        <p:spPr bwMode="auto">
          <a:xfrm rot="167624" flipH="1">
            <a:off x="3794125" y="2681288"/>
            <a:ext cx="1455738" cy="1511300"/>
          </a:xfrm>
          <a:custGeom>
            <a:avLst/>
            <a:gdLst>
              <a:gd name="T0" fmla="*/ 2147483646 w 40142"/>
              <a:gd name="T1" fmla="*/ 0 h 43200"/>
              <a:gd name="T2" fmla="*/ 0 w 40142"/>
              <a:gd name="T3" fmla="*/ 2147483646 h 43200"/>
              <a:gd name="T4" fmla="*/ 2147483646 w 40142"/>
              <a:gd name="T5" fmla="*/ 2147483646 h 43200"/>
              <a:gd name="T6" fmla="*/ 0 60000 65536"/>
              <a:gd name="T7" fmla="*/ 0 60000 65536"/>
              <a:gd name="T8" fmla="*/ 0 60000 65536"/>
              <a:gd name="T9" fmla="*/ 0 w 40142"/>
              <a:gd name="T10" fmla="*/ 0 h 43200"/>
              <a:gd name="T11" fmla="*/ 40142 w 40142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142" h="43200" fill="none" extrusionOk="0">
                <a:moveTo>
                  <a:pt x="18519" y="0"/>
                </a:moveTo>
                <a:cubicBezTo>
                  <a:pt x="18526" y="0"/>
                  <a:pt x="18534" y="-1"/>
                  <a:pt x="18542" y="0"/>
                </a:cubicBezTo>
                <a:cubicBezTo>
                  <a:pt x="30471" y="0"/>
                  <a:pt x="40142" y="9670"/>
                  <a:pt x="40142" y="21600"/>
                </a:cubicBezTo>
                <a:cubicBezTo>
                  <a:pt x="40142" y="33529"/>
                  <a:pt x="30471" y="43200"/>
                  <a:pt x="18542" y="43200"/>
                </a:cubicBezTo>
                <a:cubicBezTo>
                  <a:pt x="10940" y="43200"/>
                  <a:pt x="3898" y="39204"/>
                  <a:pt x="-1" y="32679"/>
                </a:cubicBezTo>
              </a:path>
              <a:path w="40142" h="43200" stroke="0" extrusionOk="0">
                <a:moveTo>
                  <a:pt x="18519" y="0"/>
                </a:moveTo>
                <a:cubicBezTo>
                  <a:pt x="18526" y="0"/>
                  <a:pt x="18534" y="-1"/>
                  <a:pt x="18542" y="0"/>
                </a:cubicBezTo>
                <a:cubicBezTo>
                  <a:pt x="30471" y="0"/>
                  <a:pt x="40142" y="9670"/>
                  <a:pt x="40142" y="21600"/>
                </a:cubicBezTo>
                <a:cubicBezTo>
                  <a:pt x="40142" y="33529"/>
                  <a:pt x="30471" y="43200"/>
                  <a:pt x="18542" y="43200"/>
                </a:cubicBezTo>
                <a:cubicBezTo>
                  <a:pt x="10940" y="43200"/>
                  <a:pt x="3898" y="39204"/>
                  <a:pt x="-1" y="32679"/>
                </a:cubicBezTo>
                <a:lnTo>
                  <a:pt x="18542" y="21600"/>
                </a:lnTo>
                <a:lnTo>
                  <a:pt x="18519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440" name="Arc 15">
            <a:extLst>
              <a:ext uri="{FF2B5EF4-FFF2-40B4-BE49-F238E27FC236}">
                <a16:creationId xmlns:a16="http://schemas.microsoft.com/office/drawing/2014/main" id="{A7994209-9EBE-4C12-F49A-28C64922BBC5}"/>
              </a:ext>
            </a:extLst>
          </p:cNvPr>
          <p:cNvSpPr>
            <a:spLocks/>
          </p:cNvSpPr>
          <p:nvPr/>
        </p:nvSpPr>
        <p:spPr bwMode="auto">
          <a:xfrm rot="167624" flipH="1">
            <a:off x="6553200" y="2744788"/>
            <a:ext cx="1566863" cy="1511300"/>
          </a:xfrm>
          <a:custGeom>
            <a:avLst/>
            <a:gdLst>
              <a:gd name="T0" fmla="*/ 2147483646 w 43200"/>
              <a:gd name="T1" fmla="*/ 0 h 43200"/>
              <a:gd name="T2" fmla="*/ 2147483646 w 43200"/>
              <a:gd name="T3" fmla="*/ 2147483646 h 43200"/>
              <a:gd name="T4" fmla="*/ 2147483646 w 43200"/>
              <a:gd name="T5" fmla="*/ 2147483646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1577" y="0"/>
                </a:moveTo>
                <a:cubicBezTo>
                  <a:pt x="21584" y="0"/>
                  <a:pt x="21592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8494"/>
                  <a:pt x="669" y="15426"/>
                  <a:pt x="1962" y="12602"/>
                </a:cubicBezTo>
              </a:path>
              <a:path w="43200" h="43200" stroke="0" extrusionOk="0">
                <a:moveTo>
                  <a:pt x="21577" y="0"/>
                </a:moveTo>
                <a:cubicBezTo>
                  <a:pt x="21584" y="0"/>
                  <a:pt x="21592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8494"/>
                  <a:pt x="669" y="15426"/>
                  <a:pt x="1962" y="12602"/>
                </a:cubicBezTo>
                <a:lnTo>
                  <a:pt x="21600" y="21600"/>
                </a:lnTo>
                <a:lnTo>
                  <a:pt x="21577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metano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1651595"/>
            <a:ext cx="9525000" cy="4657725"/>
          </a:xfrm>
          <a:prstGeom prst="rect">
            <a:avLst/>
          </a:prstGeom>
          <a:noFill/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11560" y="44624"/>
            <a:ext cx="79928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600" dirty="0" err="1">
                <a:latin typeface="Arial" panose="020B0604020202020204" pitchFamily="34" charset="0"/>
                <a:cs typeface="Arial" panose="020B0604020202020204" pitchFamily="34" charset="0"/>
              </a:rPr>
              <a:t>Improper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600" dirty="0" err="1">
                <a:latin typeface="Arial" panose="020B0604020202020204" pitchFamily="34" charset="0"/>
                <a:cs typeface="Arial" panose="020B0604020202020204" pitchFamily="34" charset="0"/>
              </a:rPr>
              <a:t>dihedral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3600" dirty="0" err="1">
                <a:latin typeface="Arial" panose="020B0604020202020204" pitchFamily="34" charset="0"/>
                <a:cs typeface="Arial" panose="020B0604020202020204" pitchFamily="34" charset="0"/>
              </a:rPr>
              <a:t>torsional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l-PL" sz="3600" dirty="0" err="1">
                <a:latin typeface="Arial" panose="020B0604020202020204" pitchFamily="34" charset="0"/>
                <a:cs typeface="Arial" panose="020B0604020202020204" pitchFamily="34" charset="0"/>
              </a:rPr>
              <a:t>angle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6121400" y="4064595"/>
            <a:ext cx="304800" cy="304800"/>
          </a:xfrm>
          <a:prstGeom prst="star4">
            <a:avLst>
              <a:gd name="adj" fmla="val 17856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4114800" y="3861395"/>
            <a:ext cx="304800" cy="304800"/>
          </a:xfrm>
          <a:prstGeom prst="star4">
            <a:avLst>
              <a:gd name="adj" fmla="val 17856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 rot="516245">
            <a:off x="2865438" y="4236045"/>
            <a:ext cx="4718050" cy="547688"/>
          </a:xfrm>
          <a:prstGeom prst="flowChartInputOutput">
            <a:avLst/>
          </a:prstGeom>
          <a:solidFill>
            <a:srgbClr val="00FFFF">
              <a:alpha val="4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3316288" y="4261445"/>
            <a:ext cx="1905000" cy="31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 flipV="1">
            <a:off x="3048000" y="2489795"/>
            <a:ext cx="273050" cy="17764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3733800" y="1956395"/>
            <a:ext cx="304800" cy="304800"/>
          </a:xfrm>
          <a:prstGeom prst="star4">
            <a:avLst>
              <a:gd name="adj" fmla="val 17856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2304" name="AutoShape 16"/>
          <p:cNvSpPr>
            <a:spLocks noChangeArrowheads="1"/>
          </p:cNvSpPr>
          <p:nvPr/>
        </p:nvSpPr>
        <p:spPr bwMode="auto">
          <a:xfrm rot="15635995" flipH="1">
            <a:off x="2247900" y="1842095"/>
            <a:ext cx="2514600" cy="2590800"/>
          </a:xfrm>
          <a:prstGeom prst="flowChartInputOutput">
            <a:avLst/>
          </a:prstGeom>
          <a:solidFill>
            <a:srgbClr val="00FFFF">
              <a:alpha val="4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2819400" y="4318595"/>
            <a:ext cx="304800" cy="304800"/>
          </a:xfrm>
          <a:prstGeom prst="star4">
            <a:avLst>
              <a:gd name="adj" fmla="val 17856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2302" name="Arc 14"/>
          <p:cNvSpPr>
            <a:spLocks/>
          </p:cNvSpPr>
          <p:nvPr/>
        </p:nvSpPr>
        <p:spPr bwMode="auto">
          <a:xfrm>
            <a:off x="2514600" y="2489795"/>
            <a:ext cx="2711450" cy="2090738"/>
          </a:xfrm>
          <a:custGeom>
            <a:avLst/>
            <a:gdLst>
              <a:gd name="G0" fmla="+- 0 0 0"/>
              <a:gd name="G1" fmla="+- 21199 0 0"/>
              <a:gd name="G2" fmla="+- 21600 0 0"/>
              <a:gd name="T0" fmla="*/ 4145 w 21600"/>
              <a:gd name="T1" fmla="*/ 0 h 21199"/>
              <a:gd name="T2" fmla="*/ 21600 w 21600"/>
              <a:gd name="T3" fmla="*/ 21199 h 21199"/>
              <a:gd name="T4" fmla="*/ 0 w 21600"/>
              <a:gd name="T5" fmla="*/ 21199 h 21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199" fill="none" extrusionOk="0">
                <a:moveTo>
                  <a:pt x="4144" y="0"/>
                </a:moveTo>
                <a:cubicBezTo>
                  <a:pt x="14284" y="1982"/>
                  <a:pt x="21600" y="10867"/>
                  <a:pt x="21600" y="21199"/>
                </a:cubicBezTo>
              </a:path>
              <a:path w="21600" h="21199" stroke="0" extrusionOk="0">
                <a:moveTo>
                  <a:pt x="4144" y="0"/>
                </a:moveTo>
                <a:cubicBezTo>
                  <a:pt x="14284" y="1982"/>
                  <a:pt x="21600" y="10867"/>
                  <a:pt x="21600" y="21199"/>
                </a:cubicBezTo>
                <a:lnTo>
                  <a:pt x="0" y="2119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2678</TotalTime>
  <Words>817</Words>
  <Application>Microsoft Office PowerPoint</Application>
  <PresentationFormat>Pokaz na ekranie (4:3)</PresentationFormat>
  <Paragraphs>176</Paragraphs>
  <Slides>28</Slides>
  <Notes>2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3" baseType="lpstr">
      <vt:lpstr>Arial</vt:lpstr>
      <vt:lpstr>Symbol</vt:lpstr>
      <vt:lpstr>Times New Roman</vt:lpstr>
      <vt:lpstr>Default Design</vt:lpstr>
      <vt:lpstr>Równanie</vt:lpstr>
      <vt:lpstr>Lecture 1: Part I  Molecular geometry</vt:lpstr>
      <vt:lpstr>Representation of geometry of molecular systems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The vector product of two vectors</vt:lpstr>
      <vt:lpstr>Prezentacja programu PowerPoint</vt:lpstr>
      <vt:lpstr>Some useful vector identities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Struktura i Energetyka Białek</dc:title>
  <dc:creator>JAROSŁAW  MOTOWIDŁO</dc:creator>
  <cp:lastModifiedBy>Adam Liwo</cp:lastModifiedBy>
  <cp:revision>229</cp:revision>
  <dcterms:created xsi:type="dcterms:W3CDTF">2004-02-16T21:47:04Z</dcterms:created>
  <dcterms:modified xsi:type="dcterms:W3CDTF">2024-02-22T08:37:12Z</dcterms:modified>
</cp:coreProperties>
</file>