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5" r:id="rId2"/>
    <p:sldId id="391" r:id="rId3"/>
    <p:sldId id="393" r:id="rId4"/>
    <p:sldId id="401" r:id="rId5"/>
    <p:sldId id="394" r:id="rId6"/>
    <p:sldId id="398" r:id="rId7"/>
    <p:sldId id="397" r:id="rId8"/>
    <p:sldId id="396" r:id="rId9"/>
    <p:sldId id="395" r:id="rId10"/>
    <p:sldId id="370" r:id="rId11"/>
    <p:sldId id="373" r:id="rId12"/>
    <p:sldId id="371" r:id="rId13"/>
    <p:sldId id="399" r:id="rId14"/>
    <p:sldId id="400" r:id="rId15"/>
    <p:sldId id="411" r:id="rId16"/>
    <p:sldId id="402" r:id="rId17"/>
    <p:sldId id="412" r:id="rId18"/>
    <p:sldId id="403" r:id="rId19"/>
    <p:sldId id="404" r:id="rId20"/>
    <p:sldId id="405" r:id="rId21"/>
    <p:sldId id="413" r:id="rId22"/>
    <p:sldId id="392" r:id="rId23"/>
    <p:sldId id="406" r:id="rId24"/>
    <p:sldId id="423" r:id="rId25"/>
    <p:sldId id="415" r:id="rId26"/>
    <p:sldId id="407" r:id="rId27"/>
    <p:sldId id="408" r:id="rId28"/>
    <p:sldId id="409" r:id="rId29"/>
    <p:sldId id="410" r:id="rId30"/>
    <p:sldId id="414" r:id="rId31"/>
    <p:sldId id="416" r:id="rId32"/>
    <p:sldId id="417" r:id="rId33"/>
    <p:sldId id="418" r:id="rId34"/>
    <p:sldId id="419" r:id="rId35"/>
    <p:sldId id="420" r:id="rId36"/>
    <p:sldId id="421" r:id="rId37"/>
    <p:sldId id="422" r:id="rId38"/>
    <p:sldId id="42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0066"/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5" autoAdjust="0"/>
    <p:restoredTop sz="94660"/>
  </p:normalViewPr>
  <p:slideViewPr>
    <p:cSldViewPr>
      <p:cViewPr>
        <p:scale>
          <a:sx n="66" d="100"/>
          <a:sy n="66" d="100"/>
        </p:scale>
        <p:origin x="-1680" y="-90"/>
      </p:cViewPr>
      <p:guideLst>
        <p:guide orient="horz" pos="2208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816-3773-41D2-B9FE-78132CB9D089}" type="datetimeFigureOut">
              <a:rPr lang="pl-PL" smtClean="0"/>
              <a:pPr/>
              <a:t>2015-12-08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4EB98-37D6-45B5-BEEE-C799A7B0D9C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69A800-7E2F-4188-A562-7FE8C92F879E}" type="slidenum">
              <a:rPr lang="en-US"/>
              <a:pPr/>
              <a:t>26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CD897-3272-4354-8451-9855B8637602}" type="slidenum">
              <a:rPr lang="en-US"/>
              <a:pPr/>
              <a:t>35</a:t>
            </a:fld>
            <a:endParaRPr lang="en-US"/>
          </a:p>
        </p:txBody>
      </p:sp>
      <p:sp>
        <p:nvSpPr>
          <p:cNvPr id="49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09440-B3B8-4097-A988-D3CA6DD2B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37FA6-4296-49BB-AD56-6DE746D4D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40E85-244C-4BB3-8E05-EA2C52CB8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5EA3F-1869-4F1B-A99D-085BE95B4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2739F-4B2A-4A19-843A-37FAD07C3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9B8C7-6A3F-43E9-9A94-70E76D9D7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D7ADD-2374-402D-B253-341624899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46330-5386-4C6B-BA3A-6EF107915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A4E68-5A33-4487-8B4B-E234A1B22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5B16D-EB65-4543-BD50-E8993DE3F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2B277-1D14-4CEA-BE97-28DBAF26F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 wzorca tytułu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style wzorca tekstu</a:t>
            </a:r>
          </a:p>
          <a:p>
            <a:pPr lvl="1"/>
            <a:r>
              <a:rPr lang="en-US" smtClean="0"/>
              <a:t>Drugi poziom</a:t>
            </a:r>
          </a:p>
          <a:p>
            <a:pPr lvl="2"/>
            <a:r>
              <a:rPr lang="en-US" smtClean="0"/>
              <a:t>Trzeci poziom</a:t>
            </a:r>
          </a:p>
          <a:p>
            <a:pPr lvl="3"/>
            <a:r>
              <a:rPr lang="en-US" smtClean="0"/>
              <a:t>Czwarty poziom</a:t>
            </a:r>
          </a:p>
          <a:p>
            <a:pPr lvl="4"/>
            <a:r>
              <a:rPr lang="en-US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B7B2621-1453-4FBE-8D9C-5F9B444D5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pPr eaLnBrk="1" hangingPunct="1"/>
            <a:r>
              <a:rPr lang="pl-PL" dirty="0" err="1" smtClean="0"/>
              <a:t>Free</a:t>
            </a:r>
            <a:r>
              <a:rPr lang="pl-PL" dirty="0" smtClean="0"/>
              <a:t> energy </a:t>
            </a:r>
            <a:r>
              <a:rPr lang="pl-PL" dirty="0" err="1" smtClean="0"/>
              <a:t>calculations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Generalized-ensemble</a:t>
            </a:r>
            <a:r>
              <a:rPr lang="pl-PL" dirty="0" smtClean="0"/>
              <a:t> </a:t>
            </a:r>
            <a:r>
              <a:rPr lang="pl-PL" dirty="0" err="1" smtClean="0"/>
              <a:t>sampling</a:t>
            </a:r>
            <a:r>
              <a:rPr lang="pl-PL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"/>
          </a:xfrm>
        </p:spPr>
        <p:txBody>
          <a:bodyPr/>
          <a:lstStyle/>
          <a:p>
            <a:r>
              <a:rPr lang="pl-PL" sz="3200" dirty="0" err="1" smtClean="0"/>
              <a:t>Radial</a:t>
            </a:r>
            <a:r>
              <a:rPr lang="pl-PL" sz="3200" dirty="0" smtClean="0"/>
              <a:t> </a:t>
            </a:r>
            <a:r>
              <a:rPr lang="pl-PL" sz="3200" dirty="0" err="1" smtClean="0"/>
              <a:t>distribution</a:t>
            </a:r>
            <a:r>
              <a:rPr lang="pl-PL" sz="3200" dirty="0" smtClean="0"/>
              <a:t> </a:t>
            </a:r>
            <a:r>
              <a:rPr lang="pl-PL" sz="3200" dirty="0" err="1" smtClean="0"/>
              <a:t>functions</a:t>
            </a:r>
            <a:r>
              <a:rPr lang="pl-PL" sz="3200" dirty="0" smtClean="0"/>
              <a:t> </a:t>
            </a:r>
            <a:endParaRPr lang="pl-PL" sz="3200" dirty="0"/>
          </a:p>
        </p:txBody>
      </p:sp>
      <p:graphicFrame>
        <p:nvGraphicFramePr>
          <p:cNvPr id="152578" name="Object 6"/>
          <p:cNvGraphicFramePr>
            <a:graphicFrameLocks noChangeAspect="1"/>
          </p:cNvGraphicFramePr>
          <p:nvPr/>
        </p:nvGraphicFramePr>
        <p:xfrm>
          <a:off x="242651" y="838200"/>
          <a:ext cx="8672749" cy="3451225"/>
        </p:xfrm>
        <a:graphic>
          <a:graphicData uri="http://schemas.openxmlformats.org/presentationml/2006/ole">
            <p:oleObj spid="_x0000_s171010" name="Równanie" r:id="rId3" imgW="4406760" imgH="1752480" progId="Equation.3">
              <p:embed/>
            </p:oleObj>
          </a:graphicData>
        </a:graphic>
      </p:graphicFrame>
      <p:sp>
        <p:nvSpPr>
          <p:cNvPr id="4" name="Tytuł 1"/>
          <p:cNvSpPr txBox="1">
            <a:spLocks/>
          </p:cNvSpPr>
          <p:nvPr/>
        </p:nvSpPr>
        <p:spPr bwMode="auto">
          <a:xfrm>
            <a:off x="152400" y="43434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Potential</a:t>
            </a:r>
            <a:r>
              <a:rPr kumimoji="0" lang="pl-PL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pl-PL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mean</a:t>
            </a:r>
            <a:r>
              <a:rPr kumimoji="0" lang="pl-PL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force</a:t>
            </a:r>
            <a:endParaRPr kumimoji="0" lang="pl-PL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2819400" y="5257800"/>
          <a:ext cx="3536950" cy="557590"/>
        </p:xfrm>
        <a:graphic>
          <a:graphicData uri="http://schemas.openxmlformats.org/presentationml/2006/ole">
            <p:oleObj spid="_x0000_s171011" name="Równanie" r:id="rId4" imgW="13716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sz="3200" dirty="0" err="1" smtClean="0"/>
              <a:t>Calculation</a:t>
            </a:r>
            <a:r>
              <a:rPr lang="pl-PL" sz="3200" dirty="0" smtClean="0"/>
              <a:t> of </a:t>
            </a:r>
            <a:r>
              <a:rPr lang="pl-PL" sz="3200" dirty="0" err="1" smtClean="0"/>
              <a:t>radial</a:t>
            </a:r>
            <a:r>
              <a:rPr lang="pl-PL" sz="3200" dirty="0" smtClean="0"/>
              <a:t> </a:t>
            </a:r>
            <a:r>
              <a:rPr lang="pl-PL" sz="3200" dirty="0" err="1" smtClean="0"/>
              <a:t>distribution</a:t>
            </a:r>
            <a:r>
              <a:rPr lang="pl-PL" sz="3200" dirty="0" smtClean="0"/>
              <a:t> </a:t>
            </a:r>
            <a:r>
              <a:rPr lang="pl-PL" sz="3200" dirty="0" err="1" smtClean="0"/>
              <a:t>functions</a:t>
            </a:r>
            <a:r>
              <a:rPr lang="pl-PL" sz="3200" dirty="0" smtClean="0"/>
              <a:t> </a:t>
            </a:r>
            <a:r>
              <a:rPr lang="pl-PL" sz="3200" dirty="0" err="1" smtClean="0"/>
              <a:t>from</a:t>
            </a:r>
            <a:r>
              <a:rPr lang="pl-PL" sz="3200" dirty="0" smtClean="0"/>
              <a:t> MD </a:t>
            </a:r>
            <a:r>
              <a:rPr lang="pl-PL" sz="3200" dirty="0" err="1" smtClean="0"/>
              <a:t>simulations</a:t>
            </a:r>
            <a:endParaRPr lang="pl-PL" sz="3200" dirty="0"/>
          </a:p>
        </p:txBody>
      </p:sp>
      <p:graphicFrame>
        <p:nvGraphicFramePr>
          <p:cNvPr id="173057" name="Object 1"/>
          <p:cNvGraphicFramePr>
            <a:graphicFrameLocks noChangeAspect="1"/>
          </p:cNvGraphicFramePr>
          <p:nvPr/>
        </p:nvGraphicFramePr>
        <p:xfrm>
          <a:off x="195262" y="2362200"/>
          <a:ext cx="4300538" cy="2568575"/>
        </p:xfrm>
        <a:graphic>
          <a:graphicData uri="http://schemas.openxmlformats.org/presentationml/2006/ole">
            <p:oleObj spid="_x0000_s173057" name="Równanie" r:id="rId3" imgW="1638000" imgH="977760" progId="Equation.3">
              <p:embed/>
            </p:oleObj>
          </a:graphicData>
        </a:graphic>
      </p:graphicFrame>
      <p:pic>
        <p:nvPicPr>
          <p:cNvPr id="173059" name="Picture 3" descr="https://upload.wikimedia.org/wikipedia/commons/thumb/9/90/Rdf_schematic.jpg/250px-Rdf_schemat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928773"/>
            <a:ext cx="3733800" cy="3405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5862935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 err="1" smtClean="0">
                <a:latin typeface="+mn-lt"/>
              </a:rPr>
              <a:t>Plots</a:t>
            </a:r>
            <a:r>
              <a:rPr lang="pl-PL" sz="2400" dirty="0" smtClean="0">
                <a:latin typeface="+mn-lt"/>
              </a:rPr>
              <a:t> of a </a:t>
            </a:r>
            <a:r>
              <a:rPr lang="pl-PL" sz="2400" dirty="0" err="1" smtClean="0">
                <a:latin typeface="+mn-lt"/>
              </a:rPr>
              <a:t>r</a:t>
            </a:r>
            <a:r>
              <a:rPr lang="en-US" sz="2400" dirty="0" err="1" smtClean="0">
                <a:latin typeface="+mn-lt"/>
              </a:rPr>
              <a:t>adial</a:t>
            </a:r>
            <a:r>
              <a:rPr lang="en-US" sz="2400" dirty="0" smtClean="0">
                <a:latin typeface="+mn-lt"/>
              </a:rPr>
              <a:t> </a:t>
            </a:r>
            <a:r>
              <a:rPr lang="pl-PL" sz="2400" dirty="0" err="1" smtClean="0">
                <a:latin typeface="+mn-lt"/>
              </a:rPr>
              <a:t>distribution</a:t>
            </a:r>
            <a:r>
              <a:rPr lang="pl-PL" sz="2400" dirty="0" smtClean="0">
                <a:latin typeface="+mn-lt"/>
              </a:rPr>
              <a:t> </a:t>
            </a:r>
            <a:r>
              <a:rPr lang="pl-PL" sz="2400" dirty="0" err="1" smtClean="0">
                <a:latin typeface="+mn-lt"/>
              </a:rPr>
              <a:t>function</a:t>
            </a:r>
            <a:r>
              <a:rPr lang="pl-PL" sz="2400" dirty="0" smtClean="0">
                <a:latin typeface="+mn-lt"/>
              </a:rPr>
              <a:t> and </a:t>
            </a:r>
            <a:r>
              <a:rPr lang="pl-PL" sz="2400" dirty="0" err="1" smtClean="0">
                <a:latin typeface="+mn-lt"/>
              </a:rPr>
              <a:t>potential</a:t>
            </a:r>
            <a:r>
              <a:rPr lang="pl-PL" sz="2400" dirty="0" smtClean="0">
                <a:latin typeface="+mn-lt"/>
              </a:rPr>
              <a:t> of </a:t>
            </a:r>
            <a:r>
              <a:rPr lang="pl-PL" sz="2400" dirty="0" err="1" smtClean="0">
                <a:latin typeface="+mn-lt"/>
              </a:rPr>
              <a:t>mean</a:t>
            </a:r>
            <a:r>
              <a:rPr lang="pl-PL" sz="2400" dirty="0" smtClean="0">
                <a:latin typeface="+mn-lt"/>
              </a:rPr>
              <a:t> </a:t>
            </a:r>
            <a:r>
              <a:rPr lang="pl-PL" sz="2400" dirty="0" err="1" smtClean="0">
                <a:latin typeface="+mn-lt"/>
              </a:rPr>
              <a:t>force</a:t>
            </a:r>
            <a:endParaRPr lang="en-US" sz="2400" dirty="0">
              <a:latin typeface="Symbol" pitchFamily="18" charset="2"/>
            </a:endParaRPr>
          </a:p>
        </p:txBody>
      </p:sp>
      <p:pic>
        <p:nvPicPr>
          <p:cNvPr id="6" name="Picture 4" descr="correl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00062"/>
            <a:ext cx="6400800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l-PL" sz="3200" dirty="0" err="1" smtClean="0"/>
              <a:t>Potential</a:t>
            </a:r>
            <a:r>
              <a:rPr lang="pl-PL" sz="3200" dirty="0" smtClean="0"/>
              <a:t> of </a:t>
            </a:r>
            <a:r>
              <a:rPr lang="pl-PL" sz="3200" dirty="0" err="1" smtClean="0"/>
              <a:t>mean</a:t>
            </a:r>
            <a:r>
              <a:rPr lang="pl-PL" sz="3200" dirty="0" smtClean="0"/>
              <a:t> </a:t>
            </a:r>
            <a:r>
              <a:rPr lang="pl-PL" sz="3200" dirty="0" err="1" smtClean="0"/>
              <a:t>force</a:t>
            </a:r>
            <a:r>
              <a:rPr lang="pl-PL" sz="3200" dirty="0" smtClean="0"/>
              <a:t> of </a:t>
            </a:r>
            <a:r>
              <a:rPr lang="pl-PL" sz="3200" dirty="0" err="1" smtClean="0"/>
              <a:t>two</a:t>
            </a:r>
            <a:r>
              <a:rPr lang="pl-PL" sz="3200" dirty="0" smtClean="0"/>
              <a:t> </a:t>
            </a:r>
            <a:r>
              <a:rPr lang="pl-PL" sz="3200" dirty="0" err="1" smtClean="0"/>
              <a:t>methane</a:t>
            </a:r>
            <a:r>
              <a:rPr lang="pl-PL" sz="3200" dirty="0" smtClean="0"/>
              <a:t> </a:t>
            </a:r>
            <a:r>
              <a:rPr lang="pl-PL" sz="3200" dirty="0" err="1" smtClean="0"/>
              <a:t>molecules</a:t>
            </a:r>
            <a:r>
              <a:rPr lang="pl-PL" sz="3200" dirty="0" smtClean="0"/>
              <a:t> </a:t>
            </a:r>
            <a:r>
              <a:rPr lang="pl-PL" sz="3200" dirty="0" err="1" smtClean="0"/>
              <a:t>in</a:t>
            </a:r>
            <a:r>
              <a:rPr lang="pl-PL" sz="3200" dirty="0" smtClean="0"/>
              <a:t> </a:t>
            </a:r>
            <a:r>
              <a:rPr lang="pl-PL" sz="3200" dirty="0" err="1" smtClean="0"/>
              <a:t>water</a:t>
            </a:r>
            <a:endParaRPr lang="pl-PL" sz="3200" dirty="0"/>
          </a:p>
        </p:txBody>
      </p:sp>
      <p:sp>
        <p:nvSpPr>
          <p:cNvPr id="5" name="Elipsa 4"/>
          <p:cNvSpPr/>
          <p:nvPr/>
        </p:nvSpPr>
        <p:spPr>
          <a:xfrm>
            <a:off x="1128719" y="1607454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2533644" y="16002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1447800" y="1934028"/>
            <a:ext cx="14478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>
          <a:xfrm>
            <a:off x="3800475" y="16002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ze strzałką 13"/>
          <p:cNvCxnSpPr/>
          <p:nvPr/>
        </p:nvCxnSpPr>
        <p:spPr>
          <a:xfrm flipV="1">
            <a:off x="1447784" y="1905000"/>
            <a:ext cx="2743216" cy="2902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a 23"/>
          <p:cNvSpPr/>
          <p:nvPr/>
        </p:nvSpPr>
        <p:spPr>
          <a:xfrm>
            <a:off x="5257800" y="16002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5" name="Łącznik prosty ze strzałką 24"/>
          <p:cNvCxnSpPr/>
          <p:nvPr/>
        </p:nvCxnSpPr>
        <p:spPr>
          <a:xfrm flipV="1">
            <a:off x="1447784" y="1905000"/>
            <a:ext cx="4191016" cy="2902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a 27"/>
          <p:cNvSpPr/>
          <p:nvPr/>
        </p:nvSpPr>
        <p:spPr>
          <a:xfrm>
            <a:off x="6629400" y="16002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9" name="Łącznik prosty ze strzałką 28"/>
          <p:cNvCxnSpPr/>
          <p:nvPr/>
        </p:nvCxnSpPr>
        <p:spPr>
          <a:xfrm flipV="1">
            <a:off x="1447784" y="1905000"/>
            <a:ext cx="5562616" cy="2902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iekt 30"/>
          <p:cNvGraphicFramePr>
            <a:graphicFrameLocks noChangeAspect="1"/>
          </p:cNvGraphicFramePr>
          <p:nvPr/>
        </p:nvGraphicFramePr>
        <p:xfrm>
          <a:off x="1066800" y="3414713"/>
          <a:ext cx="7085013" cy="1309687"/>
        </p:xfrm>
        <a:graphic>
          <a:graphicData uri="http://schemas.openxmlformats.org/presentationml/2006/ole">
            <p:oleObj spid="_x0000_s229378" name="Równanie" r:id="rId3" imgW="2679480" imgH="49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24" grpId="0" animBg="1"/>
      <p:bldP spid="24" grpId="1" animBg="1"/>
      <p:bldP spid="28" grpId="0" animBg="1"/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5410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PMF </a:t>
            </a:r>
            <a:r>
              <a:rPr lang="pl-PL" sz="2000" dirty="0" err="1" smtClean="0"/>
              <a:t>curves</a:t>
            </a:r>
            <a:r>
              <a:rPr lang="pl-PL" sz="2000" dirty="0" smtClean="0"/>
              <a:t> </a:t>
            </a:r>
            <a:r>
              <a:rPr lang="pl-PL" sz="2000" dirty="0" err="1" smtClean="0"/>
              <a:t>obtained</a:t>
            </a:r>
            <a:r>
              <a:rPr lang="pl-PL" sz="2000" dirty="0" smtClean="0"/>
              <a:t>  for </a:t>
            </a:r>
            <a:r>
              <a:rPr lang="pl-PL" sz="2000" dirty="0" err="1" smtClean="0"/>
              <a:t>methane</a:t>
            </a:r>
            <a:r>
              <a:rPr lang="pl-PL" sz="2000" dirty="0" smtClean="0"/>
              <a:t> dimer </a:t>
            </a:r>
            <a:r>
              <a:rPr lang="pl-PL" sz="2000" dirty="0" err="1" smtClean="0"/>
              <a:t>in</a:t>
            </a:r>
            <a:r>
              <a:rPr lang="pl-PL" sz="2000" dirty="0" smtClean="0"/>
              <a:t> </a:t>
            </a:r>
            <a:r>
              <a:rPr lang="pl-PL" sz="2000" dirty="0" err="1" smtClean="0"/>
              <a:t>water</a:t>
            </a:r>
            <a:r>
              <a:rPr lang="pl-PL" sz="2000" dirty="0" smtClean="0"/>
              <a:t> by </a:t>
            </a:r>
            <a:r>
              <a:rPr lang="pl-PL" sz="2000" dirty="0" err="1" smtClean="0"/>
              <a:t>thermodynamic</a:t>
            </a:r>
            <a:r>
              <a:rPr lang="pl-PL" sz="2000" dirty="0" smtClean="0"/>
              <a:t> </a:t>
            </a:r>
            <a:r>
              <a:rPr lang="pl-PL" sz="2000" dirty="0" err="1" smtClean="0"/>
              <a:t>integration</a:t>
            </a:r>
            <a:r>
              <a:rPr lang="pl-PL" sz="2000" dirty="0" smtClean="0"/>
              <a:t> for </a:t>
            </a:r>
            <a:r>
              <a:rPr lang="pl-PL" sz="2000" dirty="0" err="1" smtClean="0"/>
              <a:t>different</a:t>
            </a:r>
            <a:r>
              <a:rPr lang="pl-PL" sz="2000" dirty="0" smtClean="0"/>
              <a:t> </a:t>
            </a:r>
            <a:r>
              <a:rPr lang="pl-PL" sz="2000" dirty="0" err="1" smtClean="0"/>
              <a:t>equilibttion</a:t>
            </a:r>
            <a:r>
              <a:rPr lang="pl-PL" sz="2000" dirty="0" smtClean="0"/>
              <a:t> and </a:t>
            </a:r>
            <a:r>
              <a:rPr lang="pl-PL" sz="2000" dirty="0" err="1" smtClean="0"/>
              <a:t>data-collection</a:t>
            </a:r>
            <a:r>
              <a:rPr lang="pl-PL" sz="2000" dirty="0" smtClean="0"/>
              <a:t> time</a:t>
            </a:r>
          </a:p>
          <a:p>
            <a:endParaRPr lang="pl-PL" sz="2000" dirty="0" smtClean="0"/>
          </a:p>
          <a:p>
            <a:r>
              <a:rPr lang="pl-PL" sz="2000" dirty="0" err="1" smtClean="0"/>
              <a:t>Czaplewski</a:t>
            </a:r>
            <a:r>
              <a:rPr lang="pl-PL" sz="2000" dirty="0" smtClean="0"/>
              <a:t> et al., </a:t>
            </a:r>
            <a:r>
              <a:rPr lang="pl-PL" sz="2000" i="1" dirty="0" smtClean="0"/>
              <a:t>Prot. </a:t>
            </a:r>
            <a:r>
              <a:rPr lang="pl-PL" sz="2000" i="1" dirty="0" err="1" smtClean="0"/>
              <a:t>Sci</a:t>
            </a:r>
            <a:r>
              <a:rPr lang="pl-PL" sz="2000" i="1" dirty="0" smtClean="0"/>
              <a:t>.</a:t>
            </a:r>
            <a:r>
              <a:rPr lang="pl-PL" sz="2000" dirty="0" smtClean="0"/>
              <a:t>, </a:t>
            </a:r>
            <a:r>
              <a:rPr lang="pl-PL" sz="2000" b="1" dirty="0" smtClean="0"/>
              <a:t>2000</a:t>
            </a:r>
            <a:r>
              <a:rPr lang="pl-PL" sz="2000" dirty="0" smtClean="0"/>
              <a:t>, 9, 1235-1245</a:t>
            </a:r>
            <a:endParaRPr lang="pl-PL" sz="2000" dirty="0"/>
          </a:p>
        </p:txBody>
      </p:sp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391400" cy="534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457200"/>
          </a:xfrm>
        </p:spPr>
        <p:txBody>
          <a:bodyPr/>
          <a:lstStyle/>
          <a:p>
            <a:r>
              <a:rPr lang="pl-PL" sz="3200" dirty="0" err="1" smtClean="0"/>
              <a:t>Particle-insertion</a:t>
            </a:r>
            <a:r>
              <a:rPr lang="pl-PL" sz="3200" dirty="0" smtClean="0"/>
              <a:t> </a:t>
            </a:r>
            <a:r>
              <a:rPr lang="pl-PL" sz="3200" dirty="0" err="1" smtClean="0"/>
              <a:t>method</a:t>
            </a:r>
            <a:r>
              <a:rPr lang="pl-PL" sz="3200" dirty="0" smtClean="0"/>
              <a:t> </a:t>
            </a:r>
            <a:endParaRPr lang="pl-PL" sz="3200" dirty="0"/>
          </a:p>
        </p:txBody>
      </p:sp>
      <p:sp>
        <p:nvSpPr>
          <p:cNvPr id="4" name="Elipsa 3"/>
          <p:cNvSpPr/>
          <p:nvPr/>
        </p:nvSpPr>
        <p:spPr>
          <a:xfrm>
            <a:off x="4025900" y="1562100"/>
            <a:ext cx="762000" cy="838200"/>
          </a:xfrm>
          <a:prstGeom prst="ellipse">
            <a:avLst/>
          </a:prstGeom>
          <a:solidFill>
            <a:srgbClr val="FF0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114800" y="9906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4572000" y="20574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3200400" y="19050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3124200" y="12954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124200" y="838200"/>
            <a:ext cx="23622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5715000" y="1295400"/>
            <a:ext cx="762000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114800" y="25146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876800" y="25908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3657600" y="13716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4876800" y="9144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3124200" y="25908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3657600" y="22098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4724400" y="14478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3581400" y="838200"/>
            <a:ext cx="533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cxnSp>
        <p:nvCxnSpPr>
          <p:cNvPr id="12" name="Łącznik prosty ze strzałką 11"/>
          <p:cNvCxnSpPr>
            <a:stCxn id="10" idx="2"/>
            <a:endCxn id="19" idx="3"/>
          </p:cNvCxnSpPr>
          <p:nvPr/>
        </p:nvCxnSpPr>
        <p:spPr>
          <a:xfrm flipH="1">
            <a:off x="4802515" y="1714500"/>
            <a:ext cx="912485" cy="18858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iekt 22"/>
          <p:cNvGraphicFramePr>
            <a:graphicFrameLocks noChangeAspect="1"/>
          </p:cNvGraphicFramePr>
          <p:nvPr/>
        </p:nvGraphicFramePr>
        <p:xfrm>
          <a:off x="1189038" y="3429000"/>
          <a:ext cx="6399212" cy="2362200"/>
        </p:xfrm>
        <a:graphic>
          <a:graphicData uri="http://schemas.openxmlformats.org/presentationml/2006/ole">
            <p:oleObj spid="_x0000_s236546" name="Równanie" r:id="rId3" imgW="2616120" imgH="965160" progId="Equation.3">
              <p:embed/>
            </p:oleObj>
          </a:graphicData>
        </a:graphic>
      </p:graphicFrame>
      <p:sp>
        <p:nvSpPr>
          <p:cNvPr id="22" name="pole tekstowe 21"/>
          <p:cNvSpPr txBox="1"/>
          <p:nvPr/>
        </p:nvSpPr>
        <p:spPr>
          <a:xfrm>
            <a:off x="152400" y="615309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B. Widom. </a:t>
            </a:r>
            <a:r>
              <a:rPr lang="pl-PL" sz="2000" i="1" dirty="0" smtClean="0"/>
              <a:t>J. </a:t>
            </a:r>
            <a:r>
              <a:rPr lang="pl-PL" sz="2000" i="1" dirty="0" err="1" smtClean="0"/>
              <a:t>Chem</a:t>
            </a:r>
            <a:r>
              <a:rPr lang="pl-PL" sz="2000" i="1" dirty="0" smtClean="0"/>
              <a:t>. </a:t>
            </a:r>
            <a:r>
              <a:rPr lang="pl-PL" sz="2000" i="1" dirty="0" err="1" smtClean="0"/>
              <a:t>Phys</a:t>
            </a:r>
            <a:r>
              <a:rPr lang="pl-PL" sz="2000" i="1" dirty="0" smtClean="0"/>
              <a:t>.</a:t>
            </a:r>
            <a:r>
              <a:rPr lang="pl-PL" sz="2000" dirty="0" smtClean="0"/>
              <a:t>, 39, 2808 (1963) ; </a:t>
            </a:r>
            <a:r>
              <a:rPr lang="en-US" sz="2000" i="1" dirty="0" smtClean="0"/>
              <a:t>J. </a:t>
            </a:r>
            <a:r>
              <a:rPr lang="pl-PL" sz="2000" i="1" dirty="0" smtClean="0"/>
              <a:t>P</a:t>
            </a:r>
            <a:r>
              <a:rPr lang="en-US" sz="2000" i="1" dirty="0" err="1" smtClean="0"/>
              <a:t>hys</a:t>
            </a:r>
            <a:r>
              <a:rPr lang="en-US" sz="2000" i="1" dirty="0" smtClean="0"/>
              <a:t>. Chem.</a:t>
            </a:r>
            <a:r>
              <a:rPr lang="en-US" sz="2000" dirty="0" smtClean="0"/>
              <a:t>, 86, 869 (1982)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ole tekstowe 24"/>
          <p:cNvSpPr txBox="1"/>
          <p:nvPr/>
        </p:nvSpPr>
        <p:spPr>
          <a:xfrm>
            <a:off x="14514" y="4933391"/>
            <a:ext cx="9144000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Convergence</a:t>
            </a:r>
            <a:r>
              <a:rPr lang="pl-PL" sz="2400" dirty="0" smtClean="0"/>
              <a:t> of </a:t>
            </a:r>
            <a:r>
              <a:rPr lang="pl-PL" sz="2400" dirty="0" err="1" smtClean="0"/>
              <a:t>the</a:t>
            </a:r>
            <a:r>
              <a:rPr lang="pl-PL" sz="2400" dirty="0" smtClean="0"/>
              <a:t> chemical </a:t>
            </a:r>
            <a:r>
              <a:rPr lang="pl-PL" sz="2400" dirty="0" err="1" smtClean="0"/>
              <a:t>potential</a:t>
            </a:r>
            <a:r>
              <a:rPr lang="pl-PL" sz="2400" dirty="0" smtClean="0"/>
              <a:t>  by </a:t>
            </a:r>
            <a:r>
              <a:rPr lang="pl-PL" sz="2400" dirty="0" err="1" smtClean="0"/>
              <a:t>particle-insertion</a:t>
            </a:r>
            <a:r>
              <a:rPr lang="pl-PL" sz="2400" dirty="0" smtClean="0"/>
              <a:t> </a:t>
            </a:r>
            <a:r>
              <a:rPr lang="pl-PL" sz="2400" dirty="0" err="1" smtClean="0"/>
              <a:t>method</a:t>
            </a:r>
            <a:r>
              <a:rPr lang="pl-PL" sz="2400" dirty="0" smtClean="0"/>
              <a:t> for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calculation</a:t>
            </a:r>
            <a:r>
              <a:rPr lang="pl-PL" sz="2400" dirty="0" smtClean="0"/>
              <a:t> of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free</a:t>
            </a:r>
            <a:r>
              <a:rPr lang="pl-PL" sz="2400" dirty="0" smtClean="0"/>
              <a:t> energy of </a:t>
            </a:r>
            <a:r>
              <a:rPr lang="pl-PL" sz="2400" dirty="0" err="1" smtClean="0"/>
              <a:t>hydration</a:t>
            </a:r>
            <a:r>
              <a:rPr lang="pl-PL" sz="2400" dirty="0" smtClean="0"/>
              <a:t> of neon and </a:t>
            </a:r>
            <a:r>
              <a:rPr lang="pl-PL" sz="2400" dirty="0" err="1" smtClean="0"/>
              <a:t>methane</a:t>
            </a:r>
            <a:r>
              <a:rPr lang="pl-PL" sz="2400" dirty="0" smtClean="0"/>
              <a:t>. </a:t>
            </a:r>
          </a:p>
          <a:p>
            <a:endParaRPr lang="pl-PL" sz="2400" dirty="0" smtClean="0"/>
          </a:p>
          <a:p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Czaplewski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pl-PL" sz="2000" i="1" dirty="0" err="1" smtClean="0">
                <a:latin typeface="Times New Roman" pitchFamily="18" charset="0"/>
                <a:cs typeface="Times New Roman" pitchFamily="18" charset="0"/>
              </a:rPr>
              <a:t>Molecular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i="1" dirty="0" err="1">
                <a:latin typeface="Times New Roman" pitchFamily="18" charset="0"/>
                <a:cs typeface="Times New Roman" pitchFamily="18" charset="0"/>
              </a:rPr>
              <a:t>Physics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103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3153–3167 (2005)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44862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346983"/>
            <a:ext cx="42291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ole tekstowe 25"/>
          <p:cNvSpPr txBox="1"/>
          <p:nvPr/>
        </p:nvSpPr>
        <p:spPr>
          <a:xfrm>
            <a:off x="1705428" y="4267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Helium atom</a:t>
            </a:r>
            <a:endParaRPr lang="pl-PL" sz="2000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6110514" y="427083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/>
              <a:t>Methane</a:t>
            </a:r>
            <a:r>
              <a:rPr lang="pl-PL" sz="2000" dirty="0" smtClean="0"/>
              <a:t> </a:t>
            </a:r>
            <a:r>
              <a:rPr lang="pl-PL" sz="2000" dirty="0" err="1" smtClean="0"/>
              <a:t>molecule</a:t>
            </a:r>
            <a:endParaRPr lang="pl-PL" sz="2000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3505200" y="2942272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1000 </a:t>
            </a:r>
          </a:p>
          <a:p>
            <a:pPr algn="ctr"/>
            <a:r>
              <a:rPr lang="pl-PL" dirty="0" smtClean="0"/>
              <a:t>10000</a:t>
            </a:r>
          </a:p>
          <a:p>
            <a:pPr algn="ctr"/>
            <a:r>
              <a:rPr lang="pl-PL" dirty="0" smtClean="0"/>
              <a:t>100000</a:t>
            </a:r>
          </a:p>
          <a:p>
            <a:pPr algn="ctr"/>
            <a:r>
              <a:rPr lang="pl-PL" dirty="0" smtClean="0"/>
              <a:t>1000000</a:t>
            </a:r>
          </a:p>
          <a:p>
            <a:pPr algn="ctr"/>
            <a:r>
              <a:rPr lang="pl-PL" dirty="0" err="1" smtClean="0"/>
              <a:t>insertions</a:t>
            </a:r>
            <a:r>
              <a:rPr lang="pl-PL" dirty="0" smtClean="0"/>
              <a:t>/</a:t>
            </a:r>
            <a:r>
              <a:rPr lang="pl-PL" dirty="0" err="1" smtClean="0"/>
              <a:t>snapshot</a:t>
            </a:r>
            <a:endParaRPr lang="pl-PL" dirty="0"/>
          </a:p>
        </p:txBody>
      </p:sp>
      <p:cxnSp>
        <p:nvCxnSpPr>
          <p:cNvPr id="30" name="Łącznik prosty ze strzałką 29"/>
          <p:cNvCxnSpPr/>
          <p:nvPr/>
        </p:nvCxnSpPr>
        <p:spPr>
          <a:xfrm flipH="1" flipV="1">
            <a:off x="2438400" y="1447800"/>
            <a:ext cx="1905000" cy="1524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flipV="1">
            <a:off x="5105400" y="1524000"/>
            <a:ext cx="18288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 flipH="1" flipV="1">
            <a:off x="2286000" y="2209800"/>
            <a:ext cx="205740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V="1">
            <a:off x="5105400" y="2438400"/>
            <a:ext cx="18288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flipH="1" flipV="1">
            <a:off x="1981200" y="2971800"/>
            <a:ext cx="23622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flipV="1">
            <a:off x="5181600" y="2057400"/>
            <a:ext cx="2819400" cy="1600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 flipH="1" flipV="1">
            <a:off x="1905000" y="3276600"/>
            <a:ext cx="23622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flipV="1">
            <a:off x="5181600" y="2133600"/>
            <a:ext cx="3200400" cy="1828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pl-PL" sz="2800" dirty="0" err="1" smtClean="0"/>
              <a:t>Potential</a:t>
            </a:r>
            <a:r>
              <a:rPr lang="pl-PL" sz="2800" dirty="0" smtClean="0"/>
              <a:t> of </a:t>
            </a:r>
            <a:r>
              <a:rPr lang="pl-PL" sz="2800" dirty="0" err="1" smtClean="0"/>
              <a:t>mean</a:t>
            </a:r>
            <a:r>
              <a:rPr lang="pl-PL" sz="2800" dirty="0" smtClean="0"/>
              <a:t> </a:t>
            </a:r>
            <a:r>
              <a:rPr lang="pl-PL" sz="2800" dirty="0" err="1" smtClean="0"/>
              <a:t>force</a:t>
            </a:r>
            <a:r>
              <a:rPr lang="pl-PL" sz="2800" dirty="0" smtClean="0"/>
              <a:t> by </a:t>
            </a:r>
            <a:r>
              <a:rPr lang="pl-PL" sz="2800" dirty="0" err="1" smtClean="0"/>
              <a:t>particle-insertion</a:t>
            </a:r>
            <a:r>
              <a:rPr lang="pl-PL" sz="2800" dirty="0" smtClean="0"/>
              <a:t> </a:t>
            </a:r>
            <a:r>
              <a:rPr lang="pl-PL" sz="2800" dirty="0" err="1" smtClean="0"/>
              <a:t>method</a:t>
            </a:r>
            <a:endParaRPr lang="pl-PL" sz="2800" dirty="0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658" y="1295400"/>
            <a:ext cx="48101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852" y="1371600"/>
            <a:ext cx="444137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600200" y="4648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helium-helium</a:t>
            </a:r>
            <a:endParaRPr lang="pl-PL" sz="2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248400" y="4633686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/>
              <a:t>methane-methane</a:t>
            </a:r>
            <a:endParaRPr lang="pl-PL" sz="2000" dirty="0"/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/>
        </p:nvGraphicFramePr>
        <p:xfrm>
          <a:off x="1409700" y="5257800"/>
          <a:ext cx="5600700" cy="667633"/>
        </p:xfrm>
        <a:graphic>
          <a:graphicData uri="http://schemas.openxmlformats.org/presentationml/2006/ole">
            <p:oleObj spid="_x0000_s237572" name="Równanie" r:id="rId5" imgW="1917360" imgH="228600" progId="Equation.3">
              <p:embed/>
            </p:oleObj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228600" y="62484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Czaplewski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pl-PL" sz="2000" i="1" dirty="0" err="1" smtClean="0">
                <a:latin typeface="Times New Roman" pitchFamily="18" charset="0"/>
                <a:cs typeface="Times New Roman" pitchFamily="18" charset="0"/>
              </a:rPr>
              <a:t>Molecular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i="1" dirty="0" err="1" smtClean="0">
                <a:latin typeface="Times New Roman" pitchFamily="18" charset="0"/>
                <a:cs typeface="Times New Roman" pitchFamily="18" charset="0"/>
              </a:rPr>
              <a:t>Physics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, 103, 3153–3167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73162"/>
          </a:xfrm>
        </p:spPr>
        <p:txBody>
          <a:bodyPr/>
          <a:lstStyle/>
          <a:p>
            <a:r>
              <a:rPr lang="pl-PL" sz="3200" dirty="0" err="1" smtClean="0"/>
              <a:t>Umbrella</a:t>
            </a:r>
            <a:r>
              <a:rPr lang="pl-PL" sz="3200" dirty="0" smtClean="0"/>
              <a:t> </a:t>
            </a:r>
            <a:r>
              <a:rPr lang="pl-PL" sz="3200" dirty="0" err="1" smtClean="0"/>
              <a:t>sampling</a:t>
            </a:r>
            <a:r>
              <a:rPr lang="pl-PL" sz="3200" dirty="0" smtClean="0"/>
              <a:t> </a:t>
            </a:r>
            <a:r>
              <a:rPr lang="pl-PL" sz="3200" dirty="0" err="1" smtClean="0"/>
              <a:t>method</a:t>
            </a:r>
            <a:r>
              <a:rPr lang="pl-PL" sz="3200" dirty="0" smtClean="0"/>
              <a:t> (</a:t>
            </a:r>
            <a:r>
              <a:rPr lang="pl-PL" sz="3200" dirty="0" err="1" smtClean="0"/>
              <a:t>mainly</a:t>
            </a:r>
            <a:r>
              <a:rPr lang="pl-PL" sz="3200" dirty="0" smtClean="0"/>
              <a:t> for </a:t>
            </a:r>
            <a:r>
              <a:rPr lang="pl-PL" sz="3200" dirty="0" err="1" smtClean="0"/>
              <a:t>the</a:t>
            </a:r>
            <a:r>
              <a:rPr lang="pl-PL" sz="3200" dirty="0" smtClean="0"/>
              <a:t> </a:t>
            </a:r>
            <a:r>
              <a:rPr lang="pl-PL" sz="3200" dirty="0" err="1" smtClean="0"/>
              <a:t>calculation</a:t>
            </a:r>
            <a:r>
              <a:rPr lang="pl-PL" sz="3200" dirty="0" smtClean="0"/>
              <a:t> of </a:t>
            </a:r>
            <a:r>
              <a:rPr lang="pl-PL" sz="3200" dirty="0" err="1" smtClean="0"/>
              <a:t>the</a:t>
            </a:r>
            <a:r>
              <a:rPr lang="pl-PL" sz="3200" dirty="0" smtClean="0"/>
              <a:t> </a:t>
            </a:r>
            <a:r>
              <a:rPr lang="pl-PL" sz="3200" dirty="0" err="1" smtClean="0"/>
              <a:t>potentials</a:t>
            </a:r>
            <a:r>
              <a:rPr lang="pl-PL" sz="3200" dirty="0" smtClean="0"/>
              <a:t> of </a:t>
            </a:r>
            <a:r>
              <a:rPr lang="pl-PL" sz="3200" dirty="0" err="1" smtClean="0"/>
              <a:t>mean</a:t>
            </a:r>
            <a:r>
              <a:rPr lang="pl-PL" sz="3200" dirty="0" smtClean="0"/>
              <a:t> </a:t>
            </a:r>
            <a:r>
              <a:rPr lang="pl-PL" sz="3200" dirty="0" err="1" smtClean="0"/>
              <a:t>force</a:t>
            </a:r>
            <a:endParaRPr lang="pl-PL" sz="3200" dirty="0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 rot="5400000">
            <a:off x="1723232" y="1766093"/>
            <a:ext cx="520700" cy="1566863"/>
            <a:chOff x="1938" y="1710"/>
            <a:chExt cx="798" cy="1776"/>
          </a:xfrm>
        </p:grpSpPr>
        <p:sp>
          <p:nvSpPr>
            <p:cNvPr id="9" name="Arc 5"/>
            <p:cNvSpPr>
              <a:spLocks/>
            </p:cNvSpPr>
            <p:nvPr/>
          </p:nvSpPr>
          <p:spPr bwMode="auto">
            <a:xfrm flipV="1">
              <a:off x="2160" y="3059"/>
              <a:ext cx="576" cy="427"/>
            </a:xfrm>
            <a:custGeom>
              <a:avLst/>
              <a:gdLst>
                <a:gd name="T0" fmla="*/ 0 w 21600"/>
                <a:gd name="T1" fmla="*/ 0 h 42595"/>
                <a:gd name="T2" fmla="*/ 135 w 21600"/>
                <a:gd name="T3" fmla="*/ 427 h 42595"/>
                <a:gd name="T4" fmla="*/ 0 w 21600"/>
                <a:gd name="T5" fmla="*/ 217 h 425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595"/>
                <a:gd name="T11" fmla="*/ 21600 w 21600"/>
                <a:gd name="T12" fmla="*/ 42595 h 42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59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</a:path>
                <a:path w="21600" h="4259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" name="Arc 7"/>
            <p:cNvSpPr>
              <a:spLocks/>
            </p:cNvSpPr>
            <p:nvPr/>
          </p:nvSpPr>
          <p:spPr bwMode="auto">
            <a:xfrm flipH="1">
              <a:off x="1966" y="3060"/>
              <a:ext cx="336" cy="156"/>
            </a:xfrm>
            <a:custGeom>
              <a:avLst/>
              <a:gdLst>
                <a:gd name="T0" fmla="*/ 0 w 21600"/>
                <a:gd name="T1" fmla="*/ 0 h 40862"/>
                <a:gd name="T2" fmla="*/ 152 w 21600"/>
                <a:gd name="T3" fmla="*/ 156 h 40862"/>
                <a:gd name="T4" fmla="*/ 0 w 21600"/>
                <a:gd name="T5" fmla="*/ 82 h 408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40862"/>
                <a:gd name="T11" fmla="*/ 21600 w 21600"/>
                <a:gd name="T12" fmla="*/ 40862 h 40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086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35"/>
                    <a:pt x="17029" y="37180"/>
                    <a:pt x="9774" y="40861"/>
                  </a:cubicBezTo>
                </a:path>
                <a:path w="21600" h="4086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35"/>
                    <a:pt x="17029" y="37180"/>
                    <a:pt x="9774" y="4086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" name="Arc 10"/>
            <p:cNvSpPr>
              <a:spLocks/>
            </p:cNvSpPr>
            <p:nvPr/>
          </p:nvSpPr>
          <p:spPr bwMode="auto">
            <a:xfrm flipV="1">
              <a:off x="2150" y="2790"/>
              <a:ext cx="576" cy="427"/>
            </a:xfrm>
            <a:custGeom>
              <a:avLst/>
              <a:gdLst>
                <a:gd name="T0" fmla="*/ 0 w 21600"/>
                <a:gd name="T1" fmla="*/ 0 h 42595"/>
                <a:gd name="T2" fmla="*/ 135 w 21600"/>
                <a:gd name="T3" fmla="*/ 427 h 42595"/>
                <a:gd name="T4" fmla="*/ 0 w 21600"/>
                <a:gd name="T5" fmla="*/ 217 h 425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595"/>
                <a:gd name="T11" fmla="*/ 21600 w 21600"/>
                <a:gd name="T12" fmla="*/ 42595 h 42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59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</a:path>
                <a:path w="21600" h="4259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" name="Arc 12"/>
            <p:cNvSpPr>
              <a:spLocks/>
            </p:cNvSpPr>
            <p:nvPr/>
          </p:nvSpPr>
          <p:spPr bwMode="auto">
            <a:xfrm flipH="1">
              <a:off x="1960" y="2792"/>
              <a:ext cx="336" cy="156"/>
            </a:xfrm>
            <a:custGeom>
              <a:avLst/>
              <a:gdLst>
                <a:gd name="T0" fmla="*/ 0 w 21600"/>
                <a:gd name="T1" fmla="*/ 0 h 40862"/>
                <a:gd name="T2" fmla="*/ 152 w 21600"/>
                <a:gd name="T3" fmla="*/ 156 h 40862"/>
                <a:gd name="T4" fmla="*/ 0 w 21600"/>
                <a:gd name="T5" fmla="*/ 82 h 408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40862"/>
                <a:gd name="T11" fmla="*/ 21600 w 21600"/>
                <a:gd name="T12" fmla="*/ 40862 h 40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086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35"/>
                    <a:pt x="17029" y="37180"/>
                    <a:pt x="9774" y="40861"/>
                  </a:cubicBezTo>
                </a:path>
                <a:path w="21600" h="4086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35"/>
                    <a:pt x="17029" y="37180"/>
                    <a:pt x="9774" y="4086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" name="Arc 13"/>
            <p:cNvSpPr>
              <a:spLocks/>
            </p:cNvSpPr>
            <p:nvPr/>
          </p:nvSpPr>
          <p:spPr bwMode="auto">
            <a:xfrm flipV="1">
              <a:off x="2152" y="2522"/>
              <a:ext cx="576" cy="427"/>
            </a:xfrm>
            <a:custGeom>
              <a:avLst/>
              <a:gdLst>
                <a:gd name="T0" fmla="*/ 0 w 21600"/>
                <a:gd name="T1" fmla="*/ 0 h 42595"/>
                <a:gd name="T2" fmla="*/ 135 w 21600"/>
                <a:gd name="T3" fmla="*/ 427 h 42595"/>
                <a:gd name="T4" fmla="*/ 0 w 21600"/>
                <a:gd name="T5" fmla="*/ 217 h 425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595"/>
                <a:gd name="T11" fmla="*/ 21600 w 21600"/>
                <a:gd name="T12" fmla="*/ 42595 h 42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59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</a:path>
                <a:path w="21600" h="4259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4" name="Arc 14"/>
            <p:cNvSpPr>
              <a:spLocks/>
            </p:cNvSpPr>
            <p:nvPr/>
          </p:nvSpPr>
          <p:spPr bwMode="auto">
            <a:xfrm flipH="1">
              <a:off x="1958" y="2523"/>
              <a:ext cx="336" cy="156"/>
            </a:xfrm>
            <a:custGeom>
              <a:avLst/>
              <a:gdLst>
                <a:gd name="T0" fmla="*/ 0 w 21600"/>
                <a:gd name="T1" fmla="*/ 0 h 40862"/>
                <a:gd name="T2" fmla="*/ 152 w 21600"/>
                <a:gd name="T3" fmla="*/ 156 h 40862"/>
                <a:gd name="T4" fmla="*/ 0 w 21600"/>
                <a:gd name="T5" fmla="*/ 82 h 408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40862"/>
                <a:gd name="T11" fmla="*/ 21600 w 21600"/>
                <a:gd name="T12" fmla="*/ 40862 h 40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086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35"/>
                    <a:pt x="17029" y="37180"/>
                    <a:pt x="9774" y="40861"/>
                  </a:cubicBezTo>
                </a:path>
                <a:path w="21600" h="4086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35"/>
                    <a:pt x="17029" y="37180"/>
                    <a:pt x="9774" y="4086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5" name="Arc 15"/>
            <p:cNvSpPr>
              <a:spLocks/>
            </p:cNvSpPr>
            <p:nvPr/>
          </p:nvSpPr>
          <p:spPr bwMode="auto">
            <a:xfrm flipV="1">
              <a:off x="2146" y="2253"/>
              <a:ext cx="576" cy="427"/>
            </a:xfrm>
            <a:custGeom>
              <a:avLst/>
              <a:gdLst>
                <a:gd name="T0" fmla="*/ 0 w 21600"/>
                <a:gd name="T1" fmla="*/ 0 h 42595"/>
                <a:gd name="T2" fmla="*/ 135 w 21600"/>
                <a:gd name="T3" fmla="*/ 427 h 42595"/>
                <a:gd name="T4" fmla="*/ 0 w 21600"/>
                <a:gd name="T5" fmla="*/ 217 h 425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595"/>
                <a:gd name="T11" fmla="*/ 21600 w 21600"/>
                <a:gd name="T12" fmla="*/ 42595 h 42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59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</a:path>
                <a:path w="21600" h="4259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6" name="Arc 16"/>
            <p:cNvSpPr>
              <a:spLocks/>
            </p:cNvSpPr>
            <p:nvPr/>
          </p:nvSpPr>
          <p:spPr bwMode="auto">
            <a:xfrm flipH="1">
              <a:off x="1952" y="2254"/>
              <a:ext cx="336" cy="156"/>
            </a:xfrm>
            <a:custGeom>
              <a:avLst/>
              <a:gdLst>
                <a:gd name="T0" fmla="*/ 0 w 21600"/>
                <a:gd name="T1" fmla="*/ 0 h 40862"/>
                <a:gd name="T2" fmla="*/ 152 w 21600"/>
                <a:gd name="T3" fmla="*/ 156 h 40862"/>
                <a:gd name="T4" fmla="*/ 0 w 21600"/>
                <a:gd name="T5" fmla="*/ 82 h 408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40862"/>
                <a:gd name="T11" fmla="*/ 21600 w 21600"/>
                <a:gd name="T12" fmla="*/ 40862 h 40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086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35"/>
                    <a:pt x="17029" y="37180"/>
                    <a:pt x="9774" y="40861"/>
                  </a:cubicBezTo>
                </a:path>
                <a:path w="21600" h="4086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35"/>
                    <a:pt x="17029" y="37180"/>
                    <a:pt x="9774" y="4086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" name="Arc 17"/>
            <p:cNvSpPr>
              <a:spLocks/>
            </p:cNvSpPr>
            <p:nvPr/>
          </p:nvSpPr>
          <p:spPr bwMode="auto">
            <a:xfrm flipV="1">
              <a:off x="2132" y="1983"/>
              <a:ext cx="576" cy="427"/>
            </a:xfrm>
            <a:custGeom>
              <a:avLst/>
              <a:gdLst>
                <a:gd name="T0" fmla="*/ 0 w 21600"/>
                <a:gd name="T1" fmla="*/ 0 h 42595"/>
                <a:gd name="T2" fmla="*/ 135 w 21600"/>
                <a:gd name="T3" fmla="*/ 427 h 42595"/>
                <a:gd name="T4" fmla="*/ 0 w 21600"/>
                <a:gd name="T5" fmla="*/ 217 h 425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595"/>
                <a:gd name="T11" fmla="*/ 21600 w 21600"/>
                <a:gd name="T12" fmla="*/ 42595 h 42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59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</a:path>
                <a:path w="21600" h="4259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8" name="Arc 18"/>
            <p:cNvSpPr>
              <a:spLocks/>
            </p:cNvSpPr>
            <p:nvPr/>
          </p:nvSpPr>
          <p:spPr bwMode="auto">
            <a:xfrm flipH="1">
              <a:off x="1938" y="1984"/>
              <a:ext cx="336" cy="156"/>
            </a:xfrm>
            <a:custGeom>
              <a:avLst/>
              <a:gdLst>
                <a:gd name="T0" fmla="*/ 0 w 21600"/>
                <a:gd name="T1" fmla="*/ 0 h 40862"/>
                <a:gd name="T2" fmla="*/ 152 w 21600"/>
                <a:gd name="T3" fmla="*/ 156 h 40862"/>
                <a:gd name="T4" fmla="*/ 0 w 21600"/>
                <a:gd name="T5" fmla="*/ 82 h 408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40862"/>
                <a:gd name="T11" fmla="*/ 21600 w 21600"/>
                <a:gd name="T12" fmla="*/ 40862 h 40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086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35"/>
                    <a:pt x="17029" y="37180"/>
                    <a:pt x="9774" y="40861"/>
                  </a:cubicBezTo>
                </a:path>
                <a:path w="21600" h="4086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735"/>
                    <a:pt x="17029" y="37180"/>
                    <a:pt x="9774" y="4086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9" name="Arc 19"/>
            <p:cNvSpPr>
              <a:spLocks/>
            </p:cNvSpPr>
            <p:nvPr/>
          </p:nvSpPr>
          <p:spPr bwMode="auto">
            <a:xfrm flipV="1">
              <a:off x="2116" y="1710"/>
              <a:ext cx="576" cy="427"/>
            </a:xfrm>
            <a:custGeom>
              <a:avLst/>
              <a:gdLst>
                <a:gd name="T0" fmla="*/ 0 w 21600"/>
                <a:gd name="T1" fmla="*/ 0 h 42595"/>
                <a:gd name="T2" fmla="*/ 135 w 21600"/>
                <a:gd name="T3" fmla="*/ 427 h 42595"/>
                <a:gd name="T4" fmla="*/ 0 w 21600"/>
                <a:gd name="T5" fmla="*/ 217 h 425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595"/>
                <a:gd name="T11" fmla="*/ 21600 w 21600"/>
                <a:gd name="T12" fmla="*/ 42595 h 42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59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</a:path>
                <a:path w="21600" h="4259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573"/>
                    <a:pt x="14771" y="40250"/>
                    <a:pt x="5076" y="425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0" name="Oval 22"/>
          <p:cNvSpPr>
            <a:spLocks noChangeArrowheads="1"/>
          </p:cNvSpPr>
          <p:nvPr/>
        </p:nvSpPr>
        <p:spPr bwMode="auto">
          <a:xfrm rot="5400000">
            <a:off x="676275" y="2225675"/>
            <a:ext cx="6286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 rot="5400000">
            <a:off x="2701925" y="2219325"/>
            <a:ext cx="6286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1752600" y="2743200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dirty="0" smtClean="0">
                <a:latin typeface="Times New Roman" pitchFamily="18" charset="0"/>
              </a:rPr>
              <a:t>d</a:t>
            </a:r>
            <a:endParaRPr lang="pl-PL" sz="2800" baseline="-25000" dirty="0">
              <a:latin typeface="Times New Roman" pitchFamily="18" charset="0"/>
            </a:endParaRPr>
          </a:p>
        </p:txBody>
      </p:sp>
      <p:graphicFrame>
        <p:nvGraphicFramePr>
          <p:cNvPr id="28" name="Obiekt 27"/>
          <p:cNvGraphicFramePr>
            <a:graphicFrameLocks noChangeAspect="1"/>
          </p:cNvGraphicFramePr>
          <p:nvPr/>
        </p:nvGraphicFramePr>
        <p:xfrm>
          <a:off x="4165600" y="2057400"/>
          <a:ext cx="3940175" cy="1035050"/>
        </p:xfrm>
        <a:graphic>
          <a:graphicData uri="http://schemas.openxmlformats.org/presentationml/2006/ole">
            <p:oleObj spid="_x0000_s233474" name="Równanie" r:id="rId3" imgW="1498320" imgH="393480" progId="Equation.3">
              <p:embed/>
            </p:oleObj>
          </a:graphicData>
        </a:graphic>
      </p:graphicFrame>
      <p:graphicFrame>
        <p:nvGraphicFramePr>
          <p:cNvPr id="29" name="Obiekt 28"/>
          <p:cNvGraphicFramePr>
            <a:graphicFrameLocks noChangeAspect="1"/>
          </p:cNvGraphicFramePr>
          <p:nvPr/>
        </p:nvGraphicFramePr>
        <p:xfrm>
          <a:off x="492125" y="3581400"/>
          <a:ext cx="3775075" cy="601663"/>
        </p:xfrm>
        <a:graphic>
          <a:graphicData uri="http://schemas.openxmlformats.org/presentationml/2006/ole">
            <p:oleObj spid="_x0000_s233475" name="Równanie" r:id="rId4" imgW="1434960" imgH="228600" progId="Equation.3">
              <p:embed/>
            </p:oleObj>
          </a:graphicData>
        </a:graphic>
      </p:graphicFrame>
      <p:sp>
        <p:nvSpPr>
          <p:cNvPr id="30" name="pole tekstowe 29"/>
          <p:cNvSpPr txBox="1"/>
          <p:nvPr/>
        </p:nvSpPr>
        <p:spPr>
          <a:xfrm>
            <a:off x="4648200" y="3657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for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i="1" dirty="0" err="1" smtClean="0"/>
              <a:t>i</a:t>
            </a:r>
            <a:r>
              <a:rPr lang="pl-PL" sz="2400" dirty="0" err="1" smtClean="0"/>
              <a:t>th</a:t>
            </a:r>
            <a:r>
              <a:rPr lang="pl-PL" sz="2400" dirty="0" smtClean="0"/>
              <a:t> </a:t>
            </a:r>
            <a:r>
              <a:rPr lang="pl-PL" sz="2400" dirty="0" err="1" smtClean="0"/>
              <a:t>simulation</a:t>
            </a:r>
            <a:endParaRPr lang="pl-PL" sz="2400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533400" y="44196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A </a:t>
            </a:r>
            <a:r>
              <a:rPr lang="pl-PL" sz="2400" dirty="0" err="1" smtClean="0"/>
              <a:t>series</a:t>
            </a:r>
            <a:r>
              <a:rPr lang="pl-PL" sz="2400" dirty="0" smtClean="0"/>
              <a:t> of </a:t>
            </a:r>
            <a:r>
              <a:rPr lang="pl-PL" sz="2400" dirty="0" err="1" smtClean="0"/>
              <a:t>canonical</a:t>
            </a:r>
            <a:r>
              <a:rPr lang="pl-PL" sz="2400" dirty="0" smtClean="0"/>
              <a:t> MD </a:t>
            </a:r>
            <a:r>
              <a:rPr lang="pl-PL" sz="2400" dirty="0" err="1" smtClean="0"/>
              <a:t>or</a:t>
            </a:r>
            <a:r>
              <a:rPr lang="pl-PL" sz="2400" dirty="0" smtClean="0"/>
              <a:t> MC </a:t>
            </a:r>
            <a:r>
              <a:rPr lang="pl-PL" sz="2400" dirty="0" err="1" smtClean="0"/>
              <a:t>simulations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restraint</a:t>
            </a:r>
            <a:r>
              <a:rPr lang="pl-PL" sz="2400" dirty="0" smtClean="0"/>
              <a:t>(s) </a:t>
            </a:r>
            <a:r>
              <a:rPr lang="pl-PL" sz="2400" dirty="0" err="1" smtClean="0"/>
              <a:t>imposed</a:t>
            </a:r>
            <a:r>
              <a:rPr lang="pl-PL" sz="2400" dirty="0" smtClean="0"/>
              <a:t> on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selected</a:t>
            </a:r>
            <a:r>
              <a:rPr lang="pl-PL" sz="2400" dirty="0" smtClean="0"/>
              <a:t> </a:t>
            </a:r>
            <a:r>
              <a:rPr lang="pl-PL" sz="2400" dirty="0" err="1" smtClean="0"/>
              <a:t>reaction</a:t>
            </a:r>
            <a:r>
              <a:rPr lang="pl-PL" sz="2400" dirty="0" smtClean="0"/>
              <a:t> </a:t>
            </a:r>
            <a:r>
              <a:rPr lang="pl-PL" sz="2400" dirty="0" err="1" smtClean="0"/>
              <a:t>coordinate</a:t>
            </a:r>
            <a:r>
              <a:rPr lang="pl-PL" sz="2400" dirty="0" smtClean="0"/>
              <a:t>(s)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carried</a:t>
            </a:r>
            <a:r>
              <a:rPr lang="pl-PL" sz="2400" dirty="0" smtClean="0"/>
              <a:t> out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different</a:t>
            </a:r>
            <a:r>
              <a:rPr lang="pl-PL" sz="2400" dirty="0" smtClean="0"/>
              <a:t> </a:t>
            </a:r>
            <a:r>
              <a:rPr lang="pl-PL" sz="2400" dirty="0" err="1" smtClean="0"/>
              <a:t>sets</a:t>
            </a:r>
            <a:r>
              <a:rPr lang="pl-PL" sz="2400" dirty="0" smtClean="0"/>
              <a:t> of </a:t>
            </a:r>
            <a:r>
              <a:rPr lang="pl-PL" sz="2400" dirty="0" err="1" smtClean="0"/>
              <a:t>restraints</a:t>
            </a:r>
            <a:r>
              <a:rPr lang="pl-PL" sz="2400" dirty="0" smtClean="0"/>
              <a:t> (</a:t>
            </a:r>
            <a:r>
              <a:rPr lang="pl-PL" sz="2400" dirty="0" err="1" smtClean="0"/>
              <a:t>windows</a:t>
            </a:r>
            <a:r>
              <a:rPr lang="pl-PL" sz="2400" dirty="0" smtClean="0"/>
              <a:t>).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restraints</a:t>
            </a:r>
            <a:r>
              <a:rPr lang="pl-PL" sz="2400" dirty="0" smtClean="0"/>
              <a:t> </a:t>
            </a:r>
            <a:r>
              <a:rPr lang="pl-PL" sz="2400" dirty="0" err="1" smtClean="0"/>
              <a:t>must</a:t>
            </a:r>
            <a:r>
              <a:rPr lang="pl-PL" sz="2400" dirty="0" smtClean="0"/>
              <a:t> </a:t>
            </a:r>
            <a:r>
              <a:rPr lang="pl-PL" sz="2400" dirty="0" err="1" smtClean="0"/>
              <a:t>then</a:t>
            </a:r>
            <a:r>
              <a:rPr lang="pl-PL" sz="2400" dirty="0" smtClean="0"/>
              <a:t> be </a:t>
            </a:r>
            <a:r>
              <a:rPr lang="pl-PL" sz="2400" dirty="0" err="1" smtClean="0"/>
              <a:t>removed</a:t>
            </a:r>
            <a:r>
              <a:rPr lang="pl-PL" sz="2400" dirty="0" smtClean="0"/>
              <a:t> </a:t>
            </a:r>
            <a:r>
              <a:rPr lang="pl-PL" sz="2400" dirty="0" err="1" smtClean="0"/>
              <a:t>from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final</a:t>
            </a:r>
            <a:r>
              <a:rPr lang="pl-PL" sz="2400" dirty="0" smtClean="0"/>
              <a:t> </a:t>
            </a:r>
            <a:r>
              <a:rPr lang="pl-PL" sz="2400" dirty="0" err="1" smtClean="0"/>
              <a:t>distribution</a:t>
            </a:r>
            <a:r>
              <a:rPr lang="pl-PL" sz="2400" dirty="0" smtClean="0"/>
              <a:t>. </a:t>
            </a:r>
          </a:p>
          <a:p>
            <a:endParaRPr lang="pl-PL" sz="2400" dirty="0" smtClean="0"/>
          </a:p>
          <a:p>
            <a:r>
              <a:rPr lang="pl-PL" sz="2000" dirty="0" smtClean="0"/>
              <a:t>G.M. </a:t>
            </a:r>
            <a:r>
              <a:rPr lang="pl-PL" sz="2000" dirty="0" err="1" smtClean="0"/>
              <a:t>Torrie</a:t>
            </a:r>
            <a:r>
              <a:rPr lang="pl-PL" sz="2000" dirty="0" smtClean="0"/>
              <a:t>, J.P. </a:t>
            </a:r>
            <a:r>
              <a:rPr lang="pl-PL" sz="2000" dirty="0" err="1" smtClean="0"/>
              <a:t>Valleau</a:t>
            </a:r>
            <a:r>
              <a:rPr lang="pl-PL" sz="2000" dirty="0" smtClean="0"/>
              <a:t>. </a:t>
            </a:r>
            <a:r>
              <a:rPr lang="pl-PL" sz="2000" i="1" dirty="0" smtClean="0"/>
              <a:t>J. Comp. </a:t>
            </a:r>
            <a:r>
              <a:rPr lang="pl-PL" sz="2000" i="1" dirty="0" err="1" smtClean="0"/>
              <a:t>Phys</a:t>
            </a:r>
            <a:r>
              <a:rPr lang="pl-PL" sz="2000" i="1" dirty="0" smtClean="0"/>
              <a:t>.</a:t>
            </a:r>
            <a:r>
              <a:rPr lang="pl-PL" sz="2000" dirty="0" smtClean="0"/>
              <a:t>, 23, 187 (1977).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762"/>
          </a:xfrm>
        </p:spPr>
        <p:txBody>
          <a:bodyPr/>
          <a:lstStyle/>
          <a:p>
            <a:r>
              <a:rPr lang="pl-PL" sz="3200" dirty="0" err="1" smtClean="0"/>
              <a:t>The</a:t>
            </a:r>
            <a:r>
              <a:rPr lang="pl-PL" sz="3200" dirty="0" smtClean="0"/>
              <a:t> </a:t>
            </a:r>
            <a:r>
              <a:rPr lang="pl-PL" sz="3200" dirty="0" err="1" smtClean="0"/>
              <a:t>Weighted</a:t>
            </a:r>
            <a:r>
              <a:rPr lang="pl-PL" sz="3200" dirty="0" smtClean="0"/>
              <a:t> Histogram </a:t>
            </a:r>
            <a:r>
              <a:rPr lang="pl-PL" sz="3200" dirty="0" err="1" smtClean="0"/>
              <a:t>Analysis</a:t>
            </a:r>
            <a:r>
              <a:rPr lang="pl-PL" sz="3200" dirty="0" smtClean="0"/>
              <a:t> </a:t>
            </a:r>
            <a:r>
              <a:rPr lang="pl-PL" sz="3200" dirty="0" err="1" smtClean="0"/>
              <a:t>Method</a:t>
            </a:r>
            <a:r>
              <a:rPr lang="pl-PL" sz="3200" dirty="0" smtClean="0"/>
              <a:t> (WHAM)</a:t>
            </a:r>
            <a:endParaRPr lang="pl-PL" sz="3200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404813" y="923925"/>
          <a:ext cx="6376987" cy="2124075"/>
        </p:xfrm>
        <a:graphic>
          <a:graphicData uri="http://schemas.openxmlformats.org/presentationml/2006/ole">
            <p:oleObj spid="_x0000_s234498" name="Równanie" r:id="rId3" imgW="2552400" imgH="850680" progId="Equation.3">
              <p:embed/>
            </p:oleObj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381000" y="3048000"/>
          <a:ext cx="8383587" cy="1657479"/>
        </p:xfrm>
        <a:graphic>
          <a:graphicData uri="http://schemas.openxmlformats.org/presentationml/2006/ole">
            <p:oleObj spid="_x0000_s234499" name="Równanie" r:id="rId4" imgW="3593880" imgH="711000" progId="Equation.3">
              <p:embed/>
            </p:oleObj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52400" y="5842337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equations</a:t>
            </a:r>
            <a:r>
              <a:rPr lang="pl-PL" sz="2400" dirty="0" smtClean="0"/>
              <a:t> for </a:t>
            </a:r>
            <a:r>
              <a:rPr lang="pl-PL" sz="2400" i="1" dirty="0" err="1" smtClean="0"/>
              <a:t>P</a:t>
            </a:r>
            <a:r>
              <a:rPr lang="pl-PL" sz="2400" dirty="0" err="1" smtClean="0"/>
              <a:t>’s</a:t>
            </a:r>
            <a:r>
              <a:rPr lang="pl-PL" sz="2400" dirty="0" smtClean="0"/>
              <a:t> and </a:t>
            </a:r>
            <a:r>
              <a:rPr lang="pl-PL" sz="2400" i="1" dirty="0" err="1" smtClean="0"/>
              <a:t>f</a:t>
            </a:r>
            <a:r>
              <a:rPr lang="pl-PL" sz="2400" dirty="0" err="1" smtClean="0"/>
              <a:t>’s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iterated</a:t>
            </a:r>
            <a:r>
              <a:rPr lang="pl-PL" sz="2400" dirty="0" smtClean="0"/>
              <a:t> </a:t>
            </a:r>
            <a:r>
              <a:rPr lang="pl-PL" sz="2400" dirty="0" err="1" smtClean="0"/>
              <a:t>until</a:t>
            </a:r>
            <a:r>
              <a:rPr lang="pl-PL" sz="2400" dirty="0" smtClean="0"/>
              <a:t> </a:t>
            </a:r>
            <a:r>
              <a:rPr lang="pl-PL" sz="2400" dirty="0" err="1" smtClean="0"/>
              <a:t>self-consistence</a:t>
            </a:r>
            <a:r>
              <a:rPr lang="pl-PL" sz="2400" dirty="0" smtClean="0"/>
              <a:t>.</a:t>
            </a:r>
          </a:p>
          <a:p>
            <a:endParaRPr lang="pl-PL" sz="2400" baseline="-25000" dirty="0" smtClean="0"/>
          </a:p>
          <a:p>
            <a:r>
              <a:rPr lang="pl-PL" sz="2000" dirty="0" err="1" smtClean="0"/>
              <a:t>Kumar</a:t>
            </a:r>
            <a:r>
              <a:rPr lang="pl-PL" sz="2000" dirty="0" smtClean="0"/>
              <a:t> et al.,</a:t>
            </a:r>
            <a:r>
              <a:rPr lang="en-US" sz="2000" dirty="0" smtClean="0"/>
              <a:t> </a:t>
            </a:r>
            <a:r>
              <a:rPr lang="en-US" sz="2000" i="1" dirty="0" smtClean="0"/>
              <a:t>J. </a:t>
            </a:r>
            <a:r>
              <a:rPr lang="pl-PL" sz="2000" i="1" dirty="0" smtClean="0"/>
              <a:t>C</a:t>
            </a:r>
            <a:r>
              <a:rPr lang="en-US" sz="2000" i="1" dirty="0" err="1" smtClean="0"/>
              <a:t>omput</a:t>
            </a:r>
            <a:r>
              <a:rPr lang="en-US" sz="2000" i="1" dirty="0" smtClean="0"/>
              <a:t>. Chem.</a:t>
            </a:r>
            <a:r>
              <a:rPr lang="en-US" sz="2000" dirty="0" smtClean="0"/>
              <a:t>, 13, 1011 (1992).</a:t>
            </a:r>
            <a:endParaRPr lang="pl-PL" sz="2000" baseline="-25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28600" y="466707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number</a:t>
            </a:r>
            <a:r>
              <a:rPr lang="pl-PL" sz="2400" dirty="0" smtClean="0"/>
              <a:t> of </a:t>
            </a:r>
            <a:r>
              <a:rPr lang="pl-PL" sz="2400" dirty="0" err="1" smtClean="0"/>
              <a:t>counts</a:t>
            </a:r>
            <a:r>
              <a:rPr lang="pl-PL" sz="2400" dirty="0" smtClean="0"/>
              <a:t> of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bin</a:t>
            </a:r>
            <a:r>
              <a:rPr lang="pl-PL" sz="2400" dirty="0" smtClean="0"/>
              <a:t> </a:t>
            </a:r>
            <a:r>
              <a:rPr lang="pl-PL" sz="2400" dirty="0" err="1" smtClean="0"/>
              <a:t>centered</a:t>
            </a:r>
            <a:r>
              <a:rPr lang="pl-PL" sz="2400" dirty="0" smtClean="0"/>
              <a:t> </a:t>
            </a:r>
            <a:r>
              <a:rPr lang="pl-PL" sz="2400" dirty="0" err="1" smtClean="0"/>
              <a:t>at</a:t>
            </a:r>
            <a:r>
              <a:rPr lang="pl-PL" sz="2400" dirty="0" smtClean="0"/>
              <a:t> </a:t>
            </a:r>
            <a:r>
              <a:rPr lang="pl-PL" sz="2400" i="1" dirty="0" smtClean="0"/>
              <a:t>d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pl-PL" sz="2400" dirty="0" err="1" smtClean="0"/>
              <a:t>th</a:t>
            </a:r>
            <a:r>
              <a:rPr lang="pl-PL" sz="2400" dirty="0" smtClean="0"/>
              <a:t> </a:t>
            </a:r>
            <a:r>
              <a:rPr lang="pl-PL" sz="2400" dirty="0" err="1" smtClean="0"/>
              <a:t>window</a:t>
            </a:r>
            <a:r>
              <a:rPr lang="pl-PL" sz="2400" dirty="0" smtClean="0"/>
              <a:t> , </a:t>
            </a:r>
          </a:p>
          <a:p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„</a:t>
            </a:r>
            <a:r>
              <a:rPr lang="pl-PL" sz="2400" dirty="0" err="1" smtClean="0"/>
              <a:t>dimensionless</a:t>
            </a:r>
            <a:r>
              <a:rPr lang="pl-PL" sz="2400" dirty="0" smtClean="0"/>
              <a:t> </a:t>
            </a:r>
            <a:r>
              <a:rPr lang="pl-PL" sz="2400" dirty="0" err="1" smtClean="0"/>
              <a:t>free</a:t>
            </a:r>
            <a:r>
              <a:rPr lang="pl-PL" sz="2400" dirty="0" smtClean="0"/>
              <a:t> energy” of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dirty="0" err="1" smtClean="0"/>
              <a:t>-th</a:t>
            </a:r>
            <a:r>
              <a:rPr lang="pl-PL" sz="2400" dirty="0" smtClean="0"/>
              <a:t> </a:t>
            </a:r>
            <a:r>
              <a:rPr lang="pl-PL" sz="2400" dirty="0" err="1" smtClean="0"/>
              <a:t>window</a:t>
            </a:r>
            <a:r>
              <a:rPr lang="pl-PL" sz="2400" dirty="0" smtClean="0"/>
              <a:t>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pl-PL" dirty="0" err="1" smtClean="0"/>
              <a:t>Free</a:t>
            </a:r>
            <a:r>
              <a:rPr lang="pl-PL" dirty="0" smtClean="0"/>
              <a:t> energy </a:t>
            </a:r>
            <a:r>
              <a:rPr lang="pl-PL" dirty="0" err="1" smtClean="0"/>
              <a:t>calculations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81000" y="15240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/>
              <a:t>Only</a:t>
            </a:r>
            <a:r>
              <a:rPr lang="pl-PL" sz="2800" dirty="0" smtClean="0"/>
              <a:t> </a:t>
            </a:r>
            <a:r>
              <a:rPr lang="pl-PL" sz="2800" dirty="0" err="1" smtClean="0"/>
              <a:t>relative</a:t>
            </a:r>
            <a:r>
              <a:rPr lang="pl-PL" sz="2800" dirty="0" smtClean="0"/>
              <a:t> </a:t>
            </a:r>
            <a:r>
              <a:rPr lang="pl-PL" sz="2800" dirty="0" err="1" smtClean="0"/>
              <a:t>free</a:t>
            </a:r>
            <a:r>
              <a:rPr lang="pl-PL" sz="2800" dirty="0" smtClean="0"/>
              <a:t> </a:t>
            </a:r>
            <a:r>
              <a:rPr lang="pl-PL" sz="2800" dirty="0" err="1" smtClean="0"/>
              <a:t>energies</a:t>
            </a:r>
            <a:r>
              <a:rPr lang="pl-PL" sz="2800" dirty="0" smtClean="0"/>
              <a:t> </a:t>
            </a:r>
            <a:r>
              <a:rPr lang="pl-PL" sz="2800" dirty="0" err="1" smtClean="0"/>
              <a:t>can</a:t>
            </a:r>
            <a:r>
              <a:rPr lang="pl-PL" sz="2800" dirty="0" smtClean="0"/>
              <a:t> be </a:t>
            </a:r>
            <a:r>
              <a:rPr lang="pl-PL" sz="2800" dirty="0" err="1" smtClean="0"/>
              <a:t>determined</a:t>
            </a:r>
            <a:r>
              <a:rPr lang="pl-PL" sz="2800" dirty="0" smtClean="0"/>
              <a:t> </a:t>
            </a:r>
            <a:r>
              <a:rPr lang="pl-PL" sz="2800" dirty="0" err="1" smtClean="0"/>
              <a:t>from</a:t>
            </a:r>
            <a:r>
              <a:rPr lang="pl-PL" sz="2800" dirty="0" smtClean="0"/>
              <a:t> </a:t>
            </a:r>
            <a:r>
              <a:rPr lang="pl-PL" sz="2800" dirty="0" err="1" smtClean="0"/>
              <a:t>simulations</a:t>
            </a:r>
            <a:r>
              <a:rPr lang="pl-PL" sz="2800" dirty="0" smtClean="0"/>
              <a:t>:</a:t>
            </a:r>
          </a:p>
          <a:p>
            <a:endParaRPr lang="pl-PL" sz="2800" dirty="0" smtClean="0"/>
          </a:p>
          <a:p>
            <a:pPr marL="363538" indent="-363538">
              <a:buFont typeface="Arial" pitchFamily="34" charset="0"/>
              <a:buChar char="•"/>
            </a:pPr>
            <a:r>
              <a:rPr lang="pl-PL" sz="2800" dirty="0" err="1" smtClean="0"/>
              <a:t>Free-energy</a:t>
            </a:r>
            <a:r>
              <a:rPr lang="pl-PL" sz="2800" dirty="0" smtClean="0"/>
              <a:t> </a:t>
            </a:r>
            <a:r>
              <a:rPr lang="pl-PL" sz="2800" dirty="0" err="1" smtClean="0"/>
              <a:t>difference</a:t>
            </a:r>
            <a:r>
              <a:rPr lang="pl-PL" sz="2800" dirty="0" smtClean="0"/>
              <a:t> </a:t>
            </a:r>
            <a:r>
              <a:rPr lang="pl-PL" sz="2800" dirty="0" err="1" smtClean="0"/>
              <a:t>between</a:t>
            </a:r>
            <a:r>
              <a:rPr lang="pl-PL" sz="2800" dirty="0" smtClean="0"/>
              <a:t> </a:t>
            </a:r>
            <a:r>
              <a:rPr lang="pl-PL" sz="2800" dirty="0" err="1" smtClean="0"/>
              <a:t>two</a:t>
            </a:r>
            <a:r>
              <a:rPr lang="pl-PL" sz="2800" dirty="0" smtClean="0"/>
              <a:t> systems („</a:t>
            </a:r>
            <a:r>
              <a:rPr lang="pl-PL" sz="2800" dirty="0" err="1" smtClean="0"/>
              <a:t>computational</a:t>
            </a:r>
            <a:r>
              <a:rPr lang="pl-PL" sz="2800" dirty="0" smtClean="0"/>
              <a:t> </a:t>
            </a:r>
            <a:r>
              <a:rPr lang="pl-PL" sz="2800" dirty="0" err="1" smtClean="0"/>
              <a:t>alchemy</a:t>
            </a:r>
            <a:r>
              <a:rPr lang="pl-PL" sz="2800" dirty="0" smtClean="0"/>
              <a:t>”)</a:t>
            </a:r>
          </a:p>
          <a:p>
            <a:pPr marL="363538" indent="-363538">
              <a:buFont typeface="Arial" pitchFamily="34" charset="0"/>
              <a:buChar char="•"/>
            </a:pPr>
            <a:endParaRPr lang="pl-PL" sz="2800" dirty="0" smtClean="0"/>
          </a:p>
          <a:p>
            <a:pPr marL="363538" indent="-363538">
              <a:buFont typeface="Arial" pitchFamily="34" charset="0"/>
              <a:buChar char="•"/>
            </a:pPr>
            <a:r>
              <a:rPr lang="pl-PL" sz="2800" dirty="0" err="1" smtClean="0"/>
              <a:t>Excess</a:t>
            </a:r>
            <a:r>
              <a:rPr lang="pl-PL" sz="2800" dirty="0" smtClean="0"/>
              <a:t> </a:t>
            </a:r>
            <a:r>
              <a:rPr lang="pl-PL" sz="2800" dirty="0" err="1" smtClean="0"/>
              <a:t>free</a:t>
            </a:r>
            <a:r>
              <a:rPr lang="pl-PL" sz="2800" dirty="0" smtClean="0"/>
              <a:t> energy (chemical </a:t>
            </a:r>
            <a:r>
              <a:rPr lang="pl-PL" sz="2800" dirty="0" err="1" smtClean="0"/>
              <a:t>potential</a:t>
            </a:r>
            <a:r>
              <a:rPr lang="pl-PL" sz="2800" dirty="0" smtClean="0"/>
              <a:t>)</a:t>
            </a:r>
          </a:p>
          <a:p>
            <a:pPr marL="363538" indent="-363538">
              <a:buFont typeface="Arial" pitchFamily="34" charset="0"/>
              <a:buChar char="•"/>
            </a:pPr>
            <a:endParaRPr lang="pl-PL" sz="2800" dirty="0" smtClean="0"/>
          </a:p>
          <a:p>
            <a:pPr marL="363538" indent="-363538">
              <a:buFont typeface="Arial" pitchFamily="34" charset="0"/>
              <a:buChar char="•"/>
            </a:pPr>
            <a:r>
              <a:rPr lang="pl-PL" sz="2800" dirty="0" err="1" smtClean="0"/>
              <a:t>Free-energy</a:t>
            </a:r>
            <a:r>
              <a:rPr lang="pl-PL" sz="2800" dirty="0" smtClean="0"/>
              <a:t> profile (</a:t>
            </a:r>
            <a:r>
              <a:rPr lang="pl-PL" sz="2800" dirty="0" err="1" smtClean="0"/>
              <a:t>potential</a:t>
            </a:r>
            <a:r>
              <a:rPr lang="pl-PL" sz="2800" dirty="0" smtClean="0"/>
              <a:t> of </a:t>
            </a:r>
            <a:r>
              <a:rPr lang="pl-PL" sz="2800" dirty="0" err="1" smtClean="0"/>
              <a:t>mean</a:t>
            </a:r>
            <a:r>
              <a:rPr lang="pl-PL" sz="2800" dirty="0" smtClean="0"/>
              <a:t> </a:t>
            </a:r>
            <a:r>
              <a:rPr lang="pl-PL" sz="2800" dirty="0" err="1" smtClean="0"/>
              <a:t>force</a:t>
            </a:r>
            <a:r>
              <a:rPr lang="pl-PL" sz="2800" dirty="0" smtClean="0"/>
              <a:t>)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2552700" y="-13335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8374063" y="228600"/>
            <a:ext cx="381000" cy="38100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07560" name="Rectangle 8"/>
          <p:cNvSpPr>
            <a:spLocks noChangeArrowheads="1"/>
          </p:cNvSpPr>
          <p:nvPr/>
        </p:nvSpPr>
        <p:spPr bwMode="auto">
          <a:xfrm>
            <a:off x="2466975" y="-123825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407562" name="Rectangle 10"/>
          <p:cNvSpPr>
            <a:spLocks noChangeArrowheads="1"/>
          </p:cNvSpPr>
          <p:nvPr/>
        </p:nvSpPr>
        <p:spPr bwMode="auto">
          <a:xfrm>
            <a:off x="3886200" y="228600"/>
            <a:ext cx="381000" cy="38100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07563" name="Rectangle 11"/>
          <p:cNvSpPr>
            <a:spLocks noChangeArrowheads="1"/>
          </p:cNvSpPr>
          <p:nvPr/>
        </p:nvSpPr>
        <p:spPr bwMode="auto">
          <a:xfrm>
            <a:off x="3962400" y="3657600"/>
            <a:ext cx="381000" cy="38100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pic>
        <p:nvPicPr>
          <p:cNvPr id="16" name="Obraz 15" descr="allh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60230"/>
            <a:ext cx="7086600" cy="5064370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685800" y="63816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/>
              <a:t>Czaplewski</a:t>
            </a:r>
            <a:r>
              <a:rPr lang="pl-PL" sz="2000" dirty="0" smtClean="0"/>
              <a:t> et al., </a:t>
            </a:r>
            <a:r>
              <a:rPr lang="pl-PL" sz="2000" i="1" dirty="0" smtClean="0"/>
              <a:t>Prot. </a:t>
            </a:r>
            <a:r>
              <a:rPr lang="pl-PL" sz="2000" i="1" dirty="0" err="1" smtClean="0"/>
              <a:t>Sci</a:t>
            </a:r>
            <a:r>
              <a:rPr lang="pl-PL" sz="2000" i="1" dirty="0" smtClean="0"/>
              <a:t>.</a:t>
            </a:r>
            <a:r>
              <a:rPr lang="pl-PL" sz="2000" dirty="0" smtClean="0"/>
              <a:t>, </a:t>
            </a:r>
            <a:r>
              <a:rPr lang="pl-PL" sz="2000" b="1" dirty="0" smtClean="0"/>
              <a:t>2000</a:t>
            </a:r>
            <a:r>
              <a:rPr lang="pl-PL" sz="2000" dirty="0" smtClean="0"/>
              <a:t>, 9, 1235-1245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Methane-methane</a:t>
            </a:r>
            <a:r>
              <a:rPr lang="pl-PL" sz="2400" dirty="0" smtClean="0"/>
              <a:t> </a:t>
            </a:r>
            <a:r>
              <a:rPr lang="pl-PL" sz="2400" dirty="0" err="1" smtClean="0"/>
              <a:t>distance</a:t>
            </a:r>
            <a:r>
              <a:rPr lang="pl-PL" sz="2400" dirty="0" smtClean="0"/>
              <a:t> </a:t>
            </a:r>
            <a:r>
              <a:rPr lang="pl-PL" sz="2400" dirty="0" err="1" smtClean="0"/>
              <a:t>histograms</a:t>
            </a:r>
            <a:r>
              <a:rPr lang="pl-PL" sz="2400" dirty="0" smtClean="0"/>
              <a:t> </a:t>
            </a:r>
            <a:r>
              <a:rPr lang="pl-PL" sz="2400" dirty="0" err="1" smtClean="0"/>
              <a:t>from</a:t>
            </a:r>
            <a:r>
              <a:rPr lang="pl-PL" sz="2400" dirty="0" smtClean="0"/>
              <a:t> </a:t>
            </a:r>
            <a:r>
              <a:rPr lang="pl-PL" sz="2400" dirty="0" err="1" smtClean="0"/>
              <a:t>umbrella-sampling</a:t>
            </a:r>
            <a:r>
              <a:rPr lang="pl-PL" sz="2400" dirty="0" smtClean="0"/>
              <a:t> MD </a:t>
            </a:r>
            <a:r>
              <a:rPr lang="pl-PL" sz="2400" dirty="0" err="1" smtClean="0"/>
              <a:t>simulations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TIP3P </a:t>
            </a:r>
            <a:r>
              <a:rPr lang="pl-PL" sz="2400" dirty="0" err="1" smtClean="0"/>
              <a:t>water</a:t>
            </a:r>
            <a:r>
              <a:rPr lang="pl-PL" sz="2400" dirty="0" smtClean="0"/>
              <a:t> 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windows</a:t>
            </a:r>
            <a:r>
              <a:rPr lang="pl-PL" sz="2400" dirty="0" smtClean="0"/>
              <a:t> </a:t>
            </a:r>
            <a:r>
              <a:rPr lang="pl-PL" sz="2400" dirty="0" err="1" smtClean="0"/>
              <a:t>centered</a:t>
            </a:r>
            <a:r>
              <a:rPr lang="pl-PL" sz="2400" dirty="0" smtClean="0"/>
              <a:t> </a:t>
            </a:r>
            <a:r>
              <a:rPr lang="pl-PL" sz="2400" dirty="0" err="1" smtClean="0"/>
              <a:t>at</a:t>
            </a:r>
            <a:r>
              <a:rPr lang="pl-PL" sz="2400" dirty="0" smtClean="0"/>
              <a:t> 3.5, 4.5,…, 9.5 A.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force</a:t>
            </a:r>
            <a:r>
              <a:rPr lang="pl-PL" sz="2400" dirty="0" smtClean="0"/>
              <a:t> </a:t>
            </a:r>
            <a:r>
              <a:rPr lang="pl-PL" sz="2400" dirty="0" err="1" smtClean="0"/>
              <a:t>constant</a:t>
            </a:r>
            <a:r>
              <a:rPr lang="pl-PL" sz="2400" dirty="0" smtClean="0"/>
              <a:t> k=2.0 kcal/mol*A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.</a:t>
            </a:r>
            <a:endParaRPr lang="pl-PL" sz="2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2552700" y="-133350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8374063" y="228600"/>
            <a:ext cx="381000" cy="38100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07560" name="Rectangle 8"/>
          <p:cNvSpPr>
            <a:spLocks noChangeArrowheads="1"/>
          </p:cNvSpPr>
          <p:nvPr/>
        </p:nvSpPr>
        <p:spPr bwMode="auto">
          <a:xfrm>
            <a:off x="2466975" y="-123825"/>
            <a:ext cx="9144000" cy="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407562" name="Rectangle 10"/>
          <p:cNvSpPr>
            <a:spLocks noChangeArrowheads="1"/>
          </p:cNvSpPr>
          <p:nvPr/>
        </p:nvSpPr>
        <p:spPr bwMode="auto">
          <a:xfrm>
            <a:off x="3886200" y="228600"/>
            <a:ext cx="381000" cy="38100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07563" name="Rectangle 11"/>
          <p:cNvSpPr>
            <a:spLocks noChangeArrowheads="1"/>
          </p:cNvSpPr>
          <p:nvPr/>
        </p:nvSpPr>
        <p:spPr bwMode="auto">
          <a:xfrm>
            <a:off x="3962400" y="3657600"/>
            <a:ext cx="381000" cy="38100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685800" y="63816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/>
              <a:t>Czaplewski</a:t>
            </a:r>
            <a:r>
              <a:rPr lang="pl-PL" sz="2000" dirty="0" smtClean="0"/>
              <a:t> et al., </a:t>
            </a:r>
            <a:r>
              <a:rPr lang="pl-PL" sz="2000" i="1" dirty="0" smtClean="0"/>
              <a:t>Prot. </a:t>
            </a:r>
            <a:r>
              <a:rPr lang="pl-PL" sz="2000" i="1" dirty="0" err="1" smtClean="0"/>
              <a:t>Sci</a:t>
            </a:r>
            <a:r>
              <a:rPr lang="pl-PL" sz="2000" i="1" dirty="0" smtClean="0"/>
              <a:t>.</a:t>
            </a:r>
            <a:r>
              <a:rPr lang="pl-PL" sz="2000" dirty="0" smtClean="0"/>
              <a:t>, </a:t>
            </a:r>
            <a:r>
              <a:rPr lang="pl-PL" sz="2000" b="1" dirty="0" smtClean="0"/>
              <a:t>2000</a:t>
            </a:r>
            <a:r>
              <a:rPr lang="pl-PL" sz="2000" dirty="0" smtClean="0"/>
              <a:t>, 9, 1235-1245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radial-distribution</a:t>
            </a:r>
            <a:r>
              <a:rPr lang="pl-PL" sz="2400" dirty="0" smtClean="0"/>
              <a:t> </a:t>
            </a:r>
            <a:r>
              <a:rPr lang="pl-PL" sz="2400" dirty="0" err="1" smtClean="0"/>
              <a:t>function</a:t>
            </a:r>
            <a:r>
              <a:rPr lang="pl-PL" sz="2400" dirty="0" smtClean="0"/>
              <a:t> and PMF </a:t>
            </a:r>
            <a:r>
              <a:rPr lang="pl-PL" sz="2400" dirty="0" err="1" smtClean="0"/>
              <a:t>obtained</a:t>
            </a:r>
            <a:r>
              <a:rPr lang="pl-PL" sz="2400" dirty="0" smtClean="0"/>
              <a:t> </a:t>
            </a:r>
            <a:r>
              <a:rPr lang="pl-PL" sz="2400" dirty="0" err="1" smtClean="0"/>
              <a:t>after</a:t>
            </a:r>
            <a:r>
              <a:rPr lang="pl-PL" sz="2400" dirty="0" smtClean="0"/>
              <a:t> </a:t>
            </a:r>
            <a:r>
              <a:rPr lang="pl-PL" sz="2400" dirty="0" err="1" smtClean="0"/>
              <a:t>applying</a:t>
            </a:r>
            <a:r>
              <a:rPr lang="pl-PL" sz="2400" dirty="0" smtClean="0"/>
              <a:t> WHAM to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histograms</a:t>
            </a:r>
            <a:r>
              <a:rPr lang="pl-PL" sz="2400" dirty="0" smtClean="0"/>
              <a:t> </a:t>
            </a:r>
            <a:r>
              <a:rPr lang="pl-PL" sz="2400" dirty="0" err="1" smtClean="0"/>
              <a:t>from</a:t>
            </a:r>
            <a:r>
              <a:rPr lang="pl-PL" sz="2400" dirty="0" smtClean="0"/>
              <a:t> </a:t>
            </a:r>
            <a:r>
              <a:rPr lang="pl-PL" sz="2400" dirty="0" err="1" smtClean="0"/>
              <a:t>umbrella-sampling</a:t>
            </a:r>
            <a:r>
              <a:rPr lang="pl-PL" sz="2400" dirty="0" smtClean="0"/>
              <a:t> </a:t>
            </a:r>
            <a:r>
              <a:rPr lang="pl-PL" sz="2400" dirty="0" err="1" smtClean="0"/>
              <a:t>simulations</a:t>
            </a:r>
            <a:endParaRPr lang="pl-PL" sz="2400" baseline="30000" dirty="0"/>
          </a:p>
        </p:txBody>
      </p:sp>
      <p:pic>
        <p:nvPicPr>
          <p:cNvPr id="10" name="Obraz 9" descr="Prob-PM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11753"/>
            <a:ext cx="7467600" cy="5336647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034314" y="1291770"/>
            <a:ext cx="762000" cy="307777"/>
          </a:xfrm>
          <a:prstGeom prst="rect">
            <a:avLst/>
          </a:prstGeom>
          <a:solidFill>
            <a:schemeClr val="bg1"/>
          </a:solidFill>
        </p:spPr>
        <p:txBody>
          <a:bodyPr wrap="square" tIns="0" rIns="0" bIns="0" rtlCol="0">
            <a:spAutoFit/>
          </a:bodyPr>
          <a:lstStyle/>
          <a:p>
            <a:r>
              <a:rPr lang="pl-PL" sz="2000" dirty="0" smtClean="0"/>
              <a:t>g(d)</a:t>
            </a:r>
            <a:endParaRPr lang="pl-PL" sz="2000" dirty="0"/>
          </a:p>
        </p:txBody>
      </p:sp>
      <p:sp>
        <p:nvSpPr>
          <p:cNvPr id="12" name="pole tekstowe 11"/>
          <p:cNvSpPr txBox="1"/>
          <p:nvPr/>
        </p:nvSpPr>
        <p:spPr>
          <a:xfrm rot="16200000">
            <a:off x="850074" y="4086602"/>
            <a:ext cx="566059" cy="353943"/>
          </a:xfrm>
          <a:prstGeom prst="rect">
            <a:avLst/>
          </a:prstGeom>
          <a:solidFill>
            <a:schemeClr val="bg1"/>
          </a:solidFill>
        </p:spPr>
        <p:txBody>
          <a:bodyPr wrap="square" rIns="0" bIns="0" rtlCol="0">
            <a:spAutoFit/>
          </a:bodyPr>
          <a:lstStyle/>
          <a:p>
            <a:r>
              <a:rPr lang="pl-PL" sz="2000" dirty="0" smtClean="0"/>
              <a:t>g(d)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pl-PL" dirty="0" err="1" smtClean="0"/>
              <a:t>Generalized-ensemble</a:t>
            </a:r>
            <a:r>
              <a:rPr lang="pl-PL" dirty="0" smtClean="0"/>
              <a:t> </a:t>
            </a:r>
            <a:r>
              <a:rPr lang="pl-PL" dirty="0" err="1" smtClean="0"/>
              <a:t>sampling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81000" y="990600"/>
            <a:ext cx="8382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800" dirty="0" err="1" smtClean="0"/>
              <a:t>Designed</a:t>
            </a:r>
            <a:r>
              <a:rPr lang="pl-PL" sz="2800" dirty="0" smtClean="0"/>
              <a:t> to „walk” </a:t>
            </a:r>
            <a:r>
              <a:rPr lang="pl-PL" sz="2800" dirty="0" err="1" smtClean="0"/>
              <a:t>in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energy </a:t>
            </a:r>
            <a:r>
              <a:rPr lang="pl-PL" sz="2800" dirty="0" err="1" smtClean="0"/>
              <a:t>space</a:t>
            </a:r>
            <a:endParaRPr lang="pl-PL" sz="2800" dirty="0" smtClean="0"/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800" dirty="0" smtClean="0"/>
              <a:t>Energy </a:t>
            </a:r>
            <a:r>
              <a:rPr lang="pl-PL" sz="2800" dirty="0" err="1" smtClean="0"/>
              <a:t>barriers</a:t>
            </a:r>
            <a:r>
              <a:rPr lang="pl-PL" sz="2800" dirty="0" smtClean="0"/>
              <a:t> </a:t>
            </a:r>
            <a:r>
              <a:rPr lang="pl-PL" sz="2800" dirty="0" err="1" smtClean="0"/>
              <a:t>can</a:t>
            </a:r>
            <a:r>
              <a:rPr lang="pl-PL" sz="2800" dirty="0" smtClean="0"/>
              <a:t> be </a:t>
            </a:r>
            <a:r>
              <a:rPr lang="pl-PL" sz="2800" dirty="0" err="1" smtClean="0"/>
              <a:t>overcome</a:t>
            </a:r>
            <a:endParaRPr lang="pl-PL" sz="2800" dirty="0" smtClean="0"/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800" dirty="0" err="1" smtClean="0"/>
              <a:t>Reliable</a:t>
            </a:r>
            <a:r>
              <a:rPr lang="pl-PL" sz="2800" dirty="0" smtClean="0"/>
              <a:t> </a:t>
            </a:r>
            <a:r>
              <a:rPr lang="pl-PL" sz="2800" dirty="0" err="1" smtClean="0"/>
              <a:t>thermodynamic</a:t>
            </a:r>
            <a:r>
              <a:rPr lang="pl-PL" sz="2800" dirty="0" smtClean="0"/>
              <a:t>, </a:t>
            </a:r>
            <a:r>
              <a:rPr lang="pl-PL" sz="2800" dirty="0" err="1" smtClean="0"/>
              <a:t>mechanical</a:t>
            </a:r>
            <a:r>
              <a:rPr lang="pl-PL" sz="2800" dirty="0" smtClean="0"/>
              <a:t>, and </a:t>
            </a:r>
            <a:r>
              <a:rPr lang="pl-PL" sz="2800" dirty="0" err="1" smtClean="0"/>
              <a:t>structural</a:t>
            </a:r>
            <a:r>
              <a:rPr lang="pl-PL" sz="2800" dirty="0" smtClean="0"/>
              <a:t> </a:t>
            </a:r>
            <a:r>
              <a:rPr lang="pl-PL" sz="2800" dirty="0" err="1" smtClean="0"/>
              <a:t>properties</a:t>
            </a:r>
            <a:r>
              <a:rPr lang="pl-PL" sz="2800" dirty="0" smtClean="0"/>
              <a:t> and </a:t>
            </a:r>
            <a:r>
              <a:rPr lang="pl-PL" sz="2800" dirty="0" err="1" smtClean="0"/>
              <a:t>their</a:t>
            </a:r>
            <a:r>
              <a:rPr lang="pl-PL" sz="2800" dirty="0" smtClean="0"/>
              <a:t> </a:t>
            </a:r>
            <a:r>
              <a:rPr lang="pl-PL" sz="2800" dirty="0" err="1" smtClean="0"/>
              <a:t>temperature</a:t>
            </a:r>
            <a:r>
              <a:rPr lang="pl-PL" sz="2800" dirty="0" smtClean="0"/>
              <a:t> </a:t>
            </a:r>
            <a:r>
              <a:rPr lang="pl-PL" sz="2800" dirty="0" err="1" smtClean="0"/>
              <a:t>profiles</a:t>
            </a:r>
            <a:r>
              <a:rPr lang="pl-PL" sz="2800" dirty="0" smtClean="0"/>
              <a:t> </a:t>
            </a:r>
            <a:r>
              <a:rPr lang="pl-PL" sz="2800" dirty="0" err="1" smtClean="0"/>
              <a:t>can</a:t>
            </a:r>
            <a:r>
              <a:rPr lang="pl-PL" sz="2800" dirty="0" smtClean="0"/>
              <a:t> be </a:t>
            </a:r>
            <a:r>
              <a:rPr lang="pl-PL" sz="2800" dirty="0" err="1" smtClean="0"/>
              <a:t>obtained</a:t>
            </a:r>
            <a:endParaRPr lang="pl-PL" sz="2800" dirty="0" smtClean="0"/>
          </a:p>
          <a:p>
            <a:endParaRPr lang="pl-PL" sz="2800" dirty="0" smtClean="0"/>
          </a:p>
          <a:p>
            <a:pPr>
              <a:spcAft>
                <a:spcPts val="1200"/>
              </a:spcAft>
            </a:pPr>
            <a:r>
              <a:rPr lang="pl-PL" sz="2800" dirty="0" smtClean="0"/>
              <a:t>Most </a:t>
            </a:r>
            <a:r>
              <a:rPr lang="pl-PL" sz="2800" dirty="0" err="1" smtClean="0"/>
              <a:t>common</a:t>
            </a:r>
            <a:r>
              <a:rPr lang="pl-PL" sz="2800" dirty="0" smtClean="0"/>
              <a:t> non-Boltzmann </a:t>
            </a:r>
            <a:r>
              <a:rPr lang="pl-PL" sz="2800" dirty="0" err="1" smtClean="0"/>
              <a:t>sampling</a:t>
            </a:r>
            <a:r>
              <a:rPr lang="pl-PL" sz="2800" dirty="0" smtClean="0"/>
              <a:t> </a:t>
            </a:r>
            <a:r>
              <a:rPr lang="pl-PL" sz="2800" dirty="0" err="1" smtClean="0"/>
              <a:t>techniques</a:t>
            </a:r>
            <a:r>
              <a:rPr lang="pl-PL" sz="2800" dirty="0" smtClean="0"/>
              <a:t>:</a:t>
            </a:r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800" dirty="0" err="1" smtClean="0"/>
              <a:t>Replica</a:t>
            </a:r>
            <a:r>
              <a:rPr lang="pl-PL" sz="2800" dirty="0" smtClean="0"/>
              <a:t> </a:t>
            </a:r>
            <a:r>
              <a:rPr lang="pl-PL" sz="2800" dirty="0" err="1" smtClean="0"/>
              <a:t>exchange</a:t>
            </a:r>
            <a:r>
              <a:rPr lang="pl-PL" sz="2800" dirty="0" smtClean="0"/>
              <a:t> (</a:t>
            </a:r>
            <a:r>
              <a:rPr lang="pl-PL" sz="2800" dirty="0" err="1" smtClean="0"/>
              <a:t>parallel</a:t>
            </a:r>
            <a:r>
              <a:rPr lang="pl-PL" sz="2800" dirty="0" smtClean="0"/>
              <a:t> </a:t>
            </a:r>
            <a:r>
              <a:rPr lang="pl-PL" sz="2800" dirty="0" err="1" smtClean="0"/>
              <a:t>tempering</a:t>
            </a:r>
            <a:r>
              <a:rPr lang="pl-PL" sz="2800" dirty="0" smtClean="0"/>
              <a:t>): </a:t>
            </a:r>
            <a:r>
              <a:rPr lang="pl-PL" sz="2800" dirty="0" err="1" smtClean="0"/>
              <a:t>both</a:t>
            </a:r>
            <a:r>
              <a:rPr lang="pl-PL" sz="2800" dirty="0" smtClean="0"/>
              <a:t> MC and MD</a:t>
            </a:r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800" dirty="0" err="1" smtClean="0"/>
              <a:t>Multicanonical</a:t>
            </a:r>
            <a:r>
              <a:rPr lang="pl-PL" sz="2800" dirty="0" smtClean="0"/>
              <a:t> </a:t>
            </a:r>
            <a:r>
              <a:rPr lang="pl-PL" sz="2800" dirty="0" err="1" smtClean="0"/>
              <a:t>sampling</a:t>
            </a:r>
            <a:r>
              <a:rPr lang="pl-PL" sz="2800" dirty="0" smtClean="0"/>
              <a:t> (</a:t>
            </a:r>
            <a:r>
              <a:rPr lang="pl-PL" sz="2800" dirty="0" err="1" smtClean="0"/>
              <a:t>also</a:t>
            </a:r>
            <a:r>
              <a:rPr lang="pl-PL" sz="2800" dirty="0" smtClean="0"/>
              <a:t> </a:t>
            </a:r>
            <a:r>
              <a:rPr lang="pl-PL" sz="2800" dirty="0" err="1" smtClean="0"/>
              <a:t>known</a:t>
            </a:r>
            <a:r>
              <a:rPr lang="pl-PL" sz="2800" dirty="0" smtClean="0"/>
              <a:t> as </a:t>
            </a:r>
            <a:r>
              <a:rPr lang="pl-PL" sz="2800" dirty="0" err="1" smtClean="0"/>
              <a:t>entropy</a:t>
            </a:r>
            <a:r>
              <a:rPr lang="pl-PL" sz="2800" dirty="0" smtClean="0"/>
              <a:t> </a:t>
            </a:r>
            <a:r>
              <a:rPr lang="pl-PL" sz="2800" dirty="0" err="1" smtClean="0"/>
              <a:t>sampling</a:t>
            </a:r>
            <a:r>
              <a:rPr lang="pl-PL" sz="2800" dirty="0" smtClean="0"/>
              <a:t>): </a:t>
            </a:r>
            <a:r>
              <a:rPr lang="pl-PL" sz="2800" dirty="0" err="1" smtClean="0"/>
              <a:t>more</a:t>
            </a:r>
            <a:r>
              <a:rPr lang="pl-PL" sz="2800" dirty="0" smtClean="0"/>
              <a:t> </a:t>
            </a:r>
            <a:r>
              <a:rPr lang="pl-PL" sz="2800" dirty="0" err="1" smtClean="0"/>
              <a:t>suitable</a:t>
            </a:r>
            <a:r>
              <a:rPr lang="pl-PL" sz="2800" dirty="0" smtClean="0"/>
              <a:t> for MC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pl-PL" sz="3200" dirty="0" err="1" smtClean="0"/>
              <a:t>Replica</a:t>
            </a:r>
            <a:r>
              <a:rPr lang="pl-PL" sz="3200" dirty="0" smtClean="0"/>
              <a:t> </a:t>
            </a:r>
            <a:r>
              <a:rPr lang="pl-PL" sz="3200" dirty="0" err="1" smtClean="0"/>
              <a:t>exchange</a:t>
            </a:r>
            <a:r>
              <a:rPr lang="pl-PL" sz="3200" dirty="0" smtClean="0"/>
              <a:t> </a:t>
            </a:r>
            <a:r>
              <a:rPr lang="pl-PL" sz="3200" dirty="0" err="1" smtClean="0"/>
              <a:t>method</a:t>
            </a:r>
            <a:endParaRPr lang="pl-PL" sz="3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14400"/>
            <a:ext cx="9067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independent MC</a:t>
            </a:r>
            <a:r>
              <a:rPr kumimoji="0" lang="pl-PL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pl-PL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MD </a:t>
            </a:r>
            <a:r>
              <a:rPr kumimoji="0" lang="pl-PL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trajectories</a:t>
            </a:r>
            <a:r>
              <a:rPr kumimoji="0" lang="pl-PL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are</a:t>
            </a:r>
            <a:r>
              <a:rPr kumimoji="0" lang="pl-PL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simulated</a:t>
            </a:r>
            <a:endParaRPr kumimoji="0" lang="pl-PL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pl-PL" sz="2800" kern="0" baseline="0" dirty="0" err="1" smtClean="0">
                <a:latin typeface="+mn-lt"/>
              </a:rPr>
              <a:t>Every</a:t>
            </a:r>
            <a:r>
              <a:rPr lang="pl-PL" sz="2800" kern="0" dirty="0" smtClean="0">
                <a:latin typeface="+mn-lt"/>
              </a:rPr>
              <a:t> M </a:t>
            </a:r>
            <a:r>
              <a:rPr lang="pl-PL" sz="2800" kern="0" dirty="0" err="1" smtClean="0">
                <a:latin typeface="+mn-lt"/>
              </a:rPr>
              <a:t>steps</a:t>
            </a:r>
            <a:r>
              <a:rPr lang="pl-PL" sz="2800" kern="0" dirty="0" smtClean="0">
                <a:latin typeface="+mn-lt"/>
              </a:rPr>
              <a:t>, </a:t>
            </a:r>
            <a:r>
              <a:rPr lang="pl-PL" sz="2800" kern="0" dirty="0" err="1" smtClean="0">
                <a:latin typeface="+mn-lt"/>
              </a:rPr>
              <a:t>the</a:t>
            </a:r>
            <a:r>
              <a:rPr lang="pl-PL" sz="2800" kern="0" dirty="0" smtClean="0">
                <a:latin typeface="+mn-lt"/>
              </a:rPr>
              <a:t> </a:t>
            </a:r>
            <a:r>
              <a:rPr lang="pl-PL" sz="2800" kern="0" dirty="0" err="1" smtClean="0">
                <a:latin typeface="+mn-lt"/>
              </a:rPr>
              <a:t>temperature</a:t>
            </a:r>
            <a:r>
              <a:rPr lang="pl-PL" sz="2800" kern="0" dirty="0" smtClean="0">
                <a:latin typeface="+mn-lt"/>
              </a:rPr>
              <a:t> </a:t>
            </a:r>
            <a:r>
              <a:rPr lang="pl-PL" sz="2800" kern="0" dirty="0" err="1" smtClean="0">
                <a:latin typeface="+mn-lt"/>
              </a:rPr>
              <a:t>is</a:t>
            </a:r>
            <a:r>
              <a:rPr lang="pl-PL" sz="2800" kern="0" dirty="0" smtClean="0">
                <a:latin typeface="+mn-lt"/>
              </a:rPr>
              <a:t> </a:t>
            </a:r>
            <a:r>
              <a:rPr lang="pl-PL" sz="2800" kern="0" dirty="0" err="1" smtClean="0">
                <a:latin typeface="+mn-lt"/>
              </a:rPr>
              <a:t>exchanged</a:t>
            </a:r>
            <a:r>
              <a:rPr lang="pl-PL" sz="2800" kern="0" dirty="0" smtClean="0">
                <a:latin typeface="+mn-lt"/>
              </a:rPr>
              <a:t> </a:t>
            </a:r>
            <a:r>
              <a:rPr lang="pl-PL" sz="2800" kern="0" dirty="0" err="1" smtClean="0">
                <a:latin typeface="+mn-lt"/>
              </a:rPr>
              <a:t>between</a:t>
            </a:r>
            <a:r>
              <a:rPr lang="pl-PL" sz="2800" kern="0" dirty="0" smtClean="0">
                <a:latin typeface="+mn-lt"/>
              </a:rPr>
              <a:t> </a:t>
            </a:r>
            <a:r>
              <a:rPr lang="pl-PL" sz="2800" kern="0" dirty="0" err="1" smtClean="0">
                <a:latin typeface="+mn-lt"/>
              </a:rPr>
              <a:t>trajectories</a:t>
            </a:r>
            <a:r>
              <a:rPr lang="pl-PL" sz="2800" kern="0" dirty="0" smtClean="0">
                <a:latin typeface="+mn-lt"/>
              </a:rPr>
              <a:t>, as per Boltzmann </a:t>
            </a:r>
            <a:r>
              <a:rPr lang="pl-PL" sz="2800" kern="0" dirty="0" err="1" smtClean="0">
                <a:latin typeface="+mn-lt"/>
              </a:rPr>
              <a:t>probability</a:t>
            </a:r>
            <a:endParaRPr lang="pl-PL" sz="28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Multiplexing</a:t>
            </a: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pl-PL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several</a:t>
            </a: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trajectories</a:t>
            </a: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are</a:t>
            </a:r>
            <a:r>
              <a:rPr kumimoji="0" lang="pl-PL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run </a:t>
            </a:r>
            <a:r>
              <a:rPr kumimoji="0" lang="pl-PL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pl-PL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pl-PL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temperature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36074" y="5443716"/>
            <a:ext cx="877932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900" u="sng" dirty="0" smtClean="0">
                <a:solidFill>
                  <a:srgbClr val="000000"/>
                </a:solidFill>
                <a:latin typeface="Helvetica" pitchFamily="34" charset="0"/>
              </a:rPr>
              <a:t>R.H. </a:t>
            </a:r>
            <a:r>
              <a:rPr lang="en-US" sz="1900" u="sng" dirty="0" err="1" smtClean="0">
                <a:solidFill>
                  <a:srgbClr val="000000"/>
                </a:solidFill>
                <a:latin typeface="Helvetica" pitchFamily="34" charset="0"/>
              </a:rPr>
              <a:t>Swendsen</a:t>
            </a:r>
            <a:r>
              <a:rPr lang="en-US" sz="1900" u="sng" dirty="0" smtClean="0">
                <a:solidFill>
                  <a:srgbClr val="000000"/>
                </a:solidFill>
                <a:latin typeface="Helvetica" pitchFamily="34" charset="0"/>
              </a:rPr>
              <a:t> &amp; J.-S. Wang</a:t>
            </a:r>
            <a:r>
              <a:rPr lang="en-US" sz="1900" dirty="0" smtClean="0">
                <a:solidFill>
                  <a:srgbClr val="000000"/>
                </a:solidFill>
                <a:latin typeface="Helvetica" pitchFamily="34" charset="0"/>
              </a:rPr>
              <a:t>, </a:t>
            </a:r>
            <a:r>
              <a:rPr lang="en-US" sz="1900" i="1" dirty="0" smtClean="0">
                <a:solidFill>
                  <a:srgbClr val="000000"/>
                </a:solidFill>
                <a:latin typeface="Helvetica" pitchFamily="34" charset="0"/>
              </a:rPr>
              <a:t>P</a:t>
            </a:r>
            <a:r>
              <a:rPr lang="pl-PL" sz="1900" i="1" dirty="0" err="1" smtClean="0">
                <a:solidFill>
                  <a:srgbClr val="000000"/>
                </a:solidFill>
                <a:latin typeface="Helvetica" pitchFamily="34" charset="0"/>
              </a:rPr>
              <a:t>hys</a:t>
            </a:r>
            <a:r>
              <a:rPr lang="pl-PL" sz="1900" i="1" dirty="0" smtClean="0">
                <a:solidFill>
                  <a:srgbClr val="000000"/>
                </a:solidFill>
                <a:latin typeface="Helvetica" pitchFamily="34" charset="0"/>
              </a:rPr>
              <a:t>.</a:t>
            </a:r>
            <a:r>
              <a:rPr lang="en-US" sz="1900" i="1" dirty="0" smtClean="0">
                <a:solidFill>
                  <a:srgbClr val="000000"/>
                </a:solidFill>
                <a:latin typeface="Helvetica" pitchFamily="34" charset="0"/>
              </a:rPr>
              <a:t>R</a:t>
            </a:r>
            <a:r>
              <a:rPr lang="pl-PL" sz="1900" i="1" dirty="0" err="1" smtClean="0">
                <a:solidFill>
                  <a:srgbClr val="000000"/>
                </a:solidFill>
                <a:latin typeface="Helvetica" pitchFamily="34" charset="0"/>
              </a:rPr>
              <a:t>ev</a:t>
            </a:r>
            <a:r>
              <a:rPr lang="pl-PL" sz="1900" i="1" dirty="0" smtClean="0">
                <a:solidFill>
                  <a:srgbClr val="000000"/>
                </a:solidFill>
                <a:latin typeface="Helvetica" pitchFamily="34" charset="0"/>
              </a:rPr>
              <a:t>.</a:t>
            </a:r>
            <a:r>
              <a:rPr lang="en-US" sz="1900" i="1" dirty="0" smtClean="0">
                <a:solidFill>
                  <a:srgbClr val="000000"/>
                </a:solidFill>
                <a:latin typeface="Helvetica" pitchFamily="34" charset="0"/>
              </a:rPr>
              <a:t>L</a:t>
            </a:r>
            <a:r>
              <a:rPr lang="pl-PL" sz="1900" i="1" dirty="0" err="1" smtClean="0">
                <a:solidFill>
                  <a:srgbClr val="000000"/>
                </a:solidFill>
                <a:latin typeface="Helvetica" pitchFamily="34" charset="0"/>
              </a:rPr>
              <a:t>ett</a:t>
            </a:r>
            <a:r>
              <a:rPr lang="pl-PL" sz="1900" i="1" dirty="0" smtClean="0">
                <a:solidFill>
                  <a:srgbClr val="000000"/>
                </a:solidFill>
                <a:latin typeface="Helvetica" pitchFamily="34" charset="0"/>
              </a:rPr>
              <a:t>. </a:t>
            </a:r>
            <a:r>
              <a:rPr lang="en-US" sz="1900" i="1" dirty="0" smtClean="0">
                <a:solidFill>
                  <a:srgbClr val="000000"/>
                </a:solidFill>
                <a:latin typeface="Helvetica" pitchFamily="34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Helvetica" pitchFamily="34" charset="0"/>
              </a:rPr>
              <a:t>7, 2607</a:t>
            </a:r>
            <a:r>
              <a:rPr lang="pl-PL" sz="1900" dirty="0" smtClean="0">
                <a:solidFill>
                  <a:srgbClr val="000000"/>
                </a:solidFill>
                <a:latin typeface="Helvetica" pitchFamily="34" charset="0"/>
              </a:rPr>
              <a:t>, 1986	first paper.</a:t>
            </a:r>
            <a:r>
              <a:rPr lang="pl-PL" sz="1900" i="1" dirty="0" smtClean="0"/>
              <a:t> </a:t>
            </a:r>
          </a:p>
          <a:p>
            <a:r>
              <a:rPr lang="pl-PL" sz="1900" dirty="0" err="1" smtClean="0"/>
              <a:t>Hansmann</a:t>
            </a:r>
            <a:r>
              <a:rPr lang="pl-PL" sz="1900" dirty="0" smtClean="0"/>
              <a:t>, U. H. E. </a:t>
            </a:r>
            <a:r>
              <a:rPr lang="pl-PL" sz="1900" i="1" dirty="0" err="1" smtClean="0"/>
              <a:t>Chem</a:t>
            </a:r>
            <a:r>
              <a:rPr lang="pl-PL" sz="1900" i="1" dirty="0" smtClean="0"/>
              <a:t>. </a:t>
            </a:r>
            <a:r>
              <a:rPr lang="pl-PL" sz="1900" i="1" dirty="0" err="1" smtClean="0"/>
              <a:t>Phys</a:t>
            </a:r>
            <a:r>
              <a:rPr lang="pl-PL" sz="1900" i="1" dirty="0" smtClean="0"/>
              <a:t>. </a:t>
            </a:r>
            <a:r>
              <a:rPr lang="pl-PL" sz="1900" i="1" dirty="0" err="1" smtClean="0"/>
              <a:t>Lett</a:t>
            </a:r>
            <a:r>
              <a:rPr lang="pl-PL" sz="1900" i="1" dirty="0" smtClean="0"/>
              <a:t>. </a:t>
            </a:r>
            <a:r>
              <a:rPr lang="pl-PL" sz="1900" b="1" dirty="0" smtClean="0"/>
              <a:t>281</a:t>
            </a:r>
            <a:r>
              <a:rPr lang="pl-PL" sz="1900" dirty="0" smtClean="0"/>
              <a:t>, 140–150, 1997	MC, </a:t>
            </a:r>
            <a:r>
              <a:rPr lang="pl-PL" sz="1900" dirty="0" err="1" smtClean="0"/>
              <a:t>biomolecules</a:t>
            </a:r>
            <a:endParaRPr lang="pl-PL" sz="1900" dirty="0" smtClean="0"/>
          </a:p>
          <a:p>
            <a:r>
              <a:rPr lang="pl-PL" sz="1900" u="sng" dirty="0" smtClean="0">
                <a:solidFill>
                  <a:srgbClr val="000000"/>
                </a:solidFill>
                <a:latin typeface="Helvetica" pitchFamily="34" charset="0"/>
              </a:rPr>
              <a:t>Y</a:t>
            </a:r>
            <a:r>
              <a:rPr lang="en-US" sz="1900" u="sng" dirty="0" smtClean="0">
                <a:solidFill>
                  <a:srgbClr val="000000"/>
                </a:solidFill>
                <a:latin typeface="Helvetica" pitchFamily="34" charset="0"/>
              </a:rPr>
              <a:t>. Sugita &amp; Y. Okamoto</a:t>
            </a:r>
            <a:r>
              <a:rPr lang="en-US" sz="1900" dirty="0" smtClean="0">
                <a:solidFill>
                  <a:srgbClr val="000000"/>
                </a:solidFill>
                <a:latin typeface="Helvetica" pitchFamily="34" charset="0"/>
              </a:rPr>
              <a:t>, </a:t>
            </a:r>
            <a:r>
              <a:rPr lang="en-US" sz="1900" i="1" dirty="0" err="1" smtClean="0">
                <a:solidFill>
                  <a:srgbClr val="000000"/>
                </a:solidFill>
                <a:latin typeface="Helvetica" pitchFamily="34" charset="0"/>
              </a:rPr>
              <a:t>Chem.Phys.Lett</a:t>
            </a:r>
            <a:r>
              <a:rPr lang="en-US" sz="1900" i="1" dirty="0" smtClean="0">
                <a:solidFill>
                  <a:srgbClr val="000000"/>
                </a:solidFill>
                <a:latin typeface="Helvetica" pitchFamily="34" charset="0"/>
              </a:rPr>
              <a:t>., 314</a:t>
            </a:r>
            <a:r>
              <a:rPr lang="en-US" sz="1900" dirty="0" smtClean="0">
                <a:solidFill>
                  <a:srgbClr val="000000"/>
                </a:solidFill>
                <a:latin typeface="Helvetica" pitchFamily="34" charset="0"/>
              </a:rPr>
              <a:t>, 141</a:t>
            </a:r>
            <a:r>
              <a:rPr lang="pl-PL" sz="1900" dirty="0" smtClean="0">
                <a:solidFill>
                  <a:srgbClr val="000000"/>
                </a:solidFill>
                <a:latin typeface="Helvetica" pitchFamily="34" charset="0"/>
              </a:rPr>
              <a:t>, 1999	MD, </a:t>
            </a:r>
            <a:r>
              <a:rPr lang="pl-PL" sz="1900" dirty="0" err="1" smtClean="0">
                <a:solidFill>
                  <a:srgbClr val="000000"/>
                </a:solidFill>
                <a:latin typeface="Helvetica" pitchFamily="34" charset="0"/>
              </a:rPr>
              <a:t>biomolecules</a:t>
            </a:r>
            <a:endParaRPr lang="pl-PL" sz="1900" dirty="0" smtClean="0"/>
          </a:p>
          <a:p>
            <a:r>
              <a:rPr lang="pl-PL" sz="1900" b="0" dirty="0" err="1" smtClean="0">
                <a:latin typeface="+mj-lt"/>
                <a:cs typeface="Times New Roman" pitchFamily="18" charset="0"/>
              </a:rPr>
              <a:t>Y.Rhee</a:t>
            </a:r>
            <a:r>
              <a:rPr lang="pl-PL" sz="1900" b="0" dirty="0" smtClean="0">
                <a:latin typeface="+mj-lt"/>
                <a:cs typeface="Times New Roman" pitchFamily="18" charset="0"/>
              </a:rPr>
              <a:t> </a:t>
            </a:r>
            <a:r>
              <a:rPr lang="pl-PL" sz="1900" b="0" dirty="0" err="1" smtClean="0">
                <a:latin typeface="+mj-lt"/>
                <a:cs typeface="Times New Roman" pitchFamily="18" charset="0"/>
              </a:rPr>
              <a:t>V.Pande</a:t>
            </a:r>
            <a:r>
              <a:rPr lang="pl-PL" sz="1900" b="0" dirty="0" smtClean="0">
                <a:latin typeface="+mj-lt"/>
                <a:cs typeface="Times New Roman" pitchFamily="18" charset="0"/>
              </a:rPr>
              <a:t>, </a:t>
            </a:r>
            <a:r>
              <a:rPr lang="pl-PL" sz="1900" b="0" i="1" dirty="0" err="1" smtClean="0">
                <a:latin typeface="+mj-lt"/>
                <a:cs typeface="Times New Roman" pitchFamily="18" charset="0"/>
              </a:rPr>
              <a:t>Biophys</a:t>
            </a:r>
            <a:r>
              <a:rPr lang="pl-PL" sz="1900" b="0" i="1" dirty="0" smtClean="0">
                <a:latin typeface="+mj-lt"/>
                <a:cs typeface="Times New Roman" pitchFamily="18" charset="0"/>
              </a:rPr>
              <a:t>. J.</a:t>
            </a:r>
            <a:r>
              <a:rPr lang="pl-PL" sz="1900" b="0" dirty="0" smtClean="0">
                <a:latin typeface="+mj-lt"/>
                <a:cs typeface="Times New Roman" pitchFamily="18" charset="0"/>
              </a:rPr>
              <a:t> </a:t>
            </a:r>
            <a:r>
              <a:rPr lang="pl-PL" sz="1900" b="1" dirty="0" smtClean="0">
                <a:latin typeface="+mj-lt"/>
                <a:cs typeface="Times New Roman" pitchFamily="18" charset="0"/>
              </a:rPr>
              <a:t>84</a:t>
            </a:r>
            <a:r>
              <a:rPr lang="pl-PL" sz="1900" dirty="0" smtClean="0">
                <a:latin typeface="+mj-lt"/>
                <a:cs typeface="Times New Roman" pitchFamily="18" charset="0"/>
              </a:rPr>
              <a:t>,</a:t>
            </a:r>
            <a:r>
              <a:rPr lang="pl-PL" sz="1900" b="0" dirty="0" smtClean="0">
                <a:latin typeface="+mj-lt"/>
                <a:cs typeface="Times New Roman" pitchFamily="18" charset="0"/>
              </a:rPr>
              <a:t> 775, 2003			MREMD</a:t>
            </a:r>
            <a:endParaRPr lang="en-US" sz="1900" b="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235524" name="Object 4"/>
          <p:cNvGraphicFramePr>
            <a:graphicFrameLocks noChangeAspect="1"/>
          </p:cNvGraphicFramePr>
          <p:nvPr/>
        </p:nvGraphicFramePr>
        <p:xfrm>
          <a:off x="685800" y="3429000"/>
          <a:ext cx="7443787" cy="1903008"/>
        </p:xfrm>
        <a:graphic>
          <a:graphicData uri="http://schemas.openxmlformats.org/presentationml/2006/ole">
            <p:oleObj spid="_x0000_s235524" name="Równanie" r:id="rId3" imgW="278100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pl-PL" sz="3200" dirty="0" smtClean="0"/>
              <a:t>REMD and MREMD - </a:t>
            </a:r>
            <a:r>
              <a:rPr lang="pl-PL" sz="3200" dirty="0" err="1" smtClean="0"/>
              <a:t>illustration</a:t>
            </a:r>
            <a:endParaRPr lang="pl-PL" sz="3200" dirty="0"/>
          </a:p>
        </p:txBody>
      </p:sp>
      <p:pic>
        <p:nvPicPr>
          <p:cNvPr id="5" name="Picture 11" descr="multipl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0"/>
            <a:ext cx="9036864" cy="2971800"/>
          </a:xfrm>
          <a:prstGeom prst="rect">
            <a:avLst/>
          </a:prstGeom>
          <a:noFill/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445429" y="4400490"/>
            <a:ext cx="9167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sz="2000" b="0" dirty="0" smtClean="0"/>
              <a:t>single</a:t>
            </a:r>
            <a:endParaRPr lang="en-US" sz="2000" b="0" dirty="0">
              <a:cs typeface="Times New Roman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04991" y="5410200"/>
            <a:ext cx="84818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  <a:latin typeface="Helvetica" pitchFamily="34" charset="0"/>
              </a:rPr>
              <a:t>R.H. </a:t>
            </a:r>
            <a:r>
              <a:rPr lang="en-US" u="sng" dirty="0" err="1" smtClean="0">
                <a:solidFill>
                  <a:srgbClr val="000000"/>
                </a:solidFill>
                <a:latin typeface="Helvetica" pitchFamily="34" charset="0"/>
              </a:rPr>
              <a:t>Swendsen</a:t>
            </a:r>
            <a:r>
              <a:rPr lang="en-US" u="sng" dirty="0" smtClean="0">
                <a:solidFill>
                  <a:srgbClr val="000000"/>
                </a:solidFill>
                <a:latin typeface="Helvetica" pitchFamily="34" charset="0"/>
              </a:rPr>
              <a:t> &amp; J.-S. Wang</a:t>
            </a: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, </a:t>
            </a:r>
            <a:r>
              <a:rPr lang="en-US" i="1" dirty="0" smtClean="0">
                <a:solidFill>
                  <a:srgbClr val="000000"/>
                </a:solidFill>
                <a:latin typeface="Helvetica" pitchFamily="34" charset="0"/>
              </a:rPr>
              <a:t>P</a:t>
            </a:r>
            <a:r>
              <a:rPr lang="pl-PL" i="1" dirty="0" err="1" smtClean="0">
                <a:solidFill>
                  <a:srgbClr val="000000"/>
                </a:solidFill>
                <a:latin typeface="Helvetica" pitchFamily="34" charset="0"/>
              </a:rPr>
              <a:t>hys</a:t>
            </a:r>
            <a:r>
              <a:rPr lang="pl-PL" i="1" dirty="0" smtClean="0">
                <a:solidFill>
                  <a:srgbClr val="000000"/>
                </a:solidFill>
                <a:latin typeface="Helvetica" pitchFamily="34" charset="0"/>
              </a:rPr>
              <a:t>.</a:t>
            </a:r>
            <a:r>
              <a:rPr lang="en-US" i="1" dirty="0" smtClean="0">
                <a:solidFill>
                  <a:srgbClr val="000000"/>
                </a:solidFill>
                <a:latin typeface="Helvetica" pitchFamily="34" charset="0"/>
              </a:rPr>
              <a:t>R</a:t>
            </a:r>
            <a:r>
              <a:rPr lang="pl-PL" i="1" dirty="0" err="1" smtClean="0">
                <a:solidFill>
                  <a:srgbClr val="000000"/>
                </a:solidFill>
                <a:latin typeface="Helvetica" pitchFamily="34" charset="0"/>
              </a:rPr>
              <a:t>ev</a:t>
            </a:r>
            <a:r>
              <a:rPr lang="pl-PL" i="1" dirty="0" smtClean="0">
                <a:solidFill>
                  <a:srgbClr val="000000"/>
                </a:solidFill>
                <a:latin typeface="Helvetica" pitchFamily="34" charset="0"/>
              </a:rPr>
              <a:t>.</a:t>
            </a:r>
            <a:r>
              <a:rPr lang="en-US" i="1" dirty="0" smtClean="0">
                <a:solidFill>
                  <a:srgbClr val="000000"/>
                </a:solidFill>
                <a:latin typeface="Helvetica" pitchFamily="34" charset="0"/>
              </a:rPr>
              <a:t>L</a:t>
            </a:r>
            <a:r>
              <a:rPr lang="pl-PL" i="1" dirty="0" err="1" smtClean="0">
                <a:solidFill>
                  <a:srgbClr val="000000"/>
                </a:solidFill>
                <a:latin typeface="Helvetica" pitchFamily="34" charset="0"/>
              </a:rPr>
              <a:t>ett</a:t>
            </a:r>
            <a:r>
              <a:rPr lang="pl-PL" i="1" dirty="0" smtClean="0">
                <a:solidFill>
                  <a:srgbClr val="000000"/>
                </a:solidFill>
                <a:latin typeface="Helvetica" pitchFamily="34" charset="0"/>
              </a:rPr>
              <a:t>. </a:t>
            </a:r>
            <a:r>
              <a:rPr lang="en-US" i="1" dirty="0" smtClean="0">
                <a:solidFill>
                  <a:srgbClr val="000000"/>
                </a:solidFill>
                <a:latin typeface="Helvetica" pitchFamily="34" charset="0"/>
              </a:rPr>
              <a:t>5</a:t>
            </a: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7, 2607</a:t>
            </a:r>
            <a:r>
              <a:rPr lang="pl-PL" dirty="0" smtClean="0">
                <a:solidFill>
                  <a:srgbClr val="000000"/>
                </a:solidFill>
                <a:latin typeface="Helvetica" pitchFamily="34" charset="0"/>
              </a:rPr>
              <a:t>, 1986	first paper.</a:t>
            </a:r>
            <a:r>
              <a:rPr lang="pl-PL" i="1" dirty="0" smtClean="0"/>
              <a:t> </a:t>
            </a:r>
          </a:p>
          <a:p>
            <a:r>
              <a:rPr lang="pl-PL" dirty="0" err="1" smtClean="0"/>
              <a:t>Hansmann</a:t>
            </a:r>
            <a:r>
              <a:rPr lang="pl-PL" dirty="0" smtClean="0"/>
              <a:t>, U. H. E. </a:t>
            </a:r>
            <a:r>
              <a:rPr lang="pl-PL" i="1" dirty="0" err="1" smtClean="0"/>
              <a:t>Chem</a:t>
            </a:r>
            <a:r>
              <a:rPr lang="pl-PL" i="1" dirty="0" smtClean="0"/>
              <a:t>. </a:t>
            </a:r>
            <a:r>
              <a:rPr lang="pl-PL" i="1" dirty="0" err="1" smtClean="0"/>
              <a:t>Phys</a:t>
            </a:r>
            <a:r>
              <a:rPr lang="pl-PL" i="1" dirty="0" smtClean="0"/>
              <a:t>. </a:t>
            </a:r>
            <a:r>
              <a:rPr lang="pl-PL" i="1" dirty="0" err="1" smtClean="0"/>
              <a:t>Lett</a:t>
            </a:r>
            <a:r>
              <a:rPr lang="pl-PL" i="1" dirty="0" smtClean="0"/>
              <a:t>. </a:t>
            </a:r>
            <a:r>
              <a:rPr lang="pl-PL" b="1" dirty="0" smtClean="0"/>
              <a:t>281</a:t>
            </a:r>
            <a:r>
              <a:rPr lang="pl-PL" dirty="0" smtClean="0"/>
              <a:t>, 140–150, 1997	MC, </a:t>
            </a:r>
            <a:r>
              <a:rPr lang="pl-PL" dirty="0" err="1" smtClean="0"/>
              <a:t>biomolecules</a:t>
            </a:r>
            <a:endParaRPr lang="pl-PL" dirty="0" smtClean="0"/>
          </a:p>
          <a:p>
            <a:r>
              <a:rPr lang="pl-PL" u="sng" dirty="0" smtClean="0">
                <a:solidFill>
                  <a:srgbClr val="000000"/>
                </a:solidFill>
                <a:latin typeface="Helvetica" pitchFamily="34" charset="0"/>
              </a:rPr>
              <a:t>Y</a:t>
            </a:r>
            <a:r>
              <a:rPr lang="en-US" u="sng" dirty="0" smtClean="0">
                <a:solidFill>
                  <a:srgbClr val="000000"/>
                </a:solidFill>
                <a:latin typeface="Helvetica" pitchFamily="34" charset="0"/>
              </a:rPr>
              <a:t>. Sugita &amp; Y. Okamoto</a:t>
            </a: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  <a:latin typeface="Helvetica" pitchFamily="34" charset="0"/>
              </a:rPr>
              <a:t>Chem.Phys.Lett</a:t>
            </a:r>
            <a:r>
              <a:rPr lang="en-US" i="1" dirty="0" smtClean="0">
                <a:solidFill>
                  <a:srgbClr val="000000"/>
                </a:solidFill>
                <a:latin typeface="Helvetica" pitchFamily="34" charset="0"/>
              </a:rPr>
              <a:t>., 314</a:t>
            </a: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, 141</a:t>
            </a:r>
            <a:r>
              <a:rPr lang="pl-PL" dirty="0" smtClean="0">
                <a:solidFill>
                  <a:srgbClr val="000000"/>
                </a:solidFill>
                <a:latin typeface="Helvetica" pitchFamily="34" charset="0"/>
              </a:rPr>
              <a:t>, 1999	MD, </a:t>
            </a:r>
            <a:r>
              <a:rPr lang="pl-PL" dirty="0" err="1" smtClean="0">
                <a:solidFill>
                  <a:srgbClr val="000000"/>
                </a:solidFill>
                <a:latin typeface="Helvetica" pitchFamily="34" charset="0"/>
              </a:rPr>
              <a:t>biomolecules</a:t>
            </a:r>
            <a:endParaRPr lang="pl-PL" dirty="0" smtClean="0"/>
          </a:p>
          <a:p>
            <a:r>
              <a:rPr lang="pl-PL" b="0" dirty="0" err="1" smtClean="0">
                <a:latin typeface="+mj-lt"/>
                <a:cs typeface="Times New Roman" pitchFamily="18" charset="0"/>
              </a:rPr>
              <a:t>Y.Rhee</a:t>
            </a:r>
            <a:r>
              <a:rPr lang="pl-PL" b="0" dirty="0" smtClean="0">
                <a:latin typeface="+mj-lt"/>
                <a:cs typeface="Times New Roman" pitchFamily="18" charset="0"/>
              </a:rPr>
              <a:t> </a:t>
            </a:r>
            <a:r>
              <a:rPr lang="pl-PL" b="0" dirty="0" err="1" smtClean="0">
                <a:latin typeface="+mj-lt"/>
                <a:cs typeface="Times New Roman" pitchFamily="18" charset="0"/>
              </a:rPr>
              <a:t>V.Pande</a:t>
            </a:r>
            <a:r>
              <a:rPr lang="pl-PL" b="0" dirty="0" smtClean="0">
                <a:latin typeface="+mj-lt"/>
                <a:cs typeface="Times New Roman" pitchFamily="18" charset="0"/>
              </a:rPr>
              <a:t>, </a:t>
            </a:r>
            <a:r>
              <a:rPr lang="pl-PL" b="0" i="1" dirty="0" err="1" smtClean="0">
                <a:latin typeface="+mj-lt"/>
                <a:cs typeface="Times New Roman" pitchFamily="18" charset="0"/>
              </a:rPr>
              <a:t>Biophys</a:t>
            </a:r>
            <a:r>
              <a:rPr lang="pl-PL" b="0" i="1" dirty="0" smtClean="0">
                <a:latin typeface="+mj-lt"/>
                <a:cs typeface="Times New Roman" pitchFamily="18" charset="0"/>
              </a:rPr>
              <a:t>. J.</a:t>
            </a:r>
            <a:r>
              <a:rPr lang="pl-PL" b="0" dirty="0" smtClean="0">
                <a:latin typeface="+mj-lt"/>
                <a:cs typeface="Times New Roman" pitchFamily="18" charset="0"/>
              </a:rPr>
              <a:t> </a:t>
            </a:r>
            <a:r>
              <a:rPr lang="pl-PL" b="1" dirty="0" smtClean="0">
                <a:latin typeface="+mj-lt"/>
                <a:cs typeface="Times New Roman" pitchFamily="18" charset="0"/>
              </a:rPr>
              <a:t>84</a:t>
            </a:r>
            <a:r>
              <a:rPr lang="pl-PL" dirty="0" smtClean="0">
                <a:latin typeface="+mj-lt"/>
                <a:cs typeface="Times New Roman" pitchFamily="18" charset="0"/>
              </a:rPr>
              <a:t>,</a:t>
            </a:r>
            <a:r>
              <a:rPr lang="pl-PL" b="0" dirty="0" smtClean="0">
                <a:latin typeface="+mj-lt"/>
                <a:cs typeface="Times New Roman" pitchFamily="18" charset="0"/>
              </a:rPr>
              <a:t> 775, 2003			MREMD</a:t>
            </a:r>
            <a:endParaRPr lang="en-US" b="0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279568" y="4385976"/>
            <a:ext cx="1587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sz="2000" b="0" dirty="0" err="1" smtClean="0"/>
              <a:t>multiplexed</a:t>
            </a:r>
            <a:endParaRPr lang="en-US" sz="2000" b="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Text Box 2"/>
          <p:cNvSpPr txBox="1">
            <a:spLocks noChangeArrowheads="1"/>
          </p:cNvSpPr>
          <p:nvPr/>
        </p:nvSpPr>
        <p:spPr bwMode="auto">
          <a:xfrm>
            <a:off x="250825" y="115888"/>
            <a:ext cx="8497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chemeClr val="tx1"/>
                </a:solidFill>
                <a:effectLst/>
              </a:rPr>
              <a:t>Scheme of the replica-exchange algorithm</a:t>
            </a:r>
          </a:p>
        </p:txBody>
      </p:sp>
      <p:sp>
        <p:nvSpPr>
          <p:cNvPr id="552963" name="AutoShape 3"/>
          <p:cNvSpPr>
            <a:spLocks noChangeArrowheads="1"/>
          </p:cNvSpPr>
          <p:nvPr/>
        </p:nvSpPr>
        <p:spPr bwMode="auto">
          <a:xfrm>
            <a:off x="120650" y="836613"/>
            <a:ext cx="503238" cy="503237"/>
          </a:xfrm>
          <a:prstGeom prst="flowChartInputOutpu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effectLst/>
                <a:cs typeface="Arial" pitchFamily="34" charset="0"/>
              </a:rPr>
              <a:t>T1</a:t>
            </a:r>
          </a:p>
        </p:txBody>
      </p:sp>
      <p:sp>
        <p:nvSpPr>
          <p:cNvPr id="552964" name="AutoShape 4"/>
          <p:cNvSpPr>
            <a:spLocks noChangeArrowheads="1"/>
          </p:cNvSpPr>
          <p:nvPr/>
        </p:nvSpPr>
        <p:spPr bwMode="auto">
          <a:xfrm>
            <a:off x="623888" y="836613"/>
            <a:ext cx="503237" cy="503237"/>
          </a:xfrm>
          <a:prstGeom prst="flowChartInputOutpu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effectLst/>
                <a:cs typeface="Arial" pitchFamily="34" charset="0"/>
              </a:rPr>
              <a:t>T2</a:t>
            </a:r>
          </a:p>
        </p:txBody>
      </p:sp>
      <p:sp>
        <p:nvSpPr>
          <p:cNvPr id="552965" name="AutoShape 5"/>
          <p:cNvSpPr>
            <a:spLocks noChangeArrowheads="1"/>
          </p:cNvSpPr>
          <p:nvPr/>
        </p:nvSpPr>
        <p:spPr bwMode="auto">
          <a:xfrm>
            <a:off x="1128713" y="836613"/>
            <a:ext cx="503237" cy="503237"/>
          </a:xfrm>
          <a:prstGeom prst="flowChartInputOutpu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effectLst/>
                <a:cs typeface="Arial" pitchFamily="34" charset="0"/>
              </a:rPr>
              <a:t>T3</a:t>
            </a:r>
          </a:p>
        </p:txBody>
      </p:sp>
      <p:sp>
        <p:nvSpPr>
          <p:cNvPr id="552966" name="AutoShape 6"/>
          <p:cNvSpPr>
            <a:spLocks noChangeArrowheads="1"/>
          </p:cNvSpPr>
          <p:nvPr/>
        </p:nvSpPr>
        <p:spPr bwMode="auto">
          <a:xfrm>
            <a:off x="1631950" y="836613"/>
            <a:ext cx="503238" cy="503237"/>
          </a:xfrm>
          <a:prstGeom prst="flowChartInputOutpu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effectLst/>
                <a:cs typeface="Arial" pitchFamily="34" charset="0"/>
              </a:rPr>
              <a:t>T4</a:t>
            </a:r>
          </a:p>
        </p:txBody>
      </p:sp>
      <p:sp>
        <p:nvSpPr>
          <p:cNvPr id="552967" name="AutoShape 7"/>
          <p:cNvSpPr>
            <a:spLocks noChangeArrowheads="1"/>
          </p:cNvSpPr>
          <p:nvPr/>
        </p:nvSpPr>
        <p:spPr bwMode="auto">
          <a:xfrm>
            <a:off x="2170113" y="1039813"/>
            <a:ext cx="1439862" cy="574675"/>
          </a:xfrm>
          <a:prstGeom prst="flowChartInputOutpu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effectLst/>
                <a:cs typeface="Arial" pitchFamily="34" charset="0"/>
              </a:rPr>
              <a:t>Molecule1</a:t>
            </a:r>
          </a:p>
        </p:txBody>
      </p:sp>
      <p:sp>
        <p:nvSpPr>
          <p:cNvPr id="552968" name="AutoShape 8"/>
          <p:cNvSpPr>
            <a:spLocks noChangeArrowheads="1"/>
          </p:cNvSpPr>
          <p:nvPr/>
        </p:nvSpPr>
        <p:spPr bwMode="auto">
          <a:xfrm>
            <a:off x="3817938" y="1039813"/>
            <a:ext cx="1439862" cy="574675"/>
          </a:xfrm>
          <a:prstGeom prst="flowChartInputOutpu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effectLst/>
                <a:cs typeface="Arial" pitchFamily="34" charset="0"/>
              </a:rPr>
              <a:t>Molecule2</a:t>
            </a:r>
          </a:p>
        </p:txBody>
      </p:sp>
      <p:sp>
        <p:nvSpPr>
          <p:cNvPr id="552969" name="AutoShape 9"/>
          <p:cNvSpPr>
            <a:spLocks noChangeArrowheads="1"/>
          </p:cNvSpPr>
          <p:nvPr/>
        </p:nvSpPr>
        <p:spPr bwMode="auto">
          <a:xfrm>
            <a:off x="5570538" y="1039813"/>
            <a:ext cx="1439862" cy="574675"/>
          </a:xfrm>
          <a:prstGeom prst="flowChartInputOutpu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effectLst/>
                <a:cs typeface="Arial" pitchFamily="34" charset="0"/>
              </a:rPr>
              <a:t>Molecule3</a:t>
            </a:r>
          </a:p>
        </p:txBody>
      </p:sp>
      <p:sp>
        <p:nvSpPr>
          <p:cNvPr id="552970" name="AutoShape 10"/>
          <p:cNvSpPr>
            <a:spLocks noChangeArrowheads="1"/>
          </p:cNvSpPr>
          <p:nvPr/>
        </p:nvSpPr>
        <p:spPr bwMode="auto">
          <a:xfrm>
            <a:off x="7210425" y="1039813"/>
            <a:ext cx="1439863" cy="574675"/>
          </a:xfrm>
          <a:prstGeom prst="flowChartInputOutpu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effectLst/>
                <a:cs typeface="Arial" pitchFamily="34" charset="0"/>
              </a:rPr>
              <a:t>Molecule4</a:t>
            </a:r>
          </a:p>
        </p:txBody>
      </p:sp>
      <p:sp>
        <p:nvSpPr>
          <p:cNvPr id="552971" name="Rectangle 11"/>
          <p:cNvSpPr>
            <a:spLocks noChangeArrowheads="1"/>
          </p:cNvSpPr>
          <p:nvPr/>
        </p:nvSpPr>
        <p:spPr bwMode="auto">
          <a:xfrm>
            <a:off x="2195513" y="2263775"/>
            <a:ext cx="10795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effectLst/>
                <a:cs typeface="Arial" pitchFamily="34" charset="0"/>
              </a:rPr>
              <a:t>Evolve</a:t>
            </a:r>
          </a:p>
        </p:txBody>
      </p:sp>
      <p:sp>
        <p:nvSpPr>
          <p:cNvPr id="552972" name="Rectangle 12"/>
          <p:cNvSpPr>
            <a:spLocks noChangeArrowheads="1"/>
          </p:cNvSpPr>
          <p:nvPr/>
        </p:nvSpPr>
        <p:spPr bwMode="auto">
          <a:xfrm>
            <a:off x="3851275" y="2263775"/>
            <a:ext cx="10795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effectLst/>
                <a:cs typeface="Arial" pitchFamily="34" charset="0"/>
              </a:rPr>
              <a:t>Evolve</a:t>
            </a:r>
          </a:p>
        </p:txBody>
      </p:sp>
      <p:sp>
        <p:nvSpPr>
          <p:cNvPr id="552973" name="Rectangle 13"/>
          <p:cNvSpPr>
            <a:spLocks noChangeArrowheads="1"/>
          </p:cNvSpPr>
          <p:nvPr/>
        </p:nvSpPr>
        <p:spPr bwMode="auto">
          <a:xfrm>
            <a:off x="5605463" y="2263775"/>
            <a:ext cx="10795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effectLst/>
                <a:cs typeface="Arial" pitchFamily="34" charset="0"/>
              </a:rPr>
              <a:t>Evolve</a:t>
            </a:r>
          </a:p>
        </p:txBody>
      </p:sp>
      <p:sp>
        <p:nvSpPr>
          <p:cNvPr id="552974" name="Rectangle 14"/>
          <p:cNvSpPr>
            <a:spLocks noChangeArrowheads="1"/>
          </p:cNvSpPr>
          <p:nvPr/>
        </p:nvSpPr>
        <p:spPr bwMode="auto">
          <a:xfrm>
            <a:off x="7235825" y="2254250"/>
            <a:ext cx="10795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effectLst/>
                <a:cs typeface="Arial" pitchFamily="34" charset="0"/>
              </a:rPr>
              <a:t>Evolve</a:t>
            </a:r>
          </a:p>
        </p:txBody>
      </p:sp>
      <p:sp>
        <p:nvSpPr>
          <p:cNvPr id="552975" name="AutoShape 15"/>
          <p:cNvSpPr>
            <a:spLocks noChangeArrowheads="1"/>
          </p:cNvSpPr>
          <p:nvPr/>
        </p:nvSpPr>
        <p:spPr bwMode="auto">
          <a:xfrm>
            <a:off x="1835150" y="3389313"/>
            <a:ext cx="504825" cy="504825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effectLst/>
                <a:cs typeface="Arial" pitchFamily="34" charset="0"/>
              </a:rPr>
              <a:t>E1</a:t>
            </a:r>
          </a:p>
          <a:p>
            <a:pPr algn="ctr"/>
            <a:r>
              <a:rPr lang="en-US" dirty="0">
                <a:effectLst/>
                <a:cs typeface="Arial" pitchFamily="34" charset="0"/>
              </a:rPr>
              <a:t>T1</a:t>
            </a:r>
          </a:p>
        </p:txBody>
      </p:sp>
      <p:sp>
        <p:nvSpPr>
          <p:cNvPr id="552976" name="AutoShape 16"/>
          <p:cNvSpPr>
            <a:spLocks noChangeArrowheads="1"/>
          </p:cNvSpPr>
          <p:nvPr/>
        </p:nvSpPr>
        <p:spPr bwMode="auto">
          <a:xfrm>
            <a:off x="2219325" y="3370263"/>
            <a:ext cx="1439863" cy="574675"/>
          </a:xfrm>
          <a:prstGeom prst="flowChartInputOutpu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effectLst/>
                <a:cs typeface="Arial" pitchFamily="34" charset="0"/>
              </a:rPr>
              <a:t>Molecule1</a:t>
            </a:r>
          </a:p>
        </p:txBody>
      </p:sp>
      <p:sp>
        <p:nvSpPr>
          <p:cNvPr id="552977" name="AutoShape 17"/>
          <p:cNvSpPr>
            <a:spLocks noChangeArrowheads="1"/>
          </p:cNvSpPr>
          <p:nvPr/>
        </p:nvSpPr>
        <p:spPr bwMode="auto">
          <a:xfrm>
            <a:off x="3548063" y="3376613"/>
            <a:ext cx="504825" cy="504825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effectLst/>
                <a:cs typeface="Arial" pitchFamily="34" charset="0"/>
              </a:rPr>
              <a:t>E2</a:t>
            </a:r>
          </a:p>
          <a:p>
            <a:pPr algn="ctr"/>
            <a:r>
              <a:rPr lang="en-US" dirty="0">
                <a:effectLst/>
                <a:cs typeface="Arial" pitchFamily="34" charset="0"/>
              </a:rPr>
              <a:t>T2</a:t>
            </a:r>
          </a:p>
        </p:txBody>
      </p:sp>
      <p:sp>
        <p:nvSpPr>
          <p:cNvPr id="552978" name="AutoShape 18"/>
          <p:cNvSpPr>
            <a:spLocks noChangeArrowheads="1"/>
          </p:cNvSpPr>
          <p:nvPr/>
        </p:nvSpPr>
        <p:spPr bwMode="auto">
          <a:xfrm>
            <a:off x="3932238" y="3357563"/>
            <a:ext cx="1439862" cy="574675"/>
          </a:xfrm>
          <a:prstGeom prst="flowChartInputOutpu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effectLst/>
                <a:cs typeface="Arial" pitchFamily="34" charset="0"/>
              </a:rPr>
              <a:t>Molecule2</a:t>
            </a:r>
          </a:p>
        </p:txBody>
      </p:sp>
      <p:sp>
        <p:nvSpPr>
          <p:cNvPr id="552979" name="AutoShape 19"/>
          <p:cNvSpPr>
            <a:spLocks noChangeArrowheads="1"/>
          </p:cNvSpPr>
          <p:nvPr/>
        </p:nvSpPr>
        <p:spPr bwMode="auto">
          <a:xfrm>
            <a:off x="5291138" y="3362325"/>
            <a:ext cx="504825" cy="504825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effectLst/>
                <a:cs typeface="Arial" pitchFamily="34" charset="0"/>
              </a:rPr>
              <a:t>E3</a:t>
            </a:r>
          </a:p>
          <a:p>
            <a:pPr algn="ctr"/>
            <a:r>
              <a:rPr lang="en-US" dirty="0">
                <a:effectLst/>
                <a:cs typeface="Arial" pitchFamily="34" charset="0"/>
              </a:rPr>
              <a:t>T3</a:t>
            </a:r>
          </a:p>
        </p:txBody>
      </p:sp>
      <p:sp>
        <p:nvSpPr>
          <p:cNvPr id="552980" name="AutoShape 20"/>
          <p:cNvSpPr>
            <a:spLocks noChangeArrowheads="1"/>
          </p:cNvSpPr>
          <p:nvPr/>
        </p:nvSpPr>
        <p:spPr bwMode="auto">
          <a:xfrm>
            <a:off x="5675313" y="3343275"/>
            <a:ext cx="1439862" cy="574675"/>
          </a:xfrm>
          <a:prstGeom prst="flowChartInputOutpu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effectLst/>
                <a:cs typeface="Arial" pitchFamily="34" charset="0"/>
              </a:rPr>
              <a:t>Molecule3</a:t>
            </a:r>
          </a:p>
        </p:txBody>
      </p:sp>
      <p:sp>
        <p:nvSpPr>
          <p:cNvPr id="552981" name="AutoShape 21"/>
          <p:cNvSpPr>
            <a:spLocks noChangeArrowheads="1"/>
          </p:cNvSpPr>
          <p:nvPr/>
        </p:nvSpPr>
        <p:spPr bwMode="auto">
          <a:xfrm>
            <a:off x="6996113" y="3362325"/>
            <a:ext cx="504825" cy="504825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effectLst/>
                <a:cs typeface="Arial" pitchFamily="34" charset="0"/>
              </a:rPr>
              <a:t>E4</a:t>
            </a:r>
          </a:p>
          <a:p>
            <a:pPr algn="ctr"/>
            <a:r>
              <a:rPr lang="en-US" dirty="0">
                <a:effectLst/>
                <a:cs typeface="Arial" pitchFamily="34" charset="0"/>
              </a:rPr>
              <a:t>T4</a:t>
            </a:r>
          </a:p>
        </p:txBody>
      </p:sp>
      <p:sp>
        <p:nvSpPr>
          <p:cNvPr id="552982" name="AutoShape 22"/>
          <p:cNvSpPr>
            <a:spLocks noChangeArrowheads="1"/>
          </p:cNvSpPr>
          <p:nvPr/>
        </p:nvSpPr>
        <p:spPr bwMode="auto">
          <a:xfrm>
            <a:off x="7380288" y="3343275"/>
            <a:ext cx="1439862" cy="574675"/>
          </a:xfrm>
          <a:prstGeom prst="flowChartInputOutpu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effectLst/>
                <a:cs typeface="Arial" pitchFamily="34" charset="0"/>
              </a:rPr>
              <a:t>Molecule4</a:t>
            </a:r>
          </a:p>
        </p:txBody>
      </p:sp>
      <p:sp>
        <p:nvSpPr>
          <p:cNvPr id="552983" name="AutoShape 23"/>
          <p:cNvSpPr>
            <a:spLocks noChangeArrowheads="1"/>
          </p:cNvSpPr>
          <p:nvPr/>
        </p:nvSpPr>
        <p:spPr bwMode="auto">
          <a:xfrm>
            <a:off x="3132138" y="4364038"/>
            <a:ext cx="1079500" cy="6477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effectLst/>
                <a:cs typeface="Arial" pitchFamily="34" charset="0"/>
              </a:rPr>
              <a:t>Exchange</a:t>
            </a:r>
          </a:p>
        </p:txBody>
      </p:sp>
      <p:sp>
        <p:nvSpPr>
          <p:cNvPr id="552984" name="AutoShape 24"/>
          <p:cNvSpPr>
            <a:spLocks noChangeArrowheads="1"/>
          </p:cNvSpPr>
          <p:nvPr/>
        </p:nvSpPr>
        <p:spPr bwMode="auto">
          <a:xfrm>
            <a:off x="6443663" y="4351338"/>
            <a:ext cx="1079500" cy="6477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effectLst/>
                <a:cs typeface="Arial" pitchFamily="34" charset="0"/>
              </a:rPr>
              <a:t>Exchange</a:t>
            </a:r>
          </a:p>
        </p:txBody>
      </p:sp>
      <p:sp>
        <p:nvSpPr>
          <p:cNvPr id="552985" name="AutoShape 25"/>
          <p:cNvSpPr>
            <a:spLocks noChangeArrowheads="1"/>
          </p:cNvSpPr>
          <p:nvPr/>
        </p:nvSpPr>
        <p:spPr bwMode="auto">
          <a:xfrm>
            <a:off x="1763713" y="5549900"/>
            <a:ext cx="504825" cy="504825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effectLst/>
                <a:cs typeface="Arial" pitchFamily="34" charset="0"/>
              </a:rPr>
              <a:t>T1</a:t>
            </a:r>
          </a:p>
        </p:txBody>
      </p:sp>
      <p:sp>
        <p:nvSpPr>
          <p:cNvPr id="552986" name="AutoShape 26"/>
          <p:cNvSpPr>
            <a:spLocks noChangeArrowheads="1"/>
          </p:cNvSpPr>
          <p:nvPr/>
        </p:nvSpPr>
        <p:spPr bwMode="auto">
          <a:xfrm>
            <a:off x="2147888" y="5505450"/>
            <a:ext cx="1439862" cy="574675"/>
          </a:xfrm>
          <a:prstGeom prst="flowChartInputOutpu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effectLst/>
                <a:cs typeface="Arial" pitchFamily="34" charset="0"/>
              </a:rPr>
              <a:t>Molecule1</a:t>
            </a:r>
          </a:p>
        </p:txBody>
      </p:sp>
      <p:sp>
        <p:nvSpPr>
          <p:cNvPr id="552987" name="AutoShape 27"/>
          <p:cNvSpPr>
            <a:spLocks noChangeArrowheads="1"/>
          </p:cNvSpPr>
          <p:nvPr/>
        </p:nvSpPr>
        <p:spPr bwMode="auto">
          <a:xfrm>
            <a:off x="3860800" y="5492750"/>
            <a:ext cx="1439863" cy="574675"/>
          </a:xfrm>
          <a:prstGeom prst="flowChartInputOutpu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effectLst/>
                <a:cs typeface="Arial" pitchFamily="34" charset="0"/>
              </a:rPr>
              <a:t>Molecule2</a:t>
            </a:r>
          </a:p>
        </p:txBody>
      </p:sp>
      <p:sp>
        <p:nvSpPr>
          <p:cNvPr id="552988" name="AutoShape 28"/>
          <p:cNvSpPr>
            <a:spLocks noChangeArrowheads="1"/>
          </p:cNvSpPr>
          <p:nvPr/>
        </p:nvSpPr>
        <p:spPr bwMode="auto">
          <a:xfrm>
            <a:off x="5507038" y="5522913"/>
            <a:ext cx="504825" cy="504825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effectLst/>
                <a:cs typeface="Arial" pitchFamily="34" charset="0"/>
              </a:rPr>
              <a:t>T4</a:t>
            </a:r>
          </a:p>
        </p:txBody>
      </p:sp>
      <p:sp>
        <p:nvSpPr>
          <p:cNvPr id="552989" name="AutoShape 29"/>
          <p:cNvSpPr>
            <a:spLocks noChangeArrowheads="1"/>
          </p:cNvSpPr>
          <p:nvPr/>
        </p:nvSpPr>
        <p:spPr bwMode="auto">
          <a:xfrm>
            <a:off x="5891213" y="5478463"/>
            <a:ext cx="1439862" cy="574675"/>
          </a:xfrm>
          <a:prstGeom prst="flowChartInputOutpu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effectLst/>
                <a:cs typeface="Arial" pitchFamily="34" charset="0"/>
              </a:rPr>
              <a:t>Molecule3</a:t>
            </a:r>
          </a:p>
        </p:txBody>
      </p:sp>
      <p:sp>
        <p:nvSpPr>
          <p:cNvPr id="552990" name="AutoShape 30"/>
          <p:cNvSpPr>
            <a:spLocks noChangeArrowheads="1"/>
          </p:cNvSpPr>
          <p:nvPr/>
        </p:nvSpPr>
        <p:spPr bwMode="auto">
          <a:xfrm>
            <a:off x="7212013" y="5522913"/>
            <a:ext cx="504825" cy="504825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effectLst/>
                <a:cs typeface="Arial" pitchFamily="34" charset="0"/>
              </a:rPr>
              <a:t>T3</a:t>
            </a:r>
          </a:p>
        </p:txBody>
      </p:sp>
      <p:sp>
        <p:nvSpPr>
          <p:cNvPr id="552991" name="AutoShape 31"/>
          <p:cNvSpPr>
            <a:spLocks noChangeArrowheads="1"/>
          </p:cNvSpPr>
          <p:nvPr/>
        </p:nvSpPr>
        <p:spPr bwMode="auto">
          <a:xfrm>
            <a:off x="7596188" y="5478463"/>
            <a:ext cx="1439862" cy="574675"/>
          </a:xfrm>
          <a:prstGeom prst="flowChartInputOutpu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effectLst/>
                <a:cs typeface="Arial" pitchFamily="34" charset="0"/>
              </a:rPr>
              <a:t>Molecule4</a:t>
            </a:r>
          </a:p>
        </p:txBody>
      </p:sp>
      <p:sp>
        <p:nvSpPr>
          <p:cNvPr id="552992" name="AutoShape 32"/>
          <p:cNvSpPr>
            <a:spLocks noChangeArrowheads="1"/>
          </p:cNvSpPr>
          <p:nvPr/>
        </p:nvSpPr>
        <p:spPr bwMode="auto">
          <a:xfrm>
            <a:off x="3479800" y="5529263"/>
            <a:ext cx="504825" cy="504825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effectLst/>
                <a:cs typeface="Arial" pitchFamily="34" charset="0"/>
              </a:rPr>
              <a:t>T2</a:t>
            </a:r>
          </a:p>
        </p:txBody>
      </p:sp>
      <p:cxnSp>
        <p:nvCxnSpPr>
          <p:cNvPr id="552993" name="AutoShape 33"/>
          <p:cNvCxnSpPr>
            <a:cxnSpLocks noChangeShapeType="1"/>
            <a:stCxn id="552968" idx="3"/>
            <a:endCxn id="552972" idx="0"/>
          </p:cNvCxnSpPr>
          <p:nvPr/>
        </p:nvCxnSpPr>
        <p:spPr bwMode="auto">
          <a:xfrm>
            <a:off x="4391025" y="1614488"/>
            <a:ext cx="0" cy="649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2994" name="AutoShape 34"/>
          <p:cNvCxnSpPr>
            <a:cxnSpLocks noChangeShapeType="1"/>
            <a:stCxn id="552969" idx="3"/>
            <a:endCxn id="552973" idx="0"/>
          </p:cNvCxnSpPr>
          <p:nvPr/>
        </p:nvCxnSpPr>
        <p:spPr bwMode="auto">
          <a:xfrm>
            <a:off x="6143625" y="1614488"/>
            <a:ext cx="1588" cy="649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2995" name="AutoShape 35"/>
          <p:cNvCxnSpPr>
            <a:cxnSpLocks noChangeShapeType="1"/>
            <a:stCxn id="552970" idx="3"/>
            <a:endCxn id="552974" idx="0"/>
          </p:cNvCxnSpPr>
          <p:nvPr/>
        </p:nvCxnSpPr>
        <p:spPr bwMode="auto">
          <a:xfrm flipH="1">
            <a:off x="7775575" y="1614488"/>
            <a:ext cx="7938" cy="6397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2996" name="AutoShape 36"/>
          <p:cNvCxnSpPr>
            <a:cxnSpLocks noChangeShapeType="1"/>
            <a:stCxn id="552967" idx="3"/>
            <a:endCxn id="552971" idx="0"/>
          </p:cNvCxnSpPr>
          <p:nvPr/>
        </p:nvCxnSpPr>
        <p:spPr bwMode="auto">
          <a:xfrm flipH="1">
            <a:off x="2735263" y="1614488"/>
            <a:ext cx="7937" cy="649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2997" name="AutoShape 37"/>
          <p:cNvCxnSpPr>
            <a:cxnSpLocks noChangeShapeType="1"/>
            <a:stCxn id="552964" idx="3"/>
            <a:endCxn id="552972" idx="3"/>
          </p:cNvCxnSpPr>
          <p:nvPr/>
        </p:nvCxnSpPr>
        <p:spPr bwMode="auto">
          <a:xfrm rot="16200000" flipH="1">
            <a:off x="2253456" y="-89693"/>
            <a:ext cx="1247775" cy="4106862"/>
          </a:xfrm>
          <a:prstGeom prst="bentConnector4">
            <a:avLst>
              <a:gd name="adj1" fmla="val 36894"/>
              <a:gd name="adj2" fmla="val 105565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52998" name="AutoShape 38"/>
          <p:cNvCxnSpPr>
            <a:cxnSpLocks noChangeShapeType="1"/>
            <a:stCxn id="552965" idx="3"/>
            <a:endCxn id="552973" idx="3"/>
          </p:cNvCxnSpPr>
          <p:nvPr/>
        </p:nvCxnSpPr>
        <p:spPr bwMode="auto">
          <a:xfrm rot="16200000" flipH="1">
            <a:off x="3382963" y="-714375"/>
            <a:ext cx="1247775" cy="5356225"/>
          </a:xfrm>
          <a:prstGeom prst="bentConnector4">
            <a:avLst>
              <a:gd name="adj1" fmla="val 36894"/>
              <a:gd name="adj2" fmla="val 104269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52999" name="AutoShape 39"/>
          <p:cNvCxnSpPr>
            <a:cxnSpLocks noChangeShapeType="1"/>
            <a:stCxn id="552966" idx="4"/>
            <a:endCxn id="552974" idx="3"/>
          </p:cNvCxnSpPr>
          <p:nvPr/>
        </p:nvCxnSpPr>
        <p:spPr bwMode="auto">
          <a:xfrm rot="16200000" flipH="1">
            <a:off x="4480719" y="-1256506"/>
            <a:ext cx="1238250" cy="6430962"/>
          </a:xfrm>
          <a:prstGeom prst="bentConnector4">
            <a:avLst>
              <a:gd name="adj1" fmla="val 36796"/>
              <a:gd name="adj2" fmla="val 103556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53000" name="AutoShape 40"/>
          <p:cNvCxnSpPr>
            <a:cxnSpLocks noChangeShapeType="1"/>
            <a:stCxn id="552971" idx="2"/>
            <a:endCxn id="552976" idx="0"/>
          </p:cNvCxnSpPr>
          <p:nvPr/>
        </p:nvCxnSpPr>
        <p:spPr bwMode="auto">
          <a:xfrm>
            <a:off x="2735263" y="2911475"/>
            <a:ext cx="347662" cy="4587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01" name="AutoShape 41"/>
          <p:cNvCxnSpPr>
            <a:cxnSpLocks noChangeShapeType="1"/>
            <a:stCxn id="552971" idx="1"/>
            <a:endCxn id="552975" idx="0"/>
          </p:cNvCxnSpPr>
          <p:nvPr/>
        </p:nvCxnSpPr>
        <p:spPr bwMode="auto">
          <a:xfrm flipH="1">
            <a:off x="2151063" y="2587625"/>
            <a:ext cx="44450" cy="8016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02" name="AutoShape 42"/>
          <p:cNvCxnSpPr>
            <a:cxnSpLocks noChangeShapeType="1"/>
            <a:stCxn id="552972" idx="1"/>
            <a:endCxn id="552977" idx="0"/>
          </p:cNvCxnSpPr>
          <p:nvPr/>
        </p:nvCxnSpPr>
        <p:spPr bwMode="auto">
          <a:xfrm>
            <a:off x="3851275" y="2587625"/>
            <a:ext cx="12700" cy="7889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03" name="AutoShape 43"/>
          <p:cNvCxnSpPr>
            <a:cxnSpLocks noChangeShapeType="1"/>
            <a:stCxn id="552972" idx="2"/>
            <a:endCxn id="552978" idx="1"/>
          </p:cNvCxnSpPr>
          <p:nvPr/>
        </p:nvCxnSpPr>
        <p:spPr bwMode="auto">
          <a:xfrm>
            <a:off x="4391025" y="2911475"/>
            <a:ext cx="261938" cy="4460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04" name="AutoShape 44"/>
          <p:cNvCxnSpPr>
            <a:cxnSpLocks noChangeShapeType="1"/>
            <a:stCxn id="552973" idx="1"/>
            <a:endCxn id="552979" idx="0"/>
          </p:cNvCxnSpPr>
          <p:nvPr/>
        </p:nvCxnSpPr>
        <p:spPr bwMode="auto">
          <a:xfrm>
            <a:off x="5605463" y="2587625"/>
            <a:ext cx="1587" cy="774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05" name="AutoShape 45"/>
          <p:cNvCxnSpPr>
            <a:cxnSpLocks noChangeShapeType="1"/>
            <a:stCxn id="552973" idx="2"/>
            <a:endCxn id="552980" idx="0"/>
          </p:cNvCxnSpPr>
          <p:nvPr/>
        </p:nvCxnSpPr>
        <p:spPr bwMode="auto">
          <a:xfrm>
            <a:off x="6145213" y="2911475"/>
            <a:ext cx="393700" cy="431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06" name="AutoShape 46"/>
          <p:cNvCxnSpPr>
            <a:cxnSpLocks noChangeShapeType="1"/>
            <a:stCxn id="552974" idx="1"/>
            <a:endCxn id="552981" idx="1"/>
          </p:cNvCxnSpPr>
          <p:nvPr/>
        </p:nvCxnSpPr>
        <p:spPr bwMode="auto">
          <a:xfrm>
            <a:off x="7235825" y="2578100"/>
            <a:ext cx="12700" cy="784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07" name="AutoShape 47"/>
          <p:cNvCxnSpPr>
            <a:cxnSpLocks noChangeShapeType="1"/>
            <a:stCxn id="552974" idx="2"/>
            <a:endCxn id="552982" idx="1"/>
          </p:cNvCxnSpPr>
          <p:nvPr/>
        </p:nvCxnSpPr>
        <p:spPr bwMode="auto">
          <a:xfrm>
            <a:off x="7775575" y="2901950"/>
            <a:ext cx="325438" cy="441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08" name="AutoShape 48"/>
          <p:cNvCxnSpPr>
            <a:cxnSpLocks noChangeShapeType="1"/>
            <a:stCxn id="552963" idx="3"/>
            <a:endCxn id="552971" idx="3"/>
          </p:cNvCxnSpPr>
          <p:nvPr/>
        </p:nvCxnSpPr>
        <p:spPr bwMode="auto">
          <a:xfrm rot="16200000" flipH="1">
            <a:off x="1173956" y="486569"/>
            <a:ext cx="1247775" cy="2954338"/>
          </a:xfrm>
          <a:prstGeom prst="bentConnector4">
            <a:avLst>
              <a:gd name="adj1" fmla="val 36894"/>
              <a:gd name="adj2" fmla="val 107736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53009" name="AutoShape 49"/>
          <p:cNvCxnSpPr>
            <a:cxnSpLocks noChangeShapeType="1"/>
            <a:stCxn id="552975" idx="3"/>
            <a:endCxn id="552983" idx="0"/>
          </p:cNvCxnSpPr>
          <p:nvPr/>
        </p:nvCxnSpPr>
        <p:spPr bwMode="auto">
          <a:xfrm>
            <a:off x="2024063" y="3894138"/>
            <a:ext cx="1647825" cy="469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10" name="AutoShape 50"/>
          <p:cNvCxnSpPr>
            <a:cxnSpLocks noChangeShapeType="1"/>
            <a:stCxn id="552976" idx="3"/>
            <a:endCxn id="552983" idx="0"/>
          </p:cNvCxnSpPr>
          <p:nvPr/>
        </p:nvCxnSpPr>
        <p:spPr bwMode="auto">
          <a:xfrm>
            <a:off x="2792413" y="3944938"/>
            <a:ext cx="879475" cy="4191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11" name="AutoShape 51"/>
          <p:cNvCxnSpPr>
            <a:cxnSpLocks noChangeShapeType="1"/>
            <a:stCxn id="552977" idx="3"/>
            <a:endCxn id="552983" idx="0"/>
          </p:cNvCxnSpPr>
          <p:nvPr/>
        </p:nvCxnSpPr>
        <p:spPr bwMode="auto">
          <a:xfrm flipH="1">
            <a:off x="3671888" y="3881438"/>
            <a:ext cx="65087" cy="482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12" name="AutoShape 52"/>
          <p:cNvCxnSpPr>
            <a:cxnSpLocks noChangeShapeType="1"/>
            <a:stCxn id="552978" idx="3"/>
            <a:endCxn id="552983" idx="0"/>
          </p:cNvCxnSpPr>
          <p:nvPr/>
        </p:nvCxnSpPr>
        <p:spPr bwMode="auto">
          <a:xfrm flipH="1">
            <a:off x="3671888" y="3932238"/>
            <a:ext cx="833437" cy="431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13" name="AutoShape 53"/>
          <p:cNvCxnSpPr>
            <a:cxnSpLocks noChangeShapeType="1"/>
            <a:stCxn id="552979" idx="3"/>
            <a:endCxn id="552984" idx="0"/>
          </p:cNvCxnSpPr>
          <p:nvPr/>
        </p:nvCxnSpPr>
        <p:spPr bwMode="auto">
          <a:xfrm>
            <a:off x="5480050" y="3867150"/>
            <a:ext cx="1503363" cy="4841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14" name="AutoShape 54"/>
          <p:cNvCxnSpPr>
            <a:cxnSpLocks noChangeShapeType="1"/>
            <a:stCxn id="552980" idx="3"/>
            <a:endCxn id="552984" idx="0"/>
          </p:cNvCxnSpPr>
          <p:nvPr/>
        </p:nvCxnSpPr>
        <p:spPr bwMode="auto">
          <a:xfrm>
            <a:off x="6248400" y="3917950"/>
            <a:ext cx="735013" cy="4333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15" name="AutoShape 55"/>
          <p:cNvCxnSpPr>
            <a:cxnSpLocks noChangeShapeType="1"/>
            <a:stCxn id="552981" idx="3"/>
            <a:endCxn id="552984" idx="0"/>
          </p:cNvCxnSpPr>
          <p:nvPr/>
        </p:nvCxnSpPr>
        <p:spPr bwMode="auto">
          <a:xfrm flipH="1">
            <a:off x="6983413" y="3867150"/>
            <a:ext cx="201612" cy="4841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16" name="AutoShape 56"/>
          <p:cNvCxnSpPr>
            <a:cxnSpLocks noChangeShapeType="1"/>
            <a:stCxn id="552982" idx="3"/>
            <a:endCxn id="552984" idx="0"/>
          </p:cNvCxnSpPr>
          <p:nvPr/>
        </p:nvCxnSpPr>
        <p:spPr bwMode="auto">
          <a:xfrm flipH="1">
            <a:off x="6983413" y="3917950"/>
            <a:ext cx="969962" cy="4333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17" name="AutoShape 57"/>
          <p:cNvCxnSpPr>
            <a:cxnSpLocks noChangeShapeType="1"/>
            <a:stCxn id="552983" idx="2"/>
            <a:endCxn id="552985" idx="1"/>
          </p:cNvCxnSpPr>
          <p:nvPr/>
        </p:nvCxnSpPr>
        <p:spPr bwMode="auto">
          <a:xfrm flipH="1">
            <a:off x="2016125" y="5011738"/>
            <a:ext cx="1655763" cy="5381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18" name="AutoShape 58"/>
          <p:cNvCxnSpPr>
            <a:cxnSpLocks noChangeShapeType="1"/>
            <a:stCxn id="552983" idx="2"/>
            <a:endCxn id="552986" idx="1"/>
          </p:cNvCxnSpPr>
          <p:nvPr/>
        </p:nvCxnSpPr>
        <p:spPr bwMode="auto">
          <a:xfrm flipH="1">
            <a:off x="2868613" y="5011738"/>
            <a:ext cx="803275" cy="4937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19" name="AutoShape 59"/>
          <p:cNvCxnSpPr>
            <a:cxnSpLocks noChangeShapeType="1"/>
            <a:stCxn id="552983" idx="2"/>
            <a:endCxn id="552992" idx="1"/>
          </p:cNvCxnSpPr>
          <p:nvPr/>
        </p:nvCxnSpPr>
        <p:spPr bwMode="auto">
          <a:xfrm>
            <a:off x="3671888" y="5011738"/>
            <a:ext cx="60325" cy="5175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20" name="AutoShape 60"/>
          <p:cNvCxnSpPr>
            <a:cxnSpLocks noChangeShapeType="1"/>
            <a:stCxn id="552983" idx="2"/>
            <a:endCxn id="552987" idx="1"/>
          </p:cNvCxnSpPr>
          <p:nvPr/>
        </p:nvCxnSpPr>
        <p:spPr bwMode="auto">
          <a:xfrm>
            <a:off x="3671888" y="5011738"/>
            <a:ext cx="909637" cy="4810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21" name="AutoShape 61"/>
          <p:cNvCxnSpPr>
            <a:cxnSpLocks noChangeShapeType="1"/>
            <a:stCxn id="552984" idx="2"/>
            <a:endCxn id="552988" idx="1"/>
          </p:cNvCxnSpPr>
          <p:nvPr/>
        </p:nvCxnSpPr>
        <p:spPr bwMode="auto">
          <a:xfrm flipH="1">
            <a:off x="5759450" y="4999038"/>
            <a:ext cx="1223963" cy="5238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22" name="AutoShape 62"/>
          <p:cNvCxnSpPr>
            <a:cxnSpLocks noChangeShapeType="1"/>
            <a:stCxn id="552984" idx="2"/>
            <a:endCxn id="552989" idx="1"/>
          </p:cNvCxnSpPr>
          <p:nvPr/>
        </p:nvCxnSpPr>
        <p:spPr bwMode="auto">
          <a:xfrm flipH="1">
            <a:off x="6611938" y="4999038"/>
            <a:ext cx="371475" cy="479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23" name="AutoShape 63"/>
          <p:cNvCxnSpPr>
            <a:cxnSpLocks noChangeShapeType="1"/>
            <a:stCxn id="552984" idx="2"/>
            <a:endCxn id="552990" idx="0"/>
          </p:cNvCxnSpPr>
          <p:nvPr/>
        </p:nvCxnSpPr>
        <p:spPr bwMode="auto">
          <a:xfrm>
            <a:off x="6983413" y="4999038"/>
            <a:ext cx="544512" cy="5238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3024" name="AutoShape 64"/>
          <p:cNvCxnSpPr>
            <a:cxnSpLocks noChangeShapeType="1"/>
            <a:stCxn id="552984" idx="2"/>
            <a:endCxn id="552991" idx="1"/>
          </p:cNvCxnSpPr>
          <p:nvPr/>
        </p:nvCxnSpPr>
        <p:spPr bwMode="auto">
          <a:xfrm>
            <a:off x="6983413" y="4999038"/>
            <a:ext cx="1333500" cy="479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53025" name="Text Box 65"/>
          <p:cNvSpPr txBox="1">
            <a:spLocks noChangeArrowheads="1"/>
          </p:cNvSpPr>
          <p:nvPr/>
        </p:nvSpPr>
        <p:spPr bwMode="auto">
          <a:xfrm>
            <a:off x="322263" y="6308725"/>
            <a:ext cx="8713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effectLst/>
                <a:cs typeface="Arial" pitchFamily="34" charset="0"/>
              </a:rPr>
              <a:t>Each trajectory can be run independenty until exchange is attempted (parallelizable)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3886200" cy="2914650"/>
          </a:xfrm>
          <a:prstGeom prst="rect">
            <a:avLst/>
          </a:prstGeom>
          <a:noFill/>
        </p:spPr>
      </p:pic>
      <p:pic>
        <p:nvPicPr>
          <p:cNvPr id="28675" name="Picture 3" descr="e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05200"/>
            <a:ext cx="3886200" cy="2914650"/>
          </a:xfrm>
          <a:prstGeom prst="rect">
            <a:avLst/>
          </a:prstGeom>
          <a:noFill/>
        </p:spPr>
      </p:pic>
      <p:pic>
        <p:nvPicPr>
          <p:cNvPr id="28677" name="Picture 5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28600"/>
            <a:ext cx="3810000" cy="2857500"/>
          </a:xfrm>
          <a:prstGeom prst="rect">
            <a:avLst/>
          </a:prstGeom>
          <a:noFill/>
        </p:spPr>
      </p:pic>
      <p:pic>
        <p:nvPicPr>
          <p:cNvPr id="28678" name="Picture 6" descr="pater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28600"/>
            <a:ext cx="3733800" cy="2857500"/>
          </a:xfrm>
          <a:prstGeom prst="rect">
            <a:avLst/>
          </a:prstGeom>
          <a:noFill/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553200" y="2971800"/>
            <a:ext cx="60325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pl-PL" sz="1600" dirty="0" smtClean="0"/>
              <a:t>MD step</a:t>
            </a:r>
            <a:endParaRPr lang="en-US" sz="1600" dirty="0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629400" y="6324600"/>
            <a:ext cx="60325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pl-PL" sz="1600" dirty="0" smtClean="0"/>
              <a:t>MD step</a:t>
            </a:r>
            <a:endParaRPr lang="en-US" sz="1600" dirty="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133600" y="2971800"/>
            <a:ext cx="60325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pl-PL" sz="1600" dirty="0" smtClean="0"/>
              <a:t>MD step</a:t>
            </a:r>
            <a:endParaRPr lang="en-US" sz="1600" dirty="0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 rot="16200000">
            <a:off x="4486956" y="4695617"/>
            <a:ext cx="811441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 dirty="0" smtClean="0"/>
              <a:t>energy</a:t>
            </a:r>
            <a:endParaRPr lang="en-US" sz="1600" dirty="0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 rot="16200000">
            <a:off x="319087" y="1509713"/>
            <a:ext cx="3079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/>
              <a:t>T</a:t>
            </a:r>
            <a:endParaRPr lang="en-US" sz="1600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 rot="16200000">
            <a:off x="4738687" y="1433513"/>
            <a:ext cx="3079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/>
              <a:t>T</a:t>
            </a:r>
            <a:endParaRPr lang="en-US" sz="1600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 rot="16200000">
            <a:off x="24606" y="4928394"/>
            <a:ext cx="59213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/>
              <a:t>ln(P)</a:t>
            </a:r>
            <a:endParaRPr lang="en-US" sz="1600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981200" y="6324600"/>
            <a:ext cx="9080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1600" dirty="0" smtClean="0"/>
              <a:t>energy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e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0" cy="2143125"/>
          </a:xfrm>
          <a:prstGeom prst="rect">
            <a:avLst/>
          </a:prstGeom>
          <a:noFill/>
        </p:spPr>
      </p:pic>
      <p:pic>
        <p:nvPicPr>
          <p:cNvPr id="26627" name="Picture 3" descr="rms_e320_0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457700"/>
            <a:ext cx="3200400" cy="2400300"/>
          </a:xfrm>
          <a:prstGeom prst="rect">
            <a:avLst/>
          </a:prstGeom>
          <a:noFill/>
        </p:spPr>
      </p:pic>
      <p:pic>
        <p:nvPicPr>
          <p:cNvPr id="26628" name="Picture 4" descr="rms_e160_0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457700"/>
            <a:ext cx="3200400" cy="2400300"/>
          </a:xfrm>
          <a:prstGeom prst="rect">
            <a:avLst/>
          </a:prstGeom>
          <a:noFill/>
        </p:spPr>
      </p:pic>
      <p:pic>
        <p:nvPicPr>
          <p:cNvPr id="26629" name="Picture 5" descr="rms_e40_0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866900"/>
            <a:ext cx="3200400" cy="2400300"/>
          </a:xfrm>
          <a:prstGeom prst="rect">
            <a:avLst/>
          </a:prstGeom>
          <a:noFill/>
        </p:spPr>
      </p:pic>
      <p:pic>
        <p:nvPicPr>
          <p:cNvPr id="26630" name="Picture 6" descr="rms_e20_0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866900"/>
            <a:ext cx="3200400" cy="2400300"/>
          </a:xfrm>
          <a:prstGeom prst="rect">
            <a:avLst/>
          </a:prstGeom>
          <a:noFill/>
        </p:spPr>
      </p:pic>
      <p:pic>
        <p:nvPicPr>
          <p:cNvPr id="26631" name="Picture 7" descr="rms_e80_0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57700"/>
            <a:ext cx="3200400" cy="2400300"/>
          </a:xfrm>
          <a:prstGeom prst="rect">
            <a:avLst/>
          </a:prstGeom>
          <a:noFill/>
        </p:spPr>
      </p:pic>
      <p:pic>
        <p:nvPicPr>
          <p:cNvPr id="26632" name="Picture 8" descr="rms_e10_0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866900"/>
            <a:ext cx="3200400" cy="2400300"/>
          </a:xfrm>
          <a:prstGeom prst="rect">
            <a:avLst/>
          </a:prstGeom>
          <a:noFill/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57200" y="20193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352800" y="20955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20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6400800" y="20955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40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81000" y="46101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80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352800" y="46101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160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6324600" y="46101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320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V="1">
            <a:off x="4038600" y="914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4038600" y="144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2895600" y="685800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 smtClean="0"/>
              <a:t>energy</a:t>
            </a:r>
            <a:endParaRPr lang="en-US" dirty="0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4876800" y="1295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rms</a:t>
            </a: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5410200" y="838200"/>
            <a:ext cx="330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300</a:t>
            </a:r>
            <a:r>
              <a:rPr lang="en-US"/>
              <a:t> </a:t>
            </a:r>
            <a:r>
              <a:rPr lang="en-US">
                <a:solidFill>
                  <a:srgbClr val="00FF00"/>
                </a:solidFill>
              </a:rPr>
              <a:t>350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400</a:t>
            </a:r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500</a:t>
            </a:r>
            <a:r>
              <a:rPr lang="en-US"/>
              <a:t> </a:t>
            </a:r>
            <a:r>
              <a:rPr lang="en-US">
                <a:solidFill>
                  <a:srgbClr val="FF00FF"/>
                </a:solidFill>
              </a:rPr>
              <a:t>600</a:t>
            </a:r>
            <a:r>
              <a:rPr lang="en-US"/>
              <a:t> </a:t>
            </a:r>
            <a:r>
              <a:rPr lang="en-US">
                <a:solidFill>
                  <a:srgbClr val="FFFF00"/>
                </a:solidFill>
              </a:rPr>
              <a:t>700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6400800" y="1219200"/>
            <a:ext cx="1428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temperatur</a:t>
            </a:r>
            <a:r>
              <a:rPr lang="pl-PL" dirty="0" smtClean="0"/>
              <a:t>e</a:t>
            </a:r>
            <a:endParaRPr lang="en-US" dirty="0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514600" y="0"/>
            <a:ext cx="58993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   </a:t>
            </a:r>
            <a:r>
              <a:rPr lang="pl-PL" sz="2800" dirty="0" smtClean="0"/>
              <a:t>Independent </a:t>
            </a:r>
            <a:r>
              <a:rPr lang="pl-PL" sz="2800" dirty="0" err="1" smtClean="0"/>
              <a:t>canonical</a:t>
            </a:r>
            <a:r>
              <a:rPr lang="pl-PL" sz="2800" dirty="0" smtClean="0"/>
              <a:t> </a:t>
            </a:r>
            <a:r>
              <a:rPr lang="pl-PL" sz="2800" dirty="0" err="1" smtClean="0"/>
              <a:t>simulations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ms_e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971800"/>
            <a:ext cx="3200400" cy="2400300"/>
          </a:xfrm>
          <a:prstGeom prst="rect">
            <a:avLst/>
          </a:prstGeom>
          <a:noFill/>
        </p:spPr>
      </p:pic>
      <p:pic>
        <p:nvPicPr>
          <p:cNvPr id="27651" name="Picture 3" descr="rms_e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971800"/>
            <a:ext cx="3200400" cy="2400300"/>
          </a:xfrm>
          <a:prstGeom prst="rect">
            <a:avLst/>
          </a:prstGeom>
          <a:noFill/>
        </p:spPr>
      </p:pic>
      <p:pic>
        <p:nvPicPr>
          <p:cNvPr id="27652" name="Picture 4" descr="rms_e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3200400" cy="2400300"/>
          </a:xfrm>
          <a:prstGeom prst="rect">
            <a:avLst/>
          </a:prstGeom>
          <a:noFill/>
        </p:spPr>
      </p:pic>
      <p:pic>
        <p:nvPicPr>
          <p:cNvPr id="27653" name="Picture 5" descr="rms_e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33400"/>
            <a:ext cx="3200400" cy="2400300"/>
          </a:xfrm>
          <a:prstGeom prst="rect">
            <a:avLst/>
          </a:prstGeom>
          <a:noFill/>
        </p:spPr>
      </p:pic>
      <p:pic>
        <p:nvPicPr>
          <p:cNvPr id="27654" name="Picture 6" descr="rms_e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533400"/>
            <a:ext cx="3200400" cy="2400300"/>
          </a:xfrm>
          <a:prstGeom prst="rect">
            <a:avLst/>
          </a:prstGeom>
          <a:noFill/>
        </p:spPr>
      </p:pic>
      <p:pic>
        <p:nvPicPr>
          <p:cNvPr id="27655" name="Picture 7" descr="rms_e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3400"/>
            <a:ext cx="3200400" cy="2400300"/>
          </a:xfrm>
          <a:prstGeom prst="rect">
            <a:avLst/>
          </a:prstGeom>
          <a:noFill/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57200" y="533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352800" y="609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20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400800" y="609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40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81000" y="3124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80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352800" y="3124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160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324600" y="3124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320</a:t>
            </a: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V="1">
            <a:off x="36576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36576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514600" y="5562600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energ</a:t>
            </a:r>
            <a:r>
              <a:rPr lang="pl-PL" dirty="0" smtClean="0"/>
              <a:t>y</a:t>
            </a:r>
            <a:endParaRPr lang="en-US" dirty="0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495800" y="6172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rms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5257800" y="5715000"/>
            <a:ext cx="330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300</a:t>
            </a:r>
            <a:r>
              <a:rPr lang="en-US"/>
              <a:t> </a:t>
            </a:r>
            <a:r>
              <a:rPr lang="en-US">
                <a:solidFill>
                  <a:srgbClr val="00FF00"/>
                </a:solidFill>
              </a:rPr>
              <a:t>350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400</a:t>
            </a:r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500</a:t>
            </a:r>
            <a:r>
              <a:rPr lang="en-US"/>
              <a:t> </a:t>
            </a:r>
            <a:r>
              <a:rPr lang="en-US">
                <a:solidFill>
                  <a:srgbClr val="FF00FF"/>
                </a:solidFill>
              </a:rPr>
              <a:t>600</a:t>
            </a:r>
            <a:r>
              <a:rPr lang="en-US"/>
              <a:t> </a:t>
            </a:r>
            <a:r>
              <a:rPr lang="en-US">
                <a:solidFill>
                  <a:srgbClr val="FFFF00"/>
                </a:solidFill>
              </a:rPr>
              <a:t>700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6248400" y="6096000"/>
            <a:ext cx="1428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temperatur</a:t>
            </a:r>
            <a:r>
              <a:rPr lang="pl-PL" dirty="0" smtClean="0"/>
              <a:t>e</a:t>
            </a:r>
            <a:endParaRPr lang="en-US" dirty="0"/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2119086" y="-61686"/>
            <a:ext cx="48269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800" dirty="0" err="1" smtClean="0">
                <a:solidFill>
                  <a:schemeClr val="tx2"/>
                </a:solidFill>
              </a:rPr>
              <a:t>Multiplexed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replica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exchange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27669" name="Picture 21" descr="1e0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5486400"/>
            <a:ext cx="1676400" cy="1179513"/>
          </a:xfrm>
          <a:prstGeom prst="rect">
            <a:avLst/>
          </a:prstGeom>
          <a:noFill/>
        </p:spPr>
      </p:pic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1371600" y="5867400"/>
            <a:ext cx="971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1E0G </a:t>
            </a:r>
          </a:p>
          <a:p>
            <a:r>
              <a:rPr lang="pl-PL"/>
              <a:t>48aa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2" name="Picture 16" descr="C:\Documents and Settings\czarek\My Documents\juelich\E0G\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648200"/>
            <a:ext cx="1912938" cy="1981200"/>
          </a:xfrm>
          <a:prstGeom prst="rect">
            <a:avLst/>
          </a:prstGeom>
          <a:noFill/>
        </p:spPr>
      </p:pic>
      <p:pic>
        <p:nvPicPr>
          <p:cNvPr id="34831" name="Picture 15" descr="C:\Documents and Settings\czarek\My Documents\juelich\E0G\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800600"/>
            <a:ext cx="1644650" cy="1835150"/>
          </a:xfrm>
          <a:prstGeom prst="rect">
            <a:avLst/>
          </a:prstGeom>
          <a:noFill/>
        </p:spPr>
      </p:pic>
      <p:pic>
        <p:nvPicPr>
          <p:cNvPr id="34830" name="Picture 14" descr="C:\Documents and Settings\czarek\My Documents\juelich\E0G\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648200"/>
            <a:ext cx="2139950" cy="1835150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057400"/>
            <a:ext cx="3810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4" name="Line 8"/>
          <p:cNvSpPr>
            <a:spLocks noChangeShapeType="1"/>
          </p:cNvSpPr>
          <p:nvPr/>
        </p:nvSpPr>
        <p:spPr bwMode="auto">
          <a:xfrm flipH="1" flipV="1">
            <a:off x="5581650" y="3697288"/>
            <a:ext cx="1258888" cy="122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V="1">
            <a:off x="5302250" y="3733800"/>
            <a:ext cx="223838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V="1">
            <a:off x="3352800" y="3505200"/>
            <a:ext cx="2209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V="1">
            <a:off x="2286000" y="3716338"/>
            <a:ext cx="1196975" cy="17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pic>
        <p:nvPicPr>
          <p:cNvPr id="34833" name="Picture 17" descr="C:\Documents and Settings\czarek\My Documents\juelich\E0G\e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590800"/>
            <a:ext cx="1933575" cy="2101850"/>
          </a:xfrm>
          <a:prstGeom prst="rect">
            <a:avLst/>
          </a:prstGeom>
          <a:noFill/>
        </p:spPr>
      </p:pic>
      <p:pic>
        <p:nvPicPr>
          <p:cNvPr id="34834" name="Picture 18" descr="C:\Documents and Settings\czarek\My Documents\juelich\E0G\e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52400"/>
            <a:ext cx="1720850" cy="2254250"/>
          </a:xfrm>
          <a:prstGeom prst="rect">
            <a:avLst/>
          </a:prstGeom>
          <a:noFill/>
        </p:spPr>
      </p:pic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2362200" y="2133600"/>
            <a:ext cx="1447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pic>
        <p:nvPicPr>
          <p:cNvPr id="34836" name="Picture 20" descr="C:\Documents and Settings\czarek\My Documents\juelich\E0G\e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152400"/>
            <a:ext cx="2819400" cy="1760538"/>
          </a:xfrm>
          <a:prstGeom prst="rect">
            <a:avLst/>
          </a:prstGeom>
          <a:noFill/>
        </p:spPr>
      </p:pic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4191000" y="1371600"/>
            <a:ext cx="815975" cy="1824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pic>
        <p:nvPicPr>
          <p:cNvPr id="34838" name="Picture 22" descr="C:\Documents and Settings\czarek\My Documents\juelich\E0G\e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152400"/>
            <a:ext cx="2540000" cy="1951038"/>
          </a:xfrm>
          <a:prstGeom prst="rect">
            <a:avLst/>
          </a:prstGeom>
          <a:noFill/>
        </p:spPr>
      </p:pic>
      <p:sp>
        <p:nvSpPr>
          <p:cNvPr id="34839" name="Line 23"/>
          <p:cNvSpPr>
            <a:spLocks noChangeShapeType="1"/>
          </p:cNvSpPr>
          <p:nvPr/>
        </p:nvSpPr>
        <p:spPr bwMode="auto">
          <a:xfrm flipH="1">
            <a:off x="5565775" y="1919288"/>
            <a:ext cx="1066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pic>
        <p:nvPicPr>
          <p:cNvPr id="34840" name="Picture 24" descr="C:\Documents and Settings\czarek\My Documents\juelich\E0G\e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1800" y="2514600"/>
            <a:ext cx="1981200" cy="1692275"/>
          </a:xfrm>
          <a:prstGeom prst="rect">
            <a:avLst/>
          </a:prstGeom>
          <a:noFill/>
        </p:spPr>
      </p:pic>
      <p:sp>
        <p:nvSpPr>
          <p:cNvPr id="34841" name="Line 25"/>
          <p:cNvSpPr>
            <a:spLocks noChangeShapeType="1"/>
          </p:cNvSpPr>
          <p:nvPr/>
        </p:nvSpPr>
        <p:spPr bwMode="auto">
          <a:xfrm flipH="1">
            <a:off x="5029200" y="3200400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pl-PL" dirty="0" err="1" smtClean="0"/>
              <a:t>Techniques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81000" y="1524000"/>
            <a:ext cx="8382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800" dirty="0" err="1" smtClean="0"/>
              <a:t>Direct</a:t>
            </a:r>
            <a:r>
              <a:rPr lang="pl-PL" sz="2800" dirty="0" smtClean="0"/>
              <a:t> </a:t>
            </a:r>
            <a:r>
              <a:rPr lang="pl-PL" sz="2800" dirty="0" err="1" smtClean="0"/>
              <a:t>counting</a:t>
            </a:r>
            <a:r>
              <a:rPr lang="pl-PL" sz="2800" dirty="0" smtClean="0"/>
              <a:t> of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occurences</a:t>
            </a:r>
            <a:r>
              <a:rPr lang="pl-PL" sz="2800" dirty="0" smtClean="0"/>
              <a:t> of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respective</a:t>
            </a:r>
            <a:r>
              <a:rPr lang="pl-PL" sz="2800" dirty="0" smtClean="0"/>
              <a:t> </a:t>
            </a:r>
            <a:r>
              <a:rPr lang="pl-PL" sz="2800" dirty="0" err="1" smtClean="0"/>
              <a:t>states</a:t>
            </a:r>
            <a:r>
              <a:rPr lang="pl-PL" sz="2800" dirty="0" smtClean="0"/>
              <a:t> </a:t>
            </a:r>
            <a:r>
              <a:rPr lang="pl-PL" sz="2800" dirty="0" err="1" smtClean="0"/>
              <a:t>in</a:t>
            </a:r>
            <a:r>
              <a:rPr lang="pl-PL" sz="2800" dirty="0" smtClean="0"/>
              <a:t> a </a:t>
            </a:r>
            <a:r>
              <a:rPr lang="pl-PL" sz="2800" dirty="0" err="1" smtClean="0"/>
              <a:t>canonical</a:t>
            </a:r>
            <a:r>
              <a:rPr lang="pl-PL" sz="2800" dirty="0" smtClean="0"/>
              <a:t> </a:t>
            </a:r>
            <a:r>
              <a:rPr lang="pl-PL" sz="2800" dirty="0" err="1" smtClean="0"/>
              <a:t>simulation</a:t>
            </a:r>
            <a:endParaRPr lang="pl-PL" sz="2800" dirty="0" smtClean="0"/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800" dirty="0" err="1" smtClean="0"/>
              <a:t>Thermodynamic</a:t>
            </a:r>
            <a:r>
              <a:rPr lang="pl-PL" sz="2800" dirty="0" smtClean="0"/>
              <a:t> </a:t>
            </a:r>
            <a:r>
              <a:rPr lang="pl-PL" sz="2800" dirty="0" err="1" smtClean="0"/>
              <a:t>integration</a:t>
            </a:r>
            <a:endParaRPr lang="pl-PL" sz="2800" dirty="0" smtClean="0"/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800" dirty="0" err="1" smtClean="0"/>
              <a:t>Particle</a:t>
            </a:r>
            <a:r>
              <a:rPr lang="pl-PL" sz="2800" dirty="0" smtClean="0"/>
              <a:t> </a:t>
            </a:r>
            <a:r>
              <a:rPr lang="pl-PL" sz="2800" dirty="0" err="1" smtClean="0"/>
              <a:t>insertion</a:t>
            </a:r>
            <a:endParaRPr lang="pl-PL" sz="2800" dirty="0" smtClean="0"/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800" dirty="0" err="1" smtClean="0"/>
              <a:t>Overlaping</a:t>
            </a:r>
            <a:r>
              <a:rPr lang="pl-PL" sz="2800" dirty="0" smtClean="0"/>
              <a:t> </a:t>
            </a:r>
            <a:r>
              <a:rPr lang="pl-PL" sz="2800" dirty="0" err="1" smtClean="0"/>
              <a:t>distribution</a:t>
            </a:r>
            <a:r>
              <a:rPr lang="pl-PL" sz="2800" dirty="0" smtClean="0"/>
              <a:t> </a:t>
            </a:r>
            <a:r>
              <a:rPr lang="pl-PL" sz="2800" dirty="0" err="1" smtClean="0"/>
              <a:t>method</a:t>
            </a:r>
            <a:endParaRPr lang="pl-PL" sz="2800" dirty="0" smtClean="0"/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800" dirty="0" err="1" smtClean="0"/>
              <a:t>Umbrella</a:t>
            </a:r>
            <a:r>
              <a:rPr lang="pl-PL" sz="2800" dirty="0" smtClean="0"/>
              <a:t> </a:t>
            </a:r>
            <a:r>
              <a:rPr lang="pl-PL" sz="2800" dirty="0" err="1" smtClean="0"/>
              <a:t>sampling</a:t>
            </a:r>
            <a:endParaRPr lang="pl-PL" sz="2800" dirty="0" smtClean="0"/>
          </a:p>
          <a:p>
            <a:pPr marL="820738" lvl="1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800" dirty="0" smtClean="0"/>
              <a:t>Histogram </a:t>
            </a:r>
            <a:r>
              <a:rPr lang="pl-PL" sz="2800" dirty="0" err="1" smtClean="0"/>
              <a:t>reweighting</a:t>
            </a:r>
            <a:r>
              <a:rPr lang="pl-PL" sz="2800" dirty="0" smtClean="0"/>
              <a:t> (</a:t>
            </a:r>
            <a:r>
              <a:rPr lang="pl-PL" sz="2800" dirty="0" err="1" smtClean="0"/>
              <a:t>weighted</a:t>
            </a:r>
            <a:r>
              <a:rPr lang="pl-PL" sz="2800" dirty="0" smtClean="0"/>
              <a:t> histogram </a:t>
            </a:r>
            <a:r>
              <a:rPr lang="pl-PL" sz="2800" dirty="0" err="1" smtClean="0"/>
              <a:t>analysis</a:t>
            </a:r>
            <a:r>
              <a:rPr lang="pl-PL" sz="2800" dirty="0" smtClean="0"/>
              <a:t> </a:t>
            </a:r>
            <a:r>
              <a:rPr lang="pl-PL" sz="2800" dirty="0" err="1" smtClean="0"/>
              <a:t>method</a:t>
            </a:r>
            <a:r>
              <a:rPr lang="pl-PL" sz="2800" dirty="0" smtClean="0"/>
              <a:t>; WHAM)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28600" y="304800"/>
            <a:ext cx="8686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dirty="0" err="1" smtClean="0"/>
              <a:t>Replicas</a:t>
            </a:r>
            <a:r>
              <a:rPr lang="pl-PL" sz="2800" dirty="0" smtClean="0"/>
              <a:t> </a:t>
            </a:r>
            <a:r>
              <a:rPr lang="pl-PL" sz="2800" dirty="0" err="1" smtClean="0"/>
              <a:t>can</a:t>
            </a:r>
            <a:r>
              <a:rPr lang="pl-PL" sz="2800" dirty="0" smtClean="0"/>
              <a:t> be run not </a:t>
            </a:r>
            <a:r>
              <a:rPr lang="pl-PL" sz="2800" dirty="0" err="1" smtClean="0"/>
              <a:t>only</a:t>
            </a:r>
            <a:r>
              <a:rPr lang="pl-PL" sz="2800" dirty="0" smtClean="0"/>
              <a:t> </a:t>
            </a:r>
            <a:r>
              <a:rPr lang="pl-PL" sz="2800" dirty="0" err="1" smtClean="0"/>
              <a:t>in</a:t>
            </a:r>
            <a:r>
              <a:rPr lang="pl-PL" sz="2800" dirty="0" smtClean="0"/>
              <a:t> </a:t>
            </a:r>
            <a:r>
              <a:rPr lang="pl-PL" sz="2800" dirty="0" err="1" smtClean="0"/>
              <a:t>temperature</a:t>
            </a:r>
            <a:r>
              <a:rPr lang="pl-PL" sz="2800" dirty="0" smtClean="0"/>
              <a:t> but </a:t>
            </a:r>
            <a:r>
              <a:rPr lang="pl-PL" sz="2800" dirty="0" err="1" smtClean="0"/>
              <a:t>also</a:t>
            </a:r>
            <a:r>
              <a:rPr lang="pl-PL" sz="2800" dirty="0" smtClean="0"/>
              <a:t> </a:t>
            </a:r>
            <a:r>
              <a:rPr lang="pl-PL" sz="2800" dirty="0" err="1" smtClean="0"/>
              <a:t>in</a:t>
            </a:r>
            <a:r>
              <a:rPr lang="pl-PL" sz="2800" dirty="0" smtClean="0"/>
              <a:t> Hamiltonian </a:t>
            </a:r>
            <a:r>
              <a:rPr lang="pl-PL" sz="2800" dirty="0" err="1" smtClean="0"/>
              <a:t>in</a:t>
            </a:r>
            <a:r>
              <a:rPr lang="pl-PL" sz="2800" dirty="0" smtClean="0"/>
              <a:t> order to </a:t>
            </a:r>
            <a:r>
              <a:rPr lang="pl-PL" sz="2800" dirty="0" err="1" smtClean="0"/>
              <a:t>overcome</a:t>
            </a:r>
            <a:r>
              <a:rPr lang="pl-PL" sz="2800" dirty="0" smtClean="0"/>
              <a:t> energy </a:t>
            </a:r>
            <a:r>
              <a:rPr lang="pl-PL" sz="2800" dirty="0" err="1" smtClean="0"/>
              <a:t>barriers</a:t>
            </a:r>
            <a:r>
              <a:rPr lang="pl-PL" sz="2800" dirty="0" smtClean="0"/>
              <a:t>. </a:t>
            </a:r>
            <a:r>
              <a:rPr lang="pl-PL" sz="2800" dirty="0" err="1" smtClean="0"/>
              <a:t>Common</a:t>
            </a:r>
            <a:r>
              <a:rPr lang="pl-PL" sz="2800" dirty="0" smtClean="0"/>
              <a:t> </a:t>
            </a:r>
            <a:r>
              <a:rPr lang="pl-PL" sz="2800" dirty="0" err="1" smtClean="0"/>
              <a:t>ways</a:t>
            </a:r>
            <a:r>
              <a:rPr lang="pl-PL" sz="2800" dirty="0" smtClean="0"/>
              <a:t> </a:t>
            </a:r>
            <a:r>
              <a:rPr lang="pl-PL" sz="2800" dirty="0" err="1" smtClean="0"/>
              <a:t>are</a:t>
            </a:r>
            <a:r>
              <a:rPr lang="pl-PL" sz="2800" dirty="0" smtClean="0"/>
              <a:t>:</a:t>
            </a:r>
          </a:p>
          <a:p>
            <a:pPr>
              <a:spcAft>
                <a:spcPts val="1200"/>
              </a:spcAft>
            </a:pPr>
            <a:endParaRPr lang="pl-PL" sz="2800" dirty="0" smtClean="0"/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800" dirty="0" err="1" smtClean="0"/>
              <a:t>Altering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well-depth</a:t>
            </a:r>
            <a:r>
              <a:rPr lang="pl-PL" sz="2800" dirty="0" smtClean="0"/>
              <a:t> of </a:t>
            </a:r>
            <a:r>
              <a:rPr lang="pl-PL" sz="2800" dirty="0" err="1" smtClean="0"/>
              <a:t>selected</a:t>
            </a:r>
            <a:r>
              <a:rPr lang="pl-PL" sz="2800" dirty="0" smtClean="0"/>
              <a:t>  </a:t>
            </a:r>
            <a:r>
              <a:rPr lang="pl-PL" sz="2800" dirty="0" err="1" smtClean="0"/>
              <a:t>Lennard</a:t>
            </a:r>
            <a:r>
              <a:rPr lang="pl-PL" sz="2800" dirty="0" smtClean="0"/>
              <a:t> Jones </a:t>
            </a:r>
            <a:r>
              <a:rPr lang="pl-PL" sz="2800" dirty="0" err="1" smtClean="0"/>
              <a:t>potentials</a:t>
            </a:r>
            <a:r>
              <a:rPr lang="pl-PL" sz="2800" dirty="0" smtClean="0"/>
              <a:t>.</a:t>
            </a:r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800" dirty="0" err="1" smtClean="0"/>
              <a:t>Altering</a:t>
            </a:r>
            <a:r>
              <a:rPr lang="pl-PL" sz="2800" dirty="0" smtClean="0"/>
              <a:t> </a:t>
            </a:r>
            <a:r>
              <a:rPr lang="pl-PL" sz="2800" dirty="0" err="1" smtClean="0"/>
              <a:t>restraints</a:t>
            </a:r>
            <a:r>
              <a:rPr lang="pl-PL" sz="2800" dirty="0" smtClean="0"/>
              <a:t>; </a:t>
            </a:r>
            <a:r>
              <a:rPr lang="pl-PL" sz="2800" dirty="0" err="1" smtClean="0"/>
              <a:t>this</a:t>
            </a:r>
            <a:r>
              <a:rPr lang="pl-PL" sz="2800" dirty="0" smtClean="0"/>
              <a:t> </a:t>
            </a:r>
            <a:r>
              <a:rPr lang="pl-PL" sz="2800" dirty="0" err="1" smtClean="0"/>
              <a:t>can</a:t>
            </a:r>
            <a:r>
              <a:rPr lang="pl-PL" sz="2800" dirty="0" smtClean="0"/>
              <a:t> be </a:t>
            </a:r>
            <a:r>
              <a:rPr lang="pl-PL" sz="2800" dirty="0" err="1" smtClean="0"/>
              <a:t>considered</a:t>
            </a:r>
            <a:r>
              <a:rPr lang="pl-PL" sz="2800" dirty="0" smtClean="0"/>
              <a:t> a </a:t>
            </a:r>
            <a:r>
              <a:rPr lang="pl-PL" sz="2800" dirty="0" err="1" smtClean="0"/>
              <a:t>generalized</a:t>
            </a:r>
            <a:r>
              <a:rPr lang="pl-PL" sz="2800" dirty="0" smtClean="0"/>
              <a:t> </a:t>
            </a:r>
            <a:r>
              <a:rPr lang="pl-PL" sz="2800" dirty="0" err="1" smtClean="0"/>
              <a:t>umbrella-sampling</a:t>
            </a:r>
            <a:r>
              <a:rPr lang="pl-PL" sz="2800" dirty="0" smtClean="0"/>
              <a:t> </a:t>
            </a:r>
            <a:r>
              <a:rPr lang="pl-PL" sz="2800" dirty="0" err="1" smtClean="0"/>
              <a:t>method</a:t>
            </a:r>
            <a:r>
              <a:rPr lang="pl-PL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0" dirty="0" smtClean="0">
                <a:effectLst/>
              </a:rPr>
              <a:t>WHAM </a:t>
            </a:r>
            <a:r>
              <a:rPr lang="pl-PL" sz="2800" b="0" dirty="0" err="1" smtClean="0">
                <a:effectLst/>
              </a:rPr>
              <a:t>is</a:t>
            </a:r>
            <a:r>
              <a:rPr lang="pl-PL" sz="2800" b="0" dirty="0" smtClean="0">
                <a:effectLst/>
              </a:rPr>
              <a:t> an </a:t>
            </a:r>
            <a:r>
              <a:rPr lang="pl-PL" sz="2800" b="0" dirty="0" err="1" smtClean="0">
                <a:effectLst/>
              </a:rPr>
              <a:t>exce</a:t>
            </a:r>
            <a:r>
              <a:rPr lang="pl-PL" sz="2800" dirty="0" err="1" smtClean="0"/>
              <a:t>llent</a:t>
            </a:r>
            <a:r>
              <a:rPr lang="pl-PL" sz="2800" dirty="0" smtClean="0"/>
              <a:t> </a:t>
            </a:r>
            <a:r>
              <a:rPr lang="pl-PL" sz="2800" dirty="0" err="1" smtClean="0"/>
              <a:t>technique</a:t>
            </a:r>
            <a:r>
              <a:rPr lang="pl-PL" sz="2800" dirty="0" smtClean="0"/>
              <a:t> to </a:t>
            </a:r>
            <a:r>
              <a:rPr lang="pl-PL" sz="2800" dirty="0" err="1" smtClean="0"/>
              <a:t>process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results</a:t>
            </a:r>
            <a:r>
              <a:rPr lang="pl-PL" sz="2800" dirty="0" smtClean="0"/>
              <a:t> of (M)REMD </a:t>
            </a:r>
            <a:r>
              <a:rPr lang="pl-PL" sz="2800" dirty="0" err="1" smtClean="0"/>
              <a:t>simulations</a:t>
            </a:r>
            <a:r>
              <a:rPr lang="pl-PL" sz="2800" dirty="0" smtClean="0"/>
              <a:t> </a:t>
            </a:r>
            <a:r>
              <a:rPr lang="pl-PL" sz="2800" dirty="0" err="1" smtClean="0"/>
              <a:t>carried</a:t>
            </a:r>
            <a:r>
              <a:rPr lang="pl-PL" sz="2800" dirty="0" smtClean="0"/>
              <a:t> out </a:t>
            </a:r>
            <a:r>
              <a:rPr lang="pl-PL" sz="2800" dirty="0" err="1" smtClean="0"/>
              <a:t>at</a:t>
            </a:r>
            <a:r>
              <a:rPr lang="pl-PL" sz="2800" dirty="0" smtClean="0"/>
              <a:t> </a:t>
            </a:r>
            <a:r>
              <a:rPr lang="pl-PL" sz="2800" dirty="0" err="1" smtClean="0"/>
              <a:t>multiple</a:t>
            </a:r>
            <a:r>
              <a:rPr lang="pl-PL" sz="2800" dirty="0" smtClean="0"/>
              <a:t> </a:t>
            </a:r>
            <a:r>
              <a:rPr lang="pl-PL" sz="2800" dirty="0" err="1" smtClean="0"/>
              <a:t>temperatures</a:t>
            </a:r>
            <a:r>
              <a:rPr lang="pl-PL" sz="2800" dirty="0" smtClean="0"/>
              <a:t> and </a:t>
            </a:r>
            <a:r>
              <a:rPr lang="pl-PL" sz="2800" dirty="0" err="1" smtClean="0"/>
              <a:t>with</a:t>
            </a:r>
            <a:r>
              <a:rPr lang="pl-PL" sz="2800" dirty="0" smtClean="0"/>
              <a:t> </a:t>
            </a:r>
            <a:r>
              <a:rPr lang="pl-PL" sz="2800" dirty="0" err="1" smtClean="0"/>
              <a:t>altered</a:t>
            </a:r>
            <a:r>
              <a:rPr lang="pl-PL" sz="2800" dirty="0" smtClean="0"/>
              <a:t> energy </a:t>
            </a:r>
            <a:r>
              <a:rPr lang="pl-PL" sz="2800" dirty="0" err="1" smtClean="0"/>
              <a:t>functions</a:t>
            </a:r>
            <a:r>
              <a:rPr lang="pl-PL" sz="2800" dirty="0" smtClean="0"/>
              <a:t>.  </a:t>
            </a:r>
            <a:endParaRPr lang="en-US" sz="2800" b="0" dirty="0">
              <a:effectLst/>
            </a:endParaRPr>
          </a:p>
        </p:txBody>
      </p:sp>
      <p:sp>
        <p:nvSpPr>
          <p:cNvPr id="581636" name="Text Box 4"/>
          <p:cNvSpPr txBox="1">
            <a:spLocks noChangeArrowheads="1"/>
          </p:cNvSpPr>
          <p:nvPr/>
        </p:nvSpPr>
        <p:spPr bwMode="auto">
          <a:xfrm>
            <a:off x="163512" y="4646474"/>
            <a:ext cx="88280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1" dirty="0">
                <a:effectLst/>
              </a:rPr>
              <a:t>R</a:t>
            </a:r>
            <a:r>
              <a:rPr lang="en-US" sz="2400" b="0" dirty="0">
                <a:effectLst/>
              </a:rPr>
              <a:t> – number of</a:t>
            </a:r>
            <a:r>
              <a:rPr lang="pl-PL" sz="2400" b="0" dirty="0">
                <a:effectLst/>
              </a:rPr>
              <a:t> </a:t>
            </a:r>
            <a:r>
              <a:rPr lang="pl-PL" sz="2400" b="0" dirty="0" err="1">
                <a:effectLst/>
              </a:rPr>
              <a:t>sets</a:t>
            </a:r>
            <a:r>
              <a:rPr lang="pl-PL" sz="2400" b="0" dirty="0">
                <a:effectLst/>
              </a:rPr>
              <a:t> of </a:t>
            </a:r>
            <a:r>
              <a:rPr lang="pl-PL" sz="2400" b="0" dirty="0" err="1">
                <a:effectLst/>
              </a:rPr>
              <a:t>simulations</a:t>
            </a:r>
            <a:r>
              <a:rPr lang="pl-PL" sz="2400" b="0" dirty="0">
                <a:effectLst/>
              </a:rPr>
              <a:t> </a:t>
            </a:r>
            <a:r>
              <a:rPr lang="pl-PL" sz="2400" b="0" dirty="0" err="1">
                <a:effectLst/>
              </a:rPr>
              <a:t>carried</a:t>
            </a:r>
            <a:r>
              <a:rPr lang="pl-PL" sz="2400" b="0" dirty="0">
                <a:effectLst/>
              </a:rPr>
              <a:t> out </a:t>
            </a:r>
            <a:r>
              <a:rPr lang="pl-PL" sz="2400" b="0" dirty="0" err="1">
                <a:effectLst/>
              </a:rPr>
              <a:t>at</a:t>
            </a:r>
            <a:r>
              <a:rPr lang="pl-PL" sz="2400" b="0" dirty="0">
                <a:effectLst/>
              </a:rPr>
              <a:t> </a:t>
            </a:r>
            <a:r>
              <a:rPr lang="pl-PL" sz="2400" b="0" dirty="0" err="1">
                <a:effectLst/>
              </a:rPr>
              <a:t>different</a:t>
            </a:r>
            <a:r>
              <a:rPr lang="pl-PL" sz="2400" b="0" dirty="0">
                <a:effectLst/>
              </a:rPr>
              <a:t> </a:t>
            </a:r>
            <a:r>
              <a:rPr lang="pl-PL" sz="2400" b="0" dirty="0" err="1">
                <a:effectLst/>
              </a:rPr>
              <a:t>temperatures</a:t>
            </a:r>
            <a:r>
              <a:rPr lang="pl-PL" sz="2400" b="0" dirty="0">
                <a:effectLst/>
              </a:rPr>
              <a:t> and </a:t>
            </a:r>
            <a:r>
              <a:rPr lang="pl-PL" sz="2400" b="0" dirty="0" err="1">
                <a:effectLst/>
              </a:rPr>
              <a:t>with</a:t>
            </a:r>
            <a:r>
              <a:rPr lang="pl-PL" sz="2400" b="0" dirty="0">
                <a:effectLst/>
              </a:rPr>
              <a:t> </a:t>
            </a:r>
            <a:r>
              <a:rPr lang="pl-PL" sz="2400" b="0" dirty="0" err="1">
                <a:effectLst/>
              </a:rPr>
              <a:t>different</a:t>
            </a:r>
            <a:r>
              <a:rPr lang="pl-PL" sz="2400" b="0" dirty="0">
                <a:effectLst/>
              </a:rPr>
              <a:t> </a:t>
            </a:r>
            <a:r>
              <a:rPr lang="pl-PL" sz="2400" b="0" dirty="0" err="1">
                <a:effectLst/>
              </a:rPr>
              <a:t>potentials</a:t>
            </a:r>
            <a:endParaRPr lang="pl-PL" sz="2400" b="0" dirty="0">
              <a:effectLst/>
            </a:endParaRPr>
          </a:p>
          <a:p>
            <a:pPr>
              <a:spcBef>
                <a:spcPct val="50000"/>
              </a:spcBef>
            </a:pPr>
            <a:r>
              <a:rPr lang="en-US" sz="2400" b="0" i="1" dirty="0">
                <a:effectLst/>
              </a:rPr>
              <a:t>n</a:t>
            </a:r>
            <a:r>
              <a:rPr lang="pl-PL" sz="2400" b="0" i="1" baseline="-25000" dirty="0">
                <a:effectLst/>
              </a:rPr>
              <a:t>m</a:t>
            </a:r>
            <a:r>
              <a:rPr lang="pl-PL" sz="2400" b="0" dirty="0">
                <a:effectLst/>
              </a:rPr>
              <a:t> – </a:t>
            </a:r>
            <a:r>
              <a:rPr lang="pl-PL" sz="2400" b="0" dirty="0" err="1">
                <a:effectLst/>
              </a:rPr>
              <a:t>number</a:t>
            </a:r>
            <a:r>
              <a:rPr lang="pl-PL" sz="2400" b="0" dirty="0">
                <a:effectLst/>
              </a:rPr>
              <a:t> of </a:t>
            </a:r>
            <a:r>
              <a:rPr lang="pl-PL" sz="2400" b="0" dirty="0" err="1">
                <a:effectLst/>
              </a:rPr>
              <a:t>counts</a:t>
            </a:r>
            <a:r>
              <a:rPr lang="pl-PL" sz="2400" b="0" dirty="0">
                <a:effectLst/>
              </a:rPr>
              <a:t> of </a:t>
            </a:r>
            <a:r>
              <a:rPr lang="en-US" sz="2400" b="0" i="1" dirty="0">
                <a:effectLst/>
                <a:latin typeface="Symbol" pitchFamily="18" charset="2"/>
              </a:rPr>
              <a:t>x</a:t>
            </a:r>
            <a:r>
              <a:rPr lang="en-US" sz="2400" b="0" dirty="0">
                <a:effectLst/>
                <a:latin typeface="Symbol" pitchFamily="18" charset="2"/>
              </a:rPr>
              <a:t> </a:t>
            </a:r>
            <a:r>
              <a:rPr lang="en-US" sz="2400" b="0" dirty="0">
                <a:effectLst/>
              </a:rPr>
              <a:t>sets</a:t>
            </a:r>
            <a:r>
              <a:rPr lang="en-US" sz="2400" b="0" dirty="0">
                <a:effectLst/>
                <a:latin typeface="Symbol" pitchFamily="18" charset="2"/>
              </a:rPr>
              <a:t> </a:t>
            </a:r>
            <a:r>
              <a:rPr lang="pl-PL" sz="2400" b="0" dirty="0">
                <a:effectLst/>
              </a:rPr>
              <a:t>(</a:t>
            </a:r>
            <a:r>
              <a:rPr lang="pl-PL" sz="2400" b="0" dirty="0" err="1">
                <a:effectLst/>
              </a:rPr>
              <a:t>conformations</a:t>
            </a:r>
            <a:r>
              <a:rPr lang="pl-PL" sz="2400" b="0" dirty="0">
                <a:effectLst/>
              </a:rPr>
              <a:t>) </a:t>
            </a:r>
            <a:r>
              <a:rPr lang="pl-PL" sz="2400" b="0" dirty="0" err="1">
                <a:effectLst/>
              </a:rPr>
              <a:t>in</a:t>
            </a:r>
            <a:r>
              <a:rPr lang="pl-PL" sz="2400" b="0" dirty="0">
                <a:effectLst/>
              </a:rPr>
              <a:t> </a:t>
            </a:r>
            <a:r>
              <a:rPr lang="pl-PL" sz="2400" b="0" i="1" dirty="0" err="1">
                <a:effectLst/>
              </a:rPr>
              <a:t>m</a:t>
            </a:r>
            <a:r>
              <a:rPr lang="pl-PL" sz="2400" b="0" dirty="0" err="1">
                <a:effectLst/>
              </a:rPr>
              <a:t>th</a:t>
            </a:r>
            <a:r>
              <a:rPr lang="pl-PL" sz="2400" b="0" dirty="0">
                <a:effectLst/>
              </a:rPr>
              <a:t> </a:t>
            </a:r>
            <a:r>
              <a:rPr lang="pl-PL" sz="2400" b="0" dirty="0" err="1">
                <a:effectLst/>
              </a:rPr>
              <a:t>series</a:t>
            </a:r>
            <a:r>
              <a:rPr lang="pl-PL" sz="2400" b="0" dirty="0">
                <a:effectLst/>
              </a:rPr>
              <a:t> of </a:t>
            </a:r>
            <a:r>
              <a:rPr lang="pl-PL" sz="2400" b="0" dirty="0" err="1" smtClean="0">
                <a:effectLst/>
              </a:rPr>
              <a:t>simulations</a:t>
            </a:r>
            <a:r>
              <a:rPr lang="pl-PL" sz="2400" dirty="0" smtClean="0"/>
              <a:t>; </a:t>
            </a:r>
            <a:r>
              <a:rPr lang="pl-PL" sz="2400" dirty="0" err="1" smtClean="0"/>
              <a:t>usually</a:t>
            </a:r>
            <a:r>
              <a:rPr lang="pl-PL" sz="2400" dirty="0" smtClean="0"/>
              <a:t> </a:t>
            </a:r>
            <a:r>
              <a:rPr lang="en-US" sz="2400" i="1" dirty="0" smtClean="0">
                <a:latin typeface="Symbol" pitchFamily="18" charset="2"/>
              </a:rPr>
              <a:t>x</a:t>
            </a:r>
            <a:r>
              <a:rPr lang="pl-PL" sz="2400" dirty="0" smtClean="0">
                <a:latin typeface="Symbol" pitchFamily="18" charset="2"/>
              </a:rPr>
              <a:t> </a:t>
            </a:r>
            <a:r>
              <a:rPr lang="pl-PL" sz="2400" dirty="0" err="1" smtClean="0">
                <a:latin typeface="+mj-lt"/>
              </a:rPr>
              <a:t>denotes</a:t>
            </a:r>
            <a:r>
              <a:rPr lang="pl-PL" sz="2400" dirty="0" smtClean="0">
                <a:latin typeface="+mj-lt"/>
              </a:rPr>
              <a:t> a single </a:t>
            </a:r>
            <a:r>
              <a:rPr lang="pl-PL" sz="2400" dirty="0" err="1" smtClean="0">
                <a:latin typeface="+mj-lt"/>
              </a:rPr>
              <a:t>conformation</a:t>
            </a:r>
            <a:r>
              <a:rPr lang="pl-PL" sz="2400" dirty="0" smtClean="0">
                <a:latin typeface="+mj-lt"/>
              </a:rPr>
              <a:t>, </a:t>
            </a:r>
            <a:r>
              <a:rPr lang="pl-PL" sz="2400" dirty="0" err="1" smtClean="0">
                <a:latin typeface="+mj-lt"/>
              </a:rPr>
              <a:t>thus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i="1" dirty="0" smtClean="0">
                <a:latin typeface="+mj-lt"/>
              </a:rPr>
              <a:t>N</a:t>
            </a:r>
            <a:r>
              <a:rPr lang="pl-PL" sz="2400" dirty="0" smtClean="0">
                <a:latin typeface="+mj-lt"/>
              </a:rPr>
              <a:t>(</a:t>
            </a:r>
            <a:r>
              <a:rPr lang="en-US" sz="2400" i="1" dirty="0" smtClean="0">
                <a:latin typeface="Symbol" pitchFamily="18" charset="2"/>
              </a:rPr>
              <a:t>x</a:t>
            </a:r>
            <a:r>
              <a:rPr lang="pl-PL" sz="2400" dirty="0" smtClean="0">
                <a:latin typeface="Symbol" pitchFamily="18" charset="2"/>
              </a:rPr>
              <a:t>)=1</a:t>
            </a:r>
            <a:r>
              <a:rPr lang="pl-PL" sz="2400" dirty="0" smtClean="0">
                <a:latin typeface="+mj-lt"/>
              </a:rPr>
              <a:t>. </a:t>
            </a:r>
          </a:p>
        </p:txBody>
      </p:sp>
      <p:graphicFrame>
        <p:nvGraphicFramePr>
          <p:cNvPr id="238596" name="Object 4"/>
          <p:cNvGraphicFramePr>
            <a:graphicFrameLocks noChangeAspect="1"/>
          </p:cNvGraphicFramePr>
          <p:nvPr/>
        </p:nvGraphicFramePr>
        <p:xfrm>
          <a:off x="0" y="2008365"/>
          <a:ext cx="9067800" cy="2106435"/>
        </p:xfrm>
        <a:graphic>
          <a:graphicData uri="http://schemas.openxmlformats.org/presentationml/2006/ole">
            <p:oleObj spid="_x0000_s238596" name="Równanie" r:id="rId3" imgW="4152600" imgH="965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6" name="Text Box 4"/>
          <p:cNvSpPr txBox="1">
            <a:spLocks noChangeArrowheads="1"/>
          </p:cNvSpPr>
          <p:nvPr/>
        </p:nvSpPr>
        <p:spPr bwMode="auto">
          <a:xfrm>
            <a:off x="163512" y="0"/>
            <a:ext cx="8828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0" dirty="0" err="1" smtClean="0">
                <a:effectLst/>
                <a:latin typeface="+mj-lt"/>
              </a:rPr>
              <a:t>With</a:t>
            </a:r>
            <a:r>
              <a:rPr lang="pl-PL" sz="2400" b="0" dirty="0" smtClean="0">
                <a:effectLst/>
                <a:latin typeface="+mj-lt"/>
              </a:rPr>
              <a:t> </a:t>
            </a:r>
            <a:r>
              <a:rPr lang="pl-PL" sz="2400" b="0" dirty="0" smtClean="0">
                <a:effectLst/>
                <a:latin typeface="Symbol" pitchFamily="18" charset="2"/>
              </a:rPr>
              <a:t>w(x)</a:t>
            </a:r>
            <a:r>
              <a:rPr lang="pl-PL" sz="2400" b="0" dirty="0" smtClean="0">
                <a:effectLst/>
                <a:latin typeface="+mj-lt"/>
              </a:rPr>
              <a:t>, </a:t>
            </a:r>
            <a:r>
              <a:rPr lang="pl-PL" sz="2400" b="0" dirty="0" err="1" smtClean="0">
                <a:effectLst/>
                <a:latin typeface="+mj-lt"/>
              </a:rPr>
              <a:t>the</a:t>
            </a:r>
            <a:r>
              <a:rPr lang="pl-PL" sz="2400" b="0" dirty="0" smtClean="0">
                <a:effectLst/>
                <a:latin typeface="+mj-lt"/>
              </a:rPr>
              <a:t> </a:t>
            </a:r>
            <a:r>
              <a:rPr lang="pl-PL" sz="2400" b="0" dirty="0" err="1" smtClean="0">
                <a:effectLst/>
                <a:latin typeface="+mj-lt"/>
              </a:rPr>
              <a:t>probability</a:t>
            </a:r>
            <a:r>
              <a:rPr lang="pl-PL" sz="2400" b="0" dirty="0" smtClean="0">
                <a:effectLst/>
                <a:latin typeface="+mj-lt"/>
              </a:rPr>
              <a:t> of </a:t>
            </a:r>
            <a:r>
              <a:rPr lang="pl-PL" sz="2400" b="0" dirty="0" err="1" smtClean="0">
                <a:effectLst/>
                <a:latin typeface="+mj-lt"/>
              </a:rPr>
              <a:t>any</a:t>
            </a:r>
            <a:r>
              <a:rPr lang="pl-PL" sz="2400" b="0" dirty="0" smtClean="0">
                <a:effectLst/>
                <a:latin typeface="+mj-lt"/>
              </a:rPr>
              <a:t> </a:t>
            </a:r>
            <a:r>
              <a:rPr lang="pl-PL" sz="2400" b="0" dirty="0" err="1" smtClean="0">
                <a:effectLst/>
                <a:latin typeface="+mj-lt"/>
              </a:rPr>
              <a:t>conformation</a:t>
            </a:r>
            <a:r>
              <a:rPr lang="pl-PL" sz="2400" b="0" dirty="0" smtClean="0">
                <a:effectLst/>
                <a:latin typeface="+mj-lt"/>
              </a:rPr>
              <a:t> </a:t>
            </a:r>
            <a:r>
              <a:rPr lang="pl-PL" sz="2400" b="0" dirty="0" err="1" smtClean="0">
                <a:effectLst/>
                <a:latin typeface="+mj-lt"/>
              </a:rPr>
              <a:t>can</a:t>
            </a:r>
            <a:r>
              <a:rPr lang="pl-PL" sz="2400" b="0" dirty="0" smtClean="0">
                <a:effectLst/>
                <a:latin typeface="+mj-lt"/>
              </a:rPr>
              <a:t> be </a:t>
            </a:r>
            <a:r>
              <a:rPr lang="pl-PL" sz="2400" b="0" dirty="0" err="1" smtClean="0">
                <a:effectLst/>
                <a:latin typeface="+mj-lt"/>
              </a:rPr>
              <a:t>computed</a:t>
            </a:r>
            <a:r>
              <a:rPr lang="pl-PL" sz="2400" b="0" dirty="0" smtClean="0">
                <a:effectLst/>
                <a:latin typeface="+mj-lt"/>
              </a:rPr>
              <a:t> </a:t>
            </a:r>
            <a:r>
              <a:rPr lang="pl-PL" sz="2400" b="0" dirty="0" err="1" smtClean="0">
                <a:effectLst/>
                <a:latin typeface="+mj-lt"/>
              </a:rPr>
              <a:t>at</a:t>
            </a:r>
            <a:r>
              <a:rPr lang="pl-PL" sz="2400" b="0" dirty="0" smtClean="0">
                <a:effectLst/>
                <a:latin typeface="+mj-lt"/>
              </a:rPr>
              <a:t> </a:t>
            </a:r>
            <a:r>
              <a:rPr lang="pl-PL" sz="2400" b="0" dirty="0" err="1" smtClean="0">
                <a:effectLst/>
                <a:latin typeface="+mj-lt"/>
              </a:rPr>
              <a:t>any</a:t>
            </a:r>
            <a:r>
              <a:rPr lang="pl-PL" sz="2400" b="0" dirty="0" smtClean="0">
                <a:effectLst/>
                <a:latin typeface="+mj-lt"/>
              </a:rPr>
              <a:t> </a:t>
            </a:r>
            <a:r>
              <a:rPr lang="pl-PL" sz="2400" b="0" dirty="0" err="1" smtClean="0">
                <a:effectLst/>
                <a:latin typeface="+mj-lt"/>
              </a:rPr>
              <a:t>temperature</a:t>
            </a:r>
            <a:r>
              <a:rPr lang="pl-PL" sz="2400" b="0" dirty="0" smtClean="0">
                <a:effectLst/>
                <a:latin typeface="+mj-lt"/>
              </a:rPr>
              <a:t> and </a:t>
            </a:r>
            <a:r>
              <a:rPr lang="pl-PL" sz="2400" b="0" dirty="0" err="1" smtClean="0">
                <a:effectLst/>
                <a:latin typeface="+mj-lt"/>
              </a:rPr>
              <a:t>with</a:t>
            </a:r>
            <a:r>
              <a:rPr lang="pl-PL" sz="2400" b="0" dirty="0" smtClean="0">
                <a:effectLst/>
                <a:latin typeface="+mj-lt"/>
              </a:rPr>
              <a:t> </a:t>
            </a:r>
            <a:r>
              <a:rPr lang="pl-PL" sz="2400" b="0" dirty="0" err="1" smtClean="0">
                <a:effectLst/>
                <a:latin typeface="+mj-lt"/>
              </a:rPr>
              <a:t>any</a:t>
            </a:r>
            <a:r>
              <a:rPr lang="pl-PL" sz="2400" b="0" dirty="0" smtClean="0">
                <a:effectLst/>
                <a:latin typeface="+mj-lt"/>
              </a:rPr>
              <a:t> </a:t>
            </a:r>
            <a:r>
              <a:rPr lang="pl-PL" sz="2400" b="0" dirty="0" err="1" smtClean="0">
                <a:effectLst/>
                <a:latin typeface="+mj-lt"/>
              </a:rPr>
              <a:t>variant</a:t>
            </a:r>
            <a:r>
              <a:rPr lang="pl-PL" sz="2400" b="0" dirty="0" smtClean="0">
                <a:effectLst/>
                <a:latin typeface="+mj-lt"/>
              </a:rPr>
              <a:t> of </a:t>
            </a:r>
            <a:r>
              <a:rPr lang="pl-PL" sz="2400" b="0" dirty="0" err="1" smtClean="0">
                <a:effectLst/>
                <a:latin typeface="+mj-lt"/>
              </a:rPr>
              <a:t>the</a:t>
            </a:r>
            <a:r>
              <a:rPr lang="pl-PL" sz="2400" b="0" dirty="0" smtClean="0">
                <a:effectLst/>
                <a:latin typeface="+mj-lt"/>
              </a:rPr>
              <a:t> energy </a:t>
            </a:r>
            <a:r>
              <a:rPr lang="pl-PL" sz="2400" b="0" dirty="0" err="1" smtClean="0">
                <a:effectLst/>
                <a:latin typeface="+mj-lt"/>
              </a:rPr>
              <a:t>function</a:t>
            </a:r>
            <a:r>
              <a:rPr lang="pl-PL" sz="2400" b="0" dirty="0" smtClean="0">
                <a:effectLst/>
                <a:latin typeface="+mj-lt"/>
              </a:rPr>
              <a:t>. </a:t>
            </a:r>
            <a:endParaRPr lang="en-US" sz="2400" b="0" dirty="0">
              <a:effectLst/>
              <a:latin typeface="+mj-lt"/>
            </a:endParaRPr>
          </a:p>
        </p:txBody>
      </p:sp>
      <p:graphicFrame>
        <p:nvGraphicFramePr>
          <p:cNvPr id="239619" name="Object 3"/>
          <p:cNvGraphicFramePr>
            <a:graphicFrameLocks noChangeAspect="1"/>
          </p:cNvGraphicFramePr>
          <p:nvPr/>
        </p:nvGraphicFramePr>
        <p:xfrm>
          <a:off x="1600200" y="1066800"/>
          <a:ext cx="6183313" cy="5434012"/>
        </p:xfrm>
        <a:graphic>
          <a:graphicData uri="http://schemas.openxmlformats.org/presentationml/2006/ole">
            <p:oleObj spid="_x0000_s239619" name="Równanie" r:id="rId3" imgW="2831760" imgH="248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042160"/>
            <a:ext cx="4495800" cy="43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69467"/>
            <a:ext cx="4114800" cy="421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1e0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7" y="76200"/>
            <a:ext cx="2709333" cy="1905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209800" y="42208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Convergence</a:t>
            </a:r>
            <a:r>
              <a:rPr lang="pl-PL" sz="2400" dirty="0" smtClean="0"/>
              <a:t> of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heat-capacity</a:t>
            </a:r>
            <a:r>
              <a:rPr lang="pl-PL" sz="2400" dirty="0" smtClean="0"/>
              <a:t> and </a:t>
            </a:r>
            <a:r>
              <a:rPr lang="pl-PL" sz="2400" dirty="0" err="1" smtClean="0"/>
              <a:t>C</a:t>
            </a:r>
            <a:r>
              <a:rPr lang="pl-PL" sz="2400" baseline="30000" dirty="0" err="1" smtClean="0">
                <a:latin typeface="Symbol" pitchFamily="18" charset="2"/>
              </a:rPr>
              <a:t>a</a:t>
            </a:r>
            <a:r>
              <a:rPr lang="pl-PL" sz="2400" dirty="0" err="1" smtClean="0"/>
              <a:t>-RMSD</a:t>
            </a:r>
            <a:r>
              <a:rPr lang="pl-PL" sz="2400" dirty="0" smtClean="0"/>
              <a:t> </a:t>
            </a:r>
            <a:r>
              <a:rPr lang="pl-PL" sz="2400" dirty="0" err="1" smtClean="0"/>
              <a:t>from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experimental</a:t>
            </a:r>
            <a:r>
              <a:rPr lang="pl-PL" sz="2400" dirty="0" smtClean="0"/>
              <a:t> </a:t>
            </a:r>
            <a:r>
              <a:rPr lang="pl-PL" sz="2400" dirty="0" err="1" smtClean="0"/>
              <a:t>structure</a:t>
            </a:r>
            <a:r>
              <a:rPr lang="pl-PL" sz="2400" dirty="0" smtClean="0"/>
              <a:t> </a:t>
            </a:r>
            <a:r>
              <a:rPr lang="pl-PL" sz="2400" dirty="0" err="1" smtClean="0"/>
              <a:t>curve</a:t>
            </a:r>
            <a:r>
              <a:rPr lang="pl-PL" sz="2400" dirty="0" smtClean="0"/>
              <a:t> </a:t>
            </a:r>
            <a:r>
              <a:rPr lang="pl-PL" sz="2400" dirty="0" err="1" smtClean="0"/>
              <a:t>calculated</a:t>
            </a:r>
            <a:r>
              <a:rPr lang="pl-PL" sz="2400" dirty="0" smtClean="0"/>
              <a:t> </a:t>
            </a:r>
            <a:r>
              <a:rPr lang="pl-PL" sz="2400" dirty="0" err="1" smtClean="0"/>
              <a:t>from</a:t>
            </a:r>
            <a:r>
              <a:rPr lang="pl-PL" sz="2400" dirty="0" smtClean="0"/>
              <a:t> MREMD </a:t>
            </a:r>
            <a:r>
              <a:rPr lang="pl-PL" sz="2400" dirty="0" err="1" smtClean="0"/>
              <a:t>simulations</a:t>
            </a:r>
            <a:r>
              <a:rPr lang="pl-PL" sz="2400" dirty="0" smtClean="0"/>
              <a:t> for 1E0G protein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UNRES </a:t>
            </a:r>
            <a:r>
              <a:rPr lang="pl-PL" sz="2400" dirty="0" err="1" smtClean="0"/>
              <a:t>coarse-grained</a:t>
            </a:r>
            <a:r>
              <a:rPr lang="pl-PL" sz="2400" dirty="0" smtClean="0"/>
              <a:t> </a:t>
            </a:r>
            <a:r>
              <a:rPr lang="pl-PL" sz="2400" dirty="0" err="1" smtClean="0"/>
              <a:t>force</a:t>
            </a:r>
            <a:r>
              <a:rPr lang="pl-PL" sz="2400" dirty="0" smtClean="0"/>
              <a:t> field. </a:t>
            </a:r>
          </a:p>
          <a:p>
            <a:r>
              <a:rPr lang="pl-PL" sz="2400" dirty="0" err="1" smtClean="0"/>
              <a:t>Color</a:t>
            </a:r>
            <a:r>
              <a:rPr lang="pl-PL" sz="2400" dirty="0" smtClean="0"/>
              <a:t> </a:t>
            </a:r>
            <a:r>
              <a:rPr lang="pl-PL" sz="2400" dirty="0" err="1" smtClean="0"/>
              <a:t>scale</a:t>
            </a:r>
            <a:r>
              <a:rPr lang="pl-PL" sz="2400" dirty="0" smtClean="0"/>
              <a:t>: # </a:t>
            </a:r>
            <a:r>
              <a:rPr lang="pl-PL" sz="2400" dirty="0" err="1" smtClean="0"/>
              <a:t>million</a:t>
            </a:r>
            <a:r>
              <a:rPr lang="pl-PL" sz="2400" dirty="0" smtClean="0"/>
              <a:t> </a:t>
            </a:r>
            <a:r>
              <a:rPr lang="pl-PL" sz="2400" dirty="0" err="1" smtClean="0"/>
              <a:t>steps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04800" y="6324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/>
              <a:t>Czaplewski</a:t>
            </a:r>
            <a:r>
              <a:rPr lang="pl-PL" sz="2000" dirty="0" smtClean="0"/>
              <a:t> et al.,</a:t>
            </a:r>
            <a:r>
              <a:rPr lang="pl-PL" sz="2000" i="1" dirty="0" smtClean="0"/>
              <a:t> </a:t>
            </a:r>
            <a:r>
              <a:rPr lang="en-US" sz="2000" i="1" dirty="0" smtClean="0"/>
              <a:t>J. Chem. Theory </a:t>
            </a:r>
            <a:r>
              <a:rPr lang="en-US" sz="2000" i="1" dirty="0" err="1" smtClean="0"/>
              <a:t>Comput</a:t>
            </a:r>
            <a:r>
              <a:rPr lang="en-US" sz="2000" i="1" dirty="0" smtClean="0"/>
              <a:t>. </a:t>
            </a:r>
            <a:r>
              <a:rPr lang="en-US" sz="2000" b="1" dirty="0" smtClean="0"/>
              <a:t>5</a:t>
            </a:r>
            <a:r>
              <a:rPr lang="en-US" sz="2000" dirty="0" smtClean="0"/>
              <a:t>, 627–640</a:t>
            </a:r>
            <a:r>
              <a:rPr lang="pl-PL" sz="2000" dirty="0" smtClean="0"/>
              <a:t> (2009)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2400" y="119182"/>
            <a:ext cx="89154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(M)REMD </a:t>
            </a:r>
            <a:r>
              <a:rPr lang="pl-PL" sz="2800" dirty="0" err="1" smtClean="0"/>
              <a:t>caveats</a:t>
            </a:r>
            <a:r>
              <a:rPr lang="pl-PL" sz="2800" dirty="0" smtClean="0"/>
              <a:t>:</a:t>
            </a:r>
          </a:p>
          <a:p>
            <a:endParaRPr lang="pl-PL" dirty="0" smtClean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pl-PL" sz="2400" dirty="0" smtClean="0"/>
              <a:t>(M)REMD </a:t>
            </a:r>
            <a:r>
              <a:rPr lang="pl-PL" sz="2400" dirty="0" err="1" smtClean="0"/>
              <a:t>does</a:t>
            </a:r>
            <a:r>
              <a:rPr lang="pl-PL" sz="2400" dirty="0" smtClean="0"/>
              <a:t> help </a:t>
            </a:r>
            <a:r>
              <a:rPr lang="pl-PL" sz="2400" dirty="0" err="1" smtClean="0"/>
              <a:t>ergodicity</a:t>
            </a:r>
            <a:r>
              <a:rPr lang="pl-PL" sz="2400" dirty="0" smtClean="0"/>
              <a:t> but </a:t>
            </a:r>
            <a:r>
              <a:rPr lang="pl-PL" sz="2400" dirty="0" err="1" smtClean="0"/>
              <a:t>does</a:t>
            </a:r>
            <a:r>
              <a:rPr lang="pl-PL" sz="2400" dirty="0" smtClean="0"/>
              <a:t> not </a:t>
            </a:r>
            <a:r>
              <a:rPr lang="pl-PL" sz="2400" dirty="0" err="1" smtClean="0"/>
              <a:t>guarantee</a:t>
            </a:r>
            <a:r>
              <a:rPr lang="pl-PL" sz="2400" dirty="0" smtClean="0"/>
              <a:t> </a:t>
            </a:r>
            <a:r>
              <a:rPr lang="pl-PL" sz="2400" dirty="0" err="1" smtClean="0"/>
              <a:t>ergoditicy</a:t>
            </a:r>
            <a:r>
              <a:rPr lang="pl-PL" sz="2400" dirty="0" smtClean="0"/>
              <a:t>, </a:t>
            </a:r>
            <a:r>
              <a:rPr lang="pl-PL" sz="2400" dirty="0" err="1" smtClean="0"/>
              <a:t>especially</a:t>
            </a:r>
            <a:r>
              <a:rPr lang="pl-PL" sz="2400" dirty="0" smtClean="0"/>
              <a:t> </a:t>
            </a:r>
            <a:r>
              <a:rPr lang="pl-PL" sz="2400" dirty="0" err="1" smtClean="0"/>
              <a:t>when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force</a:t>
            </a:r>
            <a:r>
              <a:rPr lang="pl-PL" sz="2400" dirty="0" smtClean="0"/>
              <a:t> field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bad</a:t>
            </a:r>
            <a:r>
              <a:rPr lang="pl-PL" sz="2400" dirty="0" smtClean="0"/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pl-PL" sz="2400" dirty="0" err="1" smtClean="0"/>
              <a:t>Temperature</a:t>
            </a:r>
            <a:r>
              <a:rPr lang="pl-PL" sz="2400" dirty="0" smtClean="0"/>
              <a:t>/Hamiltonian </a:t>
            </a:r>
            <a:r>
              <a:rPr lang="pl-PL" sz="2400" dirty="0" err="1" smtClean="0"/>
              <a:t>distribution</a:t>
            </a:r>
            <a:r>
              <a:rPr lang="pl-PL" sz="2400" dirty="0" smtClean="0"/>
              <a:t> </a:t>
            </a:r>
            <a:r>
              <a:rPr lang="pl-PL" sz="2400" dirty="0" err="1" smtClean="0"/>
              <a:t>among</a:t>
            </a:r>
            <a:r>
              <a:rPr lang="pl-PL" sz="2400" dirty="0" smtClean="0"/>
              <a:t> </a:t>
            </a:r>
            <a:r>
              <a:rPr lang="pl-PL" sz="2400" dirty="0" err="1" smtClean="0"/>
              <a:t>replicas</a:t>
            </a:r>
            <a:r>
              <a:rPr lang="pl-PL" sz="2400" dirty="0" smtClean="0"/>
              <a:t> </a:t>
            </a:r>
            <a:r>
              <a:rPr lang="pl-PL" sz="2400" dirty="0" err="1" smtClean="0"/>
              <a:t>does</a:t>
            </a:r>
            <a:r>
              <a:rPr lang="pl-PL" sz="2400" dirty="0" smtClean="0"/>
              <a:t> </a:t>
            </a:r>
            <a:r>
              <a:rPr lang="pl-PL" sz="2400" dirty="0" err="1" smtClean="0"/>
              <a:t>matter</a:t>
            </a:r>
            <a:r>
              <a:rPr lang="pl-PL" sz="2400" dirty="0" smtClean="0"/>
              <a:t>. </a:t>
            </a:r>
            <a:r>
              <a:rPr lang="pl-PL" sz="2400" dirty="0" err="1" smtClean="0"/>
              <a:t>Should</a:t>
            </a:r>
            <a:r>
              <a:rPr lang="pl-PL" sz="2400" dirty="0" smtClean="0"/>
              <a:t> be </a:t>
            </a:r>
            <a:r>
              <a:rPr lang="pl-PL" sz="2400" dirty="0" err="1" smtClean="0"/>
              <a:t>more</a:t>
            </a:r>
            <a:r>
              <a:rPr lang="pl-PL" sz="2400" dirty="0" smtClean="0"/>
              <a:t> </a:t>
            </a:r>
            <a:r>
              <a:rPr lang="pl-PL" sz="2400" dirty="0" err="1" smtClean="0"/>
              <a:t>dense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regions </a:t>
            </a:r>
            <a:r>
              <a:rPr lang="pl-PL" sz="2400" dirty="0" err="1" smtClean="0"/>
              <a:t>where</a:t>
            </a:r>
            <a:r>
              <a:rPr lang="pl-PL" sz="2400" dirty="0" smtClean="0"/>
              <a:t> „</a:t>
            </a:r>
            <a:r>
              <a:rPr lang="pl-PL" sz="2400" dirty="0" err="1" smtClean="0"/>
              <a:t>something</a:t>
            </a:r>
            <a:r>
              <a:rPr lang="pl-PL" sz="2400" dirty="0" smtClean="0"/>
              <a:t>”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supposed</a:t>
            </a:r>
            <a:r>
              <a:rPr lang="pl-PL" sz="2400" dirty="0" smtClean="0"/>
              <a:t> to </a:t>
            </a:r>
            <a:r>
              <a:rPr lang="pl-PL" sz="2400" dirty="0" err="1" smtClean="0"/>
              <a:t>happen</a:t>
            </a:r>
            <a:r>
              <a:rPr lang="pl-PL" sz="2400" dirty="0" smtClean="0"/>
              <a:t> (</a:t>
            </a:r>
            <a:r>
              <a:rPr lang="pl-PL" sz="2400" dirty="0" err="1" smtClean="0"/>
              <a:t>e.g</a:t>
            </a:r>
            <a:r>
              <a:rPr lang="pl-PL" sz="2400" dirty="0" smtClean="0"/>
              <a:t>., </a:t>
            </a:r>
            <a:r>
              <a:rPr lang="pl-PL" sz="2400" dirty="0" err="1" smtClean="0"/>
              <a:t>phase</a:t>
            </a:r>
            <a:r>
              <a:rPr lang="pl-PL" sz="2400" dirty="0" smtClean="0"/>
              <a:t> </a:t>
            </a:r>
            <a:r>
              <a:rPr lang="pl-PL" sz="2400" dirty="0" err="1" smtClean="0"/>
              <a:t>transition</a:t>
            </a:r>
            <a:r>
              <a:rPr lang="pl-PL" sz="2400" dirty="0" smtClean="0"/>
              <a:t>).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pl-PL" sz="2400" dirty="0" err="1" smtClean="0"/>
              <a:t>Don’t</a:t>
            </a:r>
            <a:r>
              <a:rPr lang="pl-PL" sz="2400" dirty="0" smtClean="0"/>
              <a:t> trade </a:t>
            </a:r>
            <a:r>
              <a:rPr lang="pl-PL" sz="2400" dirty="0" err="1" smtClean="0"/>
              <a:t>trajectory</a:t>
            </a:r>
            <a:r>
              <a:rPr lang="pl-PL" sz="2400" dirty="0" smtClean="0"/>
              <a:t> </a:t>
            </a:r>
            <a:r>
              <a:rPr lang="pl-PL" sz="2400" dirty="0" err="1" smtClean="0"/>
              <a:t>length</a:t>
            </a:r>
            <a:r>
              <a:rPr lang="pl-PL" sz="2400" dirty="0" smtClean="0"/>
              <a:t> for </a:t>
            </a:r>
            <a:r>
              <a:rPr lang="pl-PL" sz="2400" dirty="0" err="1" smtClean="0"/>
              <a:t>number</a:t>
            </a:r>
            <a:r>
              <a:rPr lang="pl-PL" sz="2400" dirty="0" smtClean="0"/>
              <a:t> of </a:t>
            </a:r>
            <a:r>
              <a:rPr lang="pl-PL" sz="2400" dirty="0" err="1" smtClean="0"/>
              <a:t>trajectories</a:t>
            </a:r>
            <a:r>
              <a:rPr lang="pl-PL" sz="2400" dirty="0" smtClean="0"/>
              <a:t>; </a:t>
            </a:r>
            <a:r>
              <a:rPr lang="pl-PL" sz="2400" dirty="0" err="1" smtClean="0"/>
              <a:t>the</a:t>
            </a:r>
            <a:r>
              <a:rPr lang="pl-PL" sz="2400" dirty="0" smtClean="0"/>
              <a:t> system </a:t>
            </a:r>
            <a:r>
              <a:rPr lang="pl-PL" sz="2400" dirty="0" err="1" smtClean="0"/>
              <a:t>needs</a:t>
            </a:r>
            <a:r>
              <a:rPr lang="pl-PL" sz="2400" dirty="0" smtClean="0"/>
              <a:t> to </a:t>
            </a:r>
            <a:r>
              <a:rPr lang="pl-PL" sz="2400" dirty="0" err="1" smtClean="0"/>
              <a:t>relax</a:t>
            </a:r>
            <a:r>
              <a:rPr lang="pl-PL" sz="2400" dirty="0" smtClean="0"/>
              <a:t> </a:t>
            </a:r>
            <a:r>
              <a:rPr lang="pl-PL" sz="2400" dirty="0" err="1" smtClean="0"/>
              <a:t>between</a:t>
            </a:r>
            <a:r>
              <a:rPr lang="pl-PL" sz="2400" dirty="0" smtClean="0"/>
              <a:t> </a:t>
            </a:r>
            <a:r>
              <a:rPr lang="pl-PL" sz="2400" dirty="0" err="1" smtClean="0"/>
              <a:t>exchanges</a:t>
            </a:r>
            <a:r>
              <a:rPr lang="pl-PL" sz="2400" dirty="0" smtClean="0"/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pl-PL" sz="2400" dirty="0" smtClean="0"/>
              <a:t>Exchange </a:t>
            </a:r>
            <a:r>
              <a:rPr lang="pl-PL" sz="2400" dirty="0" err="1" smtClean="0"/>
              <a:t>frequency</a:t>
            </a:r>
            <a:r>
              <a:rPr lang="pl-PL" sz="2400" dirty="0" smtClean="0"/>
              <a:t> </a:t>
            </a:r>
            <a:r>
              <a:rPr lang="pl-PL" sz="2400" dirty="0" err="1" smtClean="0"/>
              <a:t>should</a:t>
            </a:r>
            <a:r>
              <a:rPr lang="pl-PL" sz="2400" dirty="0" smtClean="0"/>
              <a:t> be </a:t>
            </a:r>
            <a:r>
              <a:rPr lang="pl-PL" sz="2400" dirty="0" err="1" smtClean="0"/>
              <a:t>just</a:t>
            </a:r>
            <a:r>
              <a:rPr lang="pl-PL" sz="2400" dirty="0" smtClean="0"/>
              <a:t> </a:t>
            </a:r>
            <a:r>
              <a:rPr lang="pl-PL" sz="2400" dirty="0" err="1" smtClean="0"/>
              <a:t>right</a:t>
            </a:r>
            <a:r>
              <a:rPr lang="pl-PL" sz="2400" dirty="0" smtClean="0"/>
              <a:t>. </a:t>
            </a:r>
            <a:r>
              <a:rPr lang="pl-PL" sz="2400" dirty="0" err="1" smtClean="0"/>
              <a:t>Too</a:t>
            </a:r>
            <a:r>
              <a:rPr lang="pl-PL" sz="2400" dirty="0" smtClean="0"/>
              <a:t> </a:t>
            </a:r>
            <a:r>
              <a:rPr lang="pl-PL" sz="2400" dirty="0" err="1" smtClean="0"/>
              <a:t>frequent</a:t>
            </a:r>
            <a:r>
              <a:rPr lang="pl-PL" sz="2400" dirty="0" smtClean="0"/>
              <a:t> </a:t>
            </a:r>
            <a:r>
              <a:rPr lang="pl-PL" sz="2400" dirty="0" err="1" smtClean="0"/>
              <a:t>exchanges</a:t>
            </a:r>
            <a:r>
              <a:rPr lang="pl-PL" sz="2400" dirty="0" smtClean="0"/>
              <a:t> </a:t>
            </a:r>
            <a:r>
              <a:rPr lang="pl-PL" sz="2400" dirty="0" err="1" smtClean="0"/>
              <a:t>don’t</a:t>
            </a:r>
            <a:r>
              <a:rPr lang="pl-PL" sz="2400" dirty="0" smtClean="0"/>
              <a:t> </a:t>
            </a:r>
            <a:r>
              <a:rPr lang="pl-PL" sz="2400" dirty="0" err="1" smtClean="0"/>
              <a:t>allow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system to </a:t>
            </a:r>
            <a:r>
              <a:rPr lang="pl-PL" sz="2400" dirty="0" err="1" smtClean="0"/>
              <a:t>relax</a:t>
            </a:r>
            <a:r>
              <a:rPr lang="pl-PL" sz="2400" dirty="0" smtClean="0"/>
              <a:t>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pl-PL" sz="2400" dirty="0" smtClean="0"/>
              <a:t>WHAM </a:t>
            </a:r>
            <a:r>
              <a:rPr lang="pl-PL" sz="2400" dirty="0" err="1" smtClean="0"/>
              <a:t>is</a:t>
            </a:r>
            <a:r>
              <a:rPr lang="pl-PL" sz="2400" dirty="0" smtClean="0"/>
              <a:t> an </a:t>
            </a:r>
            <a:r>
              <a:rPr lang="pl-PL" sz="2400" i="1" dirty="0" err="1" smtClean="0"/>
              <a:t>interpolation</a:t>
            </a:r>
            <a:r>
              <a:rPr lang="pl-PL" sz="2400" dirty="0" smtClean="0"/>
              <a:t> and not an </a:t>
            </a:r>
            <a:r>
              <a:rPr lang="pl-PL" sz="2400" i="1" dirty="0" err="1" smtClean="0"/>
              <a:t>extrapolation</a:t>
            </a:r>
            <a:r>
              <a:rPr lang="pl-PL" sz="2400" dirty="0" smtClean="0"/>
              <a:t> </a:t>
            </a:r>
            <a:r>
              <a:rPr lang="pl-PL" sz="2400" dirty="0" err="1" smtClean="0"/>
              <a:t>technique</a:t>
            </a:r>
            <a:r>
              <a:rPr lang="pl-PL" sz="2400" dirty="0" smtClean="0"/>
              <a:t>. </a:t>
            </a:r>
            <a:r>
              <a:rPr lang="pl-PL" sz="2400" dirty="0" err="1" smtClean="0"/>
              <a:t>If</a:t>
            </a:r>
            <a:r>
              <a:rPr lang="pl-PL" sz="2400" dirty="0" smtClean="0"/>
              <a:t> </a:t>
            </a:r>
            <a:r>
              <a:rPr lang="pl-PL" sz="2400" dirty="0" err="1" smtClean="0"/>
              <a:t>your</a:t>
            </a:r>
            <a:r>
              <a:rPr lang="pl-PL" sz="2400" dirty="0" smtClean="0"/>
              <a:t> </a:t>
            </a:r>
            <a:r>
              <a:rPr lang="pl-PL" sz="2400" dirty="0" err="1" smtClean="0"/>
              <a:t>lowest</a:t>
            </a:r>
            <a:r>
              <a:rPr lang="pl-PL" sz="2400" dirty="0" smtClean="0"/>
              <a:t> (M)REMD </a:t>
            </a:r>
            <a:r>
              <a:rPr lang="pl-PL" sz="2400" dirty="0" err="1" smtClean="0"/>
              <a:t>temperature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, </a:t>
            </a:r>
            <a:r>
              <a:rPr lang="pl-PL" sz="2400" dirty="0" err="1" smtClean="0"/>
              <a:t>e.g</a:t>
            </a:r>
            <a:r>
              <a:rPr lang="pl-PL" sz="2400" dirty="0" smtClean="0"/>
              <a:t>., 300 K, </a:t>
            </a:r>
            <a:r>
              <a:rPr lang="pl-PL" sz="2400" dirty="0" err="1" smtClean="0"/>
              <a:t>use</a:t>
            </a:r>
            <a:r>
              <a:rPr lang="pl-PL" sz="2400" dirty="0" smtClean="0"/>
              <a:t> of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results</a:t>
            </a:r>
            <a:r>
              <a:rPr lang="pl-PL" sz="2400" dirty="0" smtClean="0"/>
              <a:t> to </a:t>
            </a:r>
            <a:r>
              <a:rPr lang="pl-PL" sz="2400" dirty="0" err="1" smtClean="0"/>
              <a:t>compute</a:t>
            </a:r>
            <a:r>
              <a:rPr lang="pl-PL" sz="2400" dirty="0" smtClean="0"/>
              <a:t> </a:t>
            </a:r>
            <a:r>
              <a:rPr lang="pl-PL" sz="2400" dirty="0" err="1" smtClean="0"/>
              <a:t>quantities</a:t>
            </a:r>
            <a:r>
              <a:rPr lang="pl-PL" sz="2400" dirty="0" smtClean="0"/>
              <a:t> </a:t>
            </a:r>
            <a:r>
              <a:rPr lang="pl-PL" sz="2400" dirty="0" err="1" smtClean="0"/>
              <a:t>at</a:t>
            </a:r>
            <a:r>
              <a:rPr lang="pl-PL" sz="2400" dirty="0" smtClean="0"/>
              <a:t> 280 K </a:t>
            </a:r>
            <a:r>
              <a:rPr lang="pl-PL" sz="2400" dirty="0" err="1" smtClean="0"/>
              <a:t>makes</a:t>
            </a:r>
            <a:r>
              <a:rPr lang="pl-PL" sz="2400" dirty="0" smtClean="0"/>
              <a:t> no </a:t>
            </a:r>
            <a:r>
              <a:rPr lang="pl-PL" sz="2400" dirty="0" err="1" smtClean="0"/>
              <a:t>sense</a:t>
            </a:r>
            <a:r>
              <a:rPr lang="pl-PL" sz="2400" dirty="0" smtClean="0"/>
              <a:t>. 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err="1"/>
              <a:t>Multicanonical</a:t>
            </a:r>
            <a:r>
              <a:rPr lang="en-US" dirty="0"/>
              <a:t> Methods</a:t>
            </a:r>
            <a:br>
              <a:rPr lang="en-US" dirty="0"/>
            </a:br>
            <a:r>
              <a:rPr lang="en-US" sz="2400" dirty="0" smtClean="0"/>
              <a:t>B.A</a:t>
            </a:r>
            <a:r>
              <a:rPr lang="en-US" sz="2400" dirty="0"/>
              <a:t>. Berg and T. </a:t>
            </a:r>
            <a:r>
              <a:rPr lang="en-US" sz="2400" dirty="0" err="1" smtClean="0"/>
              <a:t>Neuhaus</a:t>
            </a:r>
            <a:r>
              <a:rPr lang="en-US" sz="2400" dirty="0" smtClean="0"/>
              <a:t>, </a:t>
            </a:r>
            <a:r>
              <a:rPr lang="en-US" sz="2400" i="1" dirty="0" smtClean="0"/>
              <a:t>P</a:t>
            </a:r>
            <a:r>
              <a:rPr lang="pl-PL" sz="2400" i="1" dirty="0" err="1" smtClean="0"/>
              <a:t>hys</a:t>
            </a:r>
            <a:r>
              <a:rPr lang="pl-PL" sz="2400" i="1" dirty="0" smtClean="0"/>
              <a:t>. </a:t>
            </a:r>
            <a:r>
              <a:rPr lang="en-US" sz="2400" i="1" dirty="0" smtClean="0"/>
              <a:t>R</a:t>
            </a:r>
            <a:r>
              <a:rPr lang="pl-PL" sz="2400" i="1" dirty="0" err="1" smtClean="0"/>
              <a:t>ev</a:t>
            </a:r>
            <a:r>
              <a:rPr lang="pl-PL" sz="2400" i="1" dirty="0" smtClean="0"/>
              <a:t>. </a:t>
            </a:r>
            <a:r>
              <a:rPr lang="en-US" sz="2400" i="1" dirty="0" smtClean="0"/>
              <a:t>L</a:t>
            </a:r>
            <a:r>
              <a:rPr lang="pl-PL" sz="2400" i="1" dirty="0" err="1" smtClean="0"/>
              <a:t>ett</a:t>
            </a:r>
            <a:r>
              <a:rPr lang="pl-PL" sz="2400" i="1" dirty="0" smtClean="0"/>
              <a:t>.</a:t>
            </a:r>
            <a:r>
              <a:rPr lang="en-US" sz="2400" dirty="0" smtClean="0"/>
              <a:t> </a:t>
            </a:r>
            <a:r>
              <a:rPr lang="en-US" sz="2400" b="1" dirty="0"/>
              <a:t>68</a:t>
            </a:r>
            <a:r>
              <a:rPr lang="en-US" sz="2400" dirty="0"/>
              <a:t>, 9, </a:t>
            </a:r>
            <a:r>
              <a:rPr lang="pl-PL" sz="2400" dirty="0" smtClean="0"/>
              <a:t>(</a:t>
            </a:r>
            <a:r>
              <a:rPr lang="en-US" sz="2400" dirty="0" smtClean="0"/>
              <a:t>1992</a:t>
            </a:r>
            <a:r>
              <a:rPr lang="en-US" sz="2400" dirty="0"/>
              <a:t>)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Also known as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Entropy Sampling (J. </a:t>
            </a:r>
            <a:r>
              <a:rPr lang="en-US" sz="2400" dirty="0" smtClean="0"/>
              <a:t>Lee</a:t>
            </a:r>
            <a:r>
              <a:rPr lang="pl-PL" sz="2400" dirty="0" smtClean="0"/>
              <a:t>,</a:t>
            </a:r>
            <a:r>
              <a:rPr lang="en-US" sz="2400" dirty="0" smtClean="0"/>
              <a:t> </a:t>
            </a:r>
            <a:r>
              <a:rPr lang="en-US" sz="2400" i="1" dirty="0" smtClean="0"/>
              <a:t>P</a:t>
            </a:r>
            <a:r>
              <a:rPr lang="pl-PL" sz="2400" i="1" dirty="0" err="1" smtClean="0"/>
              <a:t>hys</a:t>
            </a:r>
            <a:r>
              <a:rPr lang="pl-PL" sz="2400" i="1" dirty="0" smtClean="0"/>
              <a:t>. </a:t>
            </a:r>
            <a:r>
              <a:rPr lang="en-US" sz="2400" i="1" dirty="0" smtClean="0"/>
              <a:t>R</a:t>
            </a:r>
            <a:r>
              <a:rPr lang="pl-PL" sz="2400" i="1" dirty="0" err="1" smtClean="0"/>
              <a:t>ev</a:t>
            </a:r>
            <a:r>
              <a:rPr lang="pl-PL" sz="2400" i="1" dirty="0" smtClean="0"/>
              <a:t>. </a:t>
            </a:r>
            <a:r>
              <a:rPr lang="en-US" sz="2400" i="1" dirty="0" smtClean="0"/>
              <a:t>L</a:t>
            </a:r>
            <a:r>
              <a:rPr lang="pl-PL" sz="2400" i="1" dirty="0" err="1" smtClean="0"/>
              <a:t>ett</a:t>
            </a:r>
            <a:r>
              <a:rPr lang="pl-PL" sz="2400" i="1" dirty="0" smtClean="0"/>
              <a:t>.</a:t>
            </a:r>
            <a:r>
              <a:rPr lang="en-US" sz="2400" dirty="0" smtClean="0"/>
              <a:t> </a:t>
            </a:r>
            <a:r>
              <a:rPr lang="en-US" sz="2400" dirty="0"/>
              <a:t>71, 211, 1993)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Adaptive Umbrella Sampling (C. Bartels and M. </a:t>
            </a:r>
            <a:r>
              <a:rPr lang="en-US" sz="2400" dirty="0" err="1"/>
              <a:t>Karplus</a:t>
            </a:r>
            <a:r>
              <a:rPr lang="en-US" sz="2400" dirty="0"/>
              <a:t>, </a:t>
            </a:r>
            <a:r>
              <a:rPr lang="en-US" sz="2400" i="1" dirty="0" smtClean="0"/>
              <a:t>J</a:t>
            </a:r>
            <a:r>
              <a:rPr lang="pl-PL" sz="2400" i="1" dirty="0" smtClean="0"/>
              <a:t>. </a:t>
            </a:r>
            <a:r>
              <a:rPr lang="en-US" sz="2400" i="1" dirty="0" smtClean="0"/>
              <a:t>P</a:t>
            </a:r>
            <a:r>
              <a:rPr lang="pl-PL" sz="2400" i="1" dirty="0" err="1" smtClean="0"/>
              <a:t>hys</a:t>
            </a:r>
            <a:r>
              <a:rPr lang="pl-PL" sz="2400" i="1" dirty="0" smtClean="0"/>
              <a:t>. </a:t>
            </a:r>
            <a:r>
              <a:rPr lang="en-US" sz="2400" i="1" dirty="0" smtClean="0"/>
              <a:t>C</a:t>
            </a:r>
            <a:r>
              <a:rPr lang="pl-PL" sz="2400" i="1" dirty="0" smtClean="0"/>
              <a:t>hem.</a:t>
            </a:r>
            <a:r>
              <a:rPr lang="en-US" sz="2400" i="1" dirty="0" smtClean="0"/>
              <a:t> </a:t>
            </a:r>
            <a:r>
              <a:rPr lang="en-US" sz="2400" i="1" dirty="0"/>
              <a:t>B</a:t>
            </a:r>
            <a:r>
              <a:rPr lang="en-US" sz="2400" dirty="0"/>
              <a:t> 102, 865, 1998)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sampling weight factor is defined so that the probability distribution of the potential energy is uniform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System performs a random walk in energy space</a:t>
            </a:r>
          </a:p>
        </p:txBody>
      </p:sp>
      <p:graphicFrame>
        <p:nvGraphicFramePr>
          <p:cNvPr id="48132" name="Object 1028"/>
          <p:cNvGraphicFramePr>
            <a:graphicFrameLocks noChangeAspect="1"/>
          </p:cNvGraphicFramePr>
          <p:nvPr/>
        </p:nvGraphicFramePr>
        <p:xfrm>
          <a:off x="2590800" y="4267200"/>
          <a:ext cx="4335463" cy="530225"/>
        </p:xfrm>
        <a:graphic>
          <a:graphicData uri="http://schemas.openxmlformats.org/presentationml/2006/ole">
            <p:oleObj spid="_x0000_s273410" name="Equation" r:id="rId4" imgW="1866600" imgH="228600" progId="Equation.3">
              <p:embed/>
            </p:oleObj>
          </a:graphicData>
        </a:graphic>
      </p:graphicFrame>
      <p:graphicFrame>
        <p:nvGraphicFramePr>
          <p:cNvPr id="48133" name="Object 1029"/>
          <p:cNvGraphicFramePr>
            <a:graphicFrameLocks noChangeAspect="1"/>
          </p:cNvGraphicFramePr>
          <p:nvPr/>
        </p:nvGraphicFramePr>
        <p:xfrm>
          <a:off x="990600" y="4859337"/>
          <a:ext cx="7262813" cy="855663"/>
        </p:xfrm>
        <a:graphic>
          <a:graphicData uri="http://schemas.openxmlformats.org/presentationml/2006/ole">
            <p:oleObj spid="_x0000_s273411" name="Equation" r:id="rId5" imgW="35557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pl-PL" sz="4000" dirty="0" err="1" smtClean="0"/>
              <a:t>Entropic-sampling</a:t>
            </a:r>
            <a:r>
              <a:rPr lang="pl-PL" sz="4000" dirty="0" smtClean="0"/>
              <a:t> </a:t>
            </a:r>
            <a:r>
              <a:rPr lang="pl-PL" sz="4000" dirty="0" err="1" smtClean="0"/>
              <a:t>simulations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525963"/>
          </a:xfrm>
        </p:spPr>
        <p:txBody>
          <a:bodyPr/>
          <a:lstStyle/>
          <a:p>
            <a:r>
              <a:rPr lang="pl-PL" dirty="0" smtClean="0"/>
              <a:t>Start </a:t>
            </a:r>
            <a:r>
              <a:rPr lang="pl-PL" dirty="0" err="1" smtClean="0"/>
              <a:t>with</a:t>
            </a:r>
            <a:r>
              <a:rPr lang="pl-PL" dirty="0" smtClean="0"/>
              <a:t> an </a:t>
            </a:r>
            <a:r>
              <a:rPr lang="pl-PL" dirty="0" err="1" smtClean="0"/>
              <a:t>arbitrary</a:t>
            </a:r>
            <a:r>
              <a:rPr lang="pl-PL" dirty="0" smtClean="0"/>
              <a:t> energy </a:t>
            </a:r>
            <a:r>
              <a:rPr lang="pl-PL" dirty="0" err="1" smtClean="0"/>
              <a:t>distribution</a:t>
            </a:r>
            <a:r>
              <a:rPr lang="pl-PL" dirty="0" smtClean="0"/>
              <a:t> (</a:t>
            </a:r>
            <a:r>
              <a:rPr lang="pl-PL" dirty="0" err="1" smtClean="0"/>
              <a:t>e.g</a:t>
            </a:r>
            <a:r>
              <a:rPr lang="pl-PL" dirty="0" smtClean="0"/>
              <a:t>., </a:t>
            </a:r>
            <a:r>
              <a:rPr lang="pl-PL" dirty="0" err="1" smtClean="0"/>
              <a:t>obtained</a:t>
            </a:r>
            <a:r>
              <a:rPr lang="pl-PL" dirty="0" smtClean="0"/>
              <a:t> by </a:t>
            </a:r>
            <a:r>
              <a:rPr lang="pl-PL" dirty="0" err="1" smtClean="0"/>
              <a:t>canonical</a:t>
            </a:r>
            <a:r>
              <a:rPr lang="pl-PL" dirty="0" smtClean="0"/>
              <a:t> </a:t>
            </a:r>
            <a:r>
              <a:rPr lang="pl-PL" dirty="0" err="1" smtClean="0"/>
              <a:t>simulation</a:t>
            </a:r>
            <a:r>
              <a:rPr lang="pl-PL" dirty="0" smtClean="0"/>
              <a:t>)</a:t>
            </a:r>
          </a:p>
          <a:p>
            <a:r>
              <a:rPr lang="pl-PL" dirty="0" err="1" smtClean="0"/>
              <a:t>Use</a:t>
            </a:r>
            <a:r>
              <a:rPr lang="pl-PL" dirty="0" smtClean="0"/>
              <a:t> </a:t>
            </a:r>
            <a:r>
              <a:rPr lang="pl-PL" i="1" dirty="0" smtClean="0"/>
              <a:t>E</a:t>
            </a:r>
            <a:r>
              <a:rPr lang="pl-PL" i="1" baseline="-25000" dirty="0" smtClean="0"/>
              <a:t>mu</a:t>
            </a:r>
            <a:r>
              <a:rPr lang="pl-PL" i="1" dirty="0" smtClean="0"/>
              <a:t>(E)</a:t>
            </a:r>
            <a:r>
              <a:rPr lang="pl-PL" dirty="0" smtClean="0"/>
              <a:t> as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cost</a:t>
            </a:r>
            <a:r>
              <a:rPr lang="pl-PL" dirty="0" smtClean="0"/>
              <a:t> </a:t>
            </a:r>
            <a:r>
              <a:rPr lang="pl-PL" dirty="0" err="1" smtClean="0"/>
              <a:t>function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sampling</a:t>
            </a:r>
            <a:endParaRPr lang="pl-PL" dirty="0" smtClean="0"/>
          </a:p>
          <a:p>
            <a:r>
              <a:rPr lang="pl-PL" dirty="0" err="1" smtClean="0"/>
              <a:t>Update</a:t>
            </a:r>
            <a:r>
              <a:rPr lang="pl-PL" dirty="0" smtClean="0"/>
              <a:t> </a:t>
            </a:r>
            <a:r>
              <a:rPr lang="pl-PL" i="1" dirty="0" smtClean="0"/>
              <a:t>E</a:t>
            </a:r>
            <a:r>
              <a:rPr lang="pl-PL" i="1" baseline="-25000" dirty="0" smtClean="0"/>
              <a:t>mu</a:t>
            </a:r>
            <a:r>
              <a:rPr lang="pl-PL" dirty="0" smtClean="0"/>
              <a:t>(E) as </a:t>
            </a:r>
            <a:r>
              <a:rPr lang="pl-PL" dirty="0" err="1" smtClean="0"/>
              <a:t>follows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Stop </a:t>
            </a:r>
            <a:r>
              <a:rPr lang="pl-PL" dirty="0" err="1" smtClean="0"/>
              <a:t>when</a:t>
            </a:r>
            <a:r>
              <a:rPr lang="pl-PL" dirty="0" smtClean="0"/>
              <a:t> </a:t>
            </a:r>
            <a:r>
              <a:rPr lang="pl-PL" i="1" dirty="0" smtClean="0"/>
              <a:t>n</a:t>
            </a:r>
            <a:r>
              <a:rPr lang="pl-PL" dirty="0" smtClean="0"/>
              <a:t>(</a:t>
            </a:r>
            <a:r>
              <a:rPr lang="pl-PL" i="1" dirty="0" smtClean="0"/>
              <a:t>E</a:t>
            </a:r>
            <a:r>
              <a:rPr lang="pl-PL" dirty="0" smtClean="0"/>
              <a:t>)</a:t>
            </a:r>
            <a:r>
              <a:rPr lang="pl-PL" dirty="0" err="1" smtClean="0"/>
              <a:t>exp</a:t>
            </a:r>
            <a:r>
              <a:rPr lang="pl-PL" dirty="0" smtClean="0"/>
              <a:t>[-</a:t>
            </a:r>
            <a:r>
              <a:rPr lang="pl-PL" i="1" dirty="0" smtClean="0"/>
              <a:t>E</a:t>
            </a:r>
            <a:r>
              <a:rPr lang="pl-PL" i="1" baseline="-25000" dirty="0" smtClean="0"/>
              <a:t>mu</a:t>
            </a:r>
            <a:r>
              <a:rPr lang="pl-PL" dirty="0" smtClean="0"/>
              <a:t>(</a:t>
            </a:r>
            <a:r>
              <a:rPr lang="pl-PL" i="1" dirty="0" smtClean="0"/>
              <a:t>E</a:t>
            </a:r>
            <a:r>
              <a:rPr lang="pl-PL" dirty="0" smtClean="0"/>
              <a:t>)]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close</a:t>
            </a:r>
            <a:r>
              <a:rPr lang="pl-PL" dirty="0" smtClean="0"/>
              <a:t> to a </a:t>
            </a:r>
            <a:r>
              <a:rPr lang="pl-PL" dirty="0" err="1" smtClean="0"/>
              <a:t>flat</a:t>
            </a:r>
            <a:r>
              <a:rPr lang="pl-PL" dirty="0" smtClean="0"/>
              <a:t> </a:t>
            </a:r>
            <a:r>
              <a:rPr lang="pl-PL" dirty="0" err="1" smtClean="0"/>
              <a:t>line</a:t>
            </a:r>
            <a:r>
              <a:rPr lang="pl-PL" dirty="0" smtClean="0"/>
              <a:t>.</a:t>
            </a:r>
          </a:p>
          <a:p>
            <a:pPr>
              <a:buNone/>
            </a:pPr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457200" y="3657600"/>
          <a:ext cx="8169275" cy="1162050"/>
        </p:xfrm>
        <a:graphic>
          <a:graphicData uri="http://schemas.openxmlformats.org/presentationml/2006/ole">
            <p:oleObj spid="_x0000_s274434" name="Równanie" r:id="rId3" imgW="2679480" imgH="380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pl-PL" sz="3600" dirty="0" err="1" smtClean="0"/>
              <a:t>Entropic-sampling</a:t>
            </a:r>
            <a:r>
              <a:rPr lang="pl-PL" sz="3600" dirty="0" smtClean="0"/>
              <a:t> </a:t>
            </a:r>
            <a:r>
              <a:rPr lang="pl-PL" sz="3600" dirty="0" err="1" smtClean="0"/>
              <a:t>simulations</a:t>
            </a:r>
            <a:r>
              <a:rPr lang="pl-PL" sz="3600" dirty="0" smtClean="0"/>
              <a:t> of a </a:t>
            </a:r>
            <a:r>
              <a:rPr lang="pl-PL" sz="3600" dirty="0" err="1" smtClean="0"/>
              <a:t>Potts</a:t>
            </a:r>
            <a:r>
              <a:rPr lang="pl-PL" sz="3600" dirty="0" smtClean="0"/>
              <a:t> spin model</a:t>
            </a:r>
            <a:endParaRPr lang="pl-PL" sz="3600" dirty="0"/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749" y="1552575"/>
            <a:ext cx="9274949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76200" y="609600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J. Lee</a:t>
            </a:r>
            <a:r>
              <a:rPr lang="pl-PL" sz="2000" dirty="0" smtClean="0"/>
              <a:t>,</a:t>
            </a:r>
            <a:r>
              <a:rPr lang="en-US" sz="2000" dirty="0" smtClean="0"/>
              <a:t> </a:t>
            </a:r>
            <a:r>
              <a:rPr lang="en-US" sz="2000" i="1" dirty="0" smtClean="0"/>
              <a:t>P</a:t>
            </a:r>
            <a:r>
              <a:rPr lang="pl-PL" sz="2000" i="1" dirty="0" err="1" smtClean="0"/>
              <a:t>hys</a:t>
            </a:r>
            <a:r>
              <a:rPr lang="pl-PL" sz="2000" i="1" dirty="0" smtClean="0"/>
              <a:t>. </a:t>
            </a:r>
            <a:r>
              <a:rPr lang="en-US" sz="2000" i="1" dirty="0" smtClean="0"/>
              <a:t>R</a:t>
            </a:r>
            <a:r>
              <a:rPr lang="pl-PL" sz="2000" i="1" dirty="0" err="1" smtClean="0"/>
              <a:t>ev</a:t>
            </a:r>
            <a:r>
              <a:rPr lang="pl-PL" sz="2000" i="1" dirty="0" smtClean="0"/>
              <a:t>. </a:t>
            </a:r>
            <a:r>
              <a:rPr lang="en-US" sz="2000" i="1" dirty="0" smtClean="0"/>
              <a:t>L</a:t>
            </a:r>
            <a:r>
              <a:rPr lang="pl-PL" sz="2000" i="1" dirty="0" err="1" smtClean="0"/>
              <a:t>ett</a:t>
            </a:r>
            <a:r>
              <a:rPr lang="pl-PL" sz="2000" i="1" dirty="0" smtClean="0"/>
              <a:t>.</a:t>
            </a:r>
            <a:r>
              <a:rPr lang="en-US" sz="2000" dirty="0" smtClean="0"/>
              <a:t> 71, 211, 1993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pl-PL" sz="3600" dirty="0" err="1" smtClean="0"/>
              <a:t>Multicanonical</a:t>
            </a:r>
            <a:r>
              <a:rPr lang="pl-PL" sz="3600" dirty="0" smtClean="0"/>
              <a:t> </a:t>
            </a:r>
            <a:r>
              <a:rPr lang="pl-PL" sz="3600" dirty="0" err="1" smtClean="0"/>
              <a:t>sampling</a:t>
            </a:r>
            <a:r>
              <a:rPr lang="pl-PL" sz="3600" dirty="0" smtClean="0"/>
              <a:t> for MD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Start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initial</a:t>
            </a:r>
            <a:r>
              <a:rPr lang="pl-PL" dirty="0" smtClean="0"/>
              <a:t> </a:t>
            </a:r>
            <a:r>
              <a:rPr lang="pl-PL" i="1" dirty="0" smtClean="0"/>
              <a:t>E</a:t>
            </a:r>
            <a:r>
              <a:rPr lang="pl-PL" i="1" baseline="-25000" dirty="0" smtClean="0"/>
              <a:t>mu</a:t>
            </a:r>
            <a:r>
              <a:rPr lang="pl-PL" dirty="0" smtClean="0"/>
              <a:t>(</a:t>
            </a:r>
            <a:r>
              <a:rPr lang="pl-PL" i="1" dirty="0" smtClean="0"/>
              <a:t>U</a:t>
            </a:r>
            <a:r>
              <a:rPr lang="pl-PL" dirty="0" smtClean="0"/>
              <a:t>(</a:t>
            </a:r>
            <a:r>
              <a:rPr lang="pl-PL" b="1" dirty="0" smtClean="0"/>
              <a:t>r</a:t>
            </a:r>
            <a:r>
              <a:rPr lang="pl-PL" i="1" baseline="30000" dirty="0" smtClean="0"/>
              <a:t>N</a:t>
            </a:r>
            <a:r>
              <a:rPr lang="pl-PL" dirty="0" smtClean="0"/>
              <a:t>)) (</a:t>
            </a:r>
            <a:r>
              <a:rPr lang="pl-PL" dirty="0" err="1" smtClean="0"/>
              <a:t>e.g</a:t>
            </a:r>
            <a:r>
              <a:rPr lang="pl-PL" dirty="0" smtClean="0"/>
              <a:t>.,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canonical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(M)REMD </a:t>
            </a:r>
            <a:r>
              <a:rPr lang="pl-PL" dirty="0" err="1" smtClean="0"/>
              <a:t>simulations</a:t>
            </a:r>
            <a:r>
              <a:rPr lang="pl-PL" dirty="0" smtClean="0"/>
              <a:t>)</a:t>
            </a:r>
          </a:p>
          <a:p>
            <a:r>
              <a:rPr lang="pl-PL" dirty="0" err="1" smtClean="0"/>
              <a:t>Use</a:t>
            </a:r>
            <a:r>
              <a:rPr lang="pl-PL" dirty="0" smtClean="0"/>
              <a:t> </a:t>
            </a:r>
            <a:r>
              <a:rPr lang="pl-PL" i="1" dirty="0" smtClean="0"/>
              <a:t>E</a:t>
            </a:r>
            <a:r>
              <a:rPr lang="pl-PL" i="1" baseline="-25000" dirty="0" smtClean="0"/>
              <a:t>mu</a:t>
            </a:r>
            <a:r>
              <a:rPr lang="pl-PL" dirty="0" smtClean="0"/>
              <a:t>(</a:t>
            </a:r>
            <a:r>
              <a:rPr lang="pl-PL" i="1" dirty="0" smtClean="0"/>
              <a:t>U</a:t>
            </a:r>
            <a:r>
              <a:rPr lang="pl-PL" dirty="0" smtClean="0"/>
              <a:t>(</a:t>
            </a:r>
            <a:r>
              <a:rPr lang="pl-PL" b="1" dirty="0" smtClean="0"/>
              <a:t>r</a:t>
            </a:r>
            <a:r>
              <a:rPr lang="pl-PL" i="1" baseline="30000" dirty="0" smtClean="0"/>
              <a:t>N</a:t>
            </a:r>
            <a:r>
              <a:rPr lang="pl-PL" dirty="0" smtClean="0"/>
              <a:t>)) as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potential-energy</a:t>
            </a:r>
            <a:r>
              <a:rPr lang="pl-PL" dirty="0" smtClean="0"/>
              <a:t> </a:t>
            </a:r>
            <a:r>
              <a:rPr lang="pl-PL" dirty="0" err="1" smtClean="0"/>
              <a:t>function</a:t>
            </a:r>
            <a:r>
              <a:rPr lang="pl-PL" dirty="0" smtClean="0"/>
              <a:t>; </a:t>
            </a:r>
            <a:r>
              <a:rPr lang="pl-PL" dirty="0" err="1" smtClean="0"/>
              <a:t>compute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forces</a:t>
            </a:r>
            <a:r>
              <a:rPr lang="pl-PL" dirty="0" smtClean="0"/>
              <a:t> as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2400" dirty="0" err="1" smtClean="0"/>
              <a:t>Note</a:t>
            </a:r>
            <a:r>
              <a:rPr lang="pl-PL" sz="2400" dirty="0" smtClean="0"/>
              <a:t>: </a:t>
            </a:r>
            <a:r>
              <a:rPr lang="pl-PL" sz="2400" i="1" dirty="0" smtClean="0"/>
              <a:t>E</a:t>
            </a:r>
            <a:r>
              <a:rPr lang="pl-PL" sz="2400" i="1" baseline="-25000" dirty="0" smtClean="0"/>
              <a:t>mu</a:t>
            </a:r>
            <a:r>
              <a:rPr lang="pl-PL" sz="2400" dirty="0" smtClean="0"/>
              <a:t> </a:t>
            </a:r>
            <a:r>
              <a:rPr lang="pl-PL" sz="2400" dirty="0" err="1" smtClean="0"/>
              <a:t>has</a:t>
            </a:r>
            <a:r>
              <a:rPr lang="pl-PL" sz="2400" dirty="0" smtClean="0"/>
              <a:t> to be </a:t>
            </a:r>
            <a:r>
              <a:rPr lang="pl-PL" sz="2400" dirty="0" err="1" smtClean="0"/>
              <a:t>differentiated</a:t>
            </a:r>
            <a:r>
              <a:rPr lang="pl-PL" sz="2400" dirty="0" smtClean="0"/>
              <a:t> </a:t>
            </a:r>
            <a:r>
              <a:rPr lang="pl-PL" sz="2400" dirty="0" err="1" smtClean="0"/>
              <a:t>numerically</a:t>
            </a:r>
            <a:r>
              <a:rPr lang="pl-PL" sz="2400" dirty="0" smtClean="0"/>
              <a:t>.</a:t>
            </a:r>
          </a:p>
          <a:p>
            <a:r>
              <a:rPr lang="pl-PL" dirty="0" err="1" smtClean="0"/>
              <a:t>Periodically</a:t>
            </a:r>
            <a:r>
              <a:rPr lang="pl-PL" dirty="0" smtClean="0"/>
              <a:t> </a:t>
            </a:r>
            <a:r>
              <a:rPr lang="pl-PL" dirty="0" err="1" smtClean="0"/>
              <a:t>update</a:t>
            </a:r>
            <a:r>
              <a:rPr lang="pl-PL" dirty="0" smtClean="0"/>
              <a:t> </a:t>
            </a:r>
            <a:r>
              <a:rPr lang="pl-PL" i="1" dirty="0" smtClean="0"/>
              <a:t>E</a:t>
            </a:r>
            <a:r>
              <a:rPr lang="pl-PL" i="1" baseline="-25000" dirty="0" smtClean="0"/>
              <a:t>mu</a:t>
            </a:r>
            <a:r>
              <a:rPr lang="pl-PL" dirty="0" smtClean="0"/>
              <a:t>.</a:t>
            </a:r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900113" y="3733800"/>
          <a:ext cx="3762375" cy="1109663"/>
        </p:xfrm>
        <a:graphic>
          <a:graphicData uri="http://schemas.openxmlformats.org/presentationml/2006/ole">
            <p:oleObj spid="_x0000_s277506" name="Równanie" r:id="rId3" imgW="17017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pl-PL" sz="3200" dirty="0" err="1" smtClean="0"/>
              <a:t>Free-energy</a:t>
            </a:r>
            <a:r>
              <a:rPr lang="pl-PL" sz="3200" dirty="0" smtClean="0"/>
              <a:t> </a:t>
            </a:r>
            <a:r>
              <a:rPr lang="pl-PL" sz="3200" dirty="0" err="1" smtClean="0"/>
              <a:t>differences</a:t>
            </a:r>
            <a:r>
              <a:rPr lang="pl-PL" sz="3200" dirty="0" smtClean="0"/>
              <a:t> </a:t>
            </a:r>
            <a:r>
              <a:rPr lang="pl-PL" sz="3200" dirty="0" err="1" smtClean="0"/>
              <a:t>from</a:t>
            </a:r>
            <a:r>
              <a:rPr lang="pl-PL" sz="3200" dirty="0" smtClean="0"/>
              <a:t> </a:t>
            </a:r>
            <a:r>
              <a:rPr lang="pl-PL" sz="3200" dirty="0" err="1" smtClean="0"/>
              <a:t>direct</a:t>
            </a:r>
            <a:r>
              <a:rPr lang="pl-PL" sz="3200" dirty="0" smtClean="0"/>
              <a:t> </a:t>
            </a:r>
            <a:r>
              <a:rPr lang="pl-PL" sz="3200" dirty="0" err="1" smtClean="0"/>
              <a:t>counting</a:t>
            </a:r>
            <a:endParaRPr lang="pl-PL" sz="3200" dirty="0"/>
          </a:p>
        </p:txBody>
      </p:sp>
      <p:sp>
        <p:nvSpPr>
          <p:cNvPr id="5" name="Elipsa 4"/>
          <p:cNvSpPr/>
          <p:nvPr/>
        </p:nvSpPr>
        <p:spPr>
          <a:xfrm>
            <a:off x="3505200" y="1752601"/>
            <a:ext cx="6096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 rot="16200000">
            <a:off x="609600" y="1676401"/>
            <a:ext cx="2362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 flipV="1">
            <a:off x="1828800" y="2057401"/>
            <a:ext cx="1981200" cy="457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2667000" y="235773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d</a:t>
            </a:r>
            <a:r>
              <a:rPr lang="pl-PL" sz="2400" dirty="0" err="1" smtClean="0"/>
              <a:t>&gt;d</a:t>
            </a:r>
            <a:r>
              <a:rPr lang="pl-PL" sz="2400" baseline="-25000" dirty="0" err="1" smtClean="0"/>
              <a:t>max</a:t>
            </a:r>
            <a:endParaRPr lang="pl-PL" sz="2400" baseline="-250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600200" y="3581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A</a:t>
            </a:r>
          </a:p>
        </p:txBody>
      </p:sp>
      <p:sp>
        <p:nvSpPr>
          <p:cNvPr id="11" name="Elipsa 10"/>
          <p:cNvSpPr/>
          <p:nvPr/>
        </p:nvSpPr>
        <p:spPr>
          <a:xfrm>
            <a:off x="7467600" y="1930401"/>
            <a:ext cx="6096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 rot="16200000">
            <a:off x="5334000" y="1676402"/>
            <a:ext cx="2362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/>
          <p:cNvCxnSpPr/>
          <p:nvPr/>
        </p:nvCxnSpPr>
        <p:spPr>
          <a:xfrm flipV="1">
            <a:off x="6553200" y="2286001"/>
            <a:ext cx="914400" cy="228601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7315200" y="258633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d</a:t>
            </a:r>
            <a:r>
              <a:rPr lang="pl-PL" sz="2400" dirty="0" err="1" smtClean="0"/>
              <a:t>&lt;d</a:t>
            </a:r>
            <a:r>
              <a:rPr lang="pl-PL" sz="2400" baseline="-25000" dirty="0" err="1" smtClean="0"/>
              <a:t>max</a:t>
            </a:r>
            <a:endParaRPr lang="pl-PL" sz="2400" baseline="-250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400800" y="36062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B</a:t>
            </a:r>
            <a:endParaRPr lang="pl-PL" sz="3200" dirty="0"/>
          </a:p>
        </p:txBody>
      </p:sp>
      <p:graphicFrame>
        <p:nvGraphicFramePr>
          <p:cNvPr id="17" name="Obiekt 16"/>
          <p:cNvGraphicFramePr>
            <a:graphicFrameLocks noChangeAspect="1"/>
          </p:cNvGraphicFramePr>
          <p:nvPr/>
        </p:nvGraphicFramePr>
        <p:xfrm>
          <a:off x="2667000" y="5041900"/>
          <a:ext cx="3925421" cy="1435100"/>
        </p:xfrm>
        <a:graphic>
          <a:graphicData uri="http://schemas.openxmlformats.org/presentationml/2006/ole">
            <p:oleObj spid="_x0000_s231426" name="Równanie" r:id="rId3" imgW="1180800" imgH="431640" progId="Equation.3">
              <p:embed/>
            </p:oleObj>
          </a:graphicData>
        </a:graphic>
      </p:graphicFrame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914400"/>
            <a:ext cx="560363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510" y="1219200"/>
            <a:ext cx="420351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pl-PL" dirty="0" err="1" smtClean="0"/>
              <a:t>Thermodynamic</a:t>
            </a:r>
            <a:r>
              <a:rPr lang="pl-PL" dirty="0" smtClean="0"/>
              <a:t> </a:t>
            </a:r>
            <a:r>
              <a:rPr lang="pl-PL" dirty="0" err="1" smtClean="0"/>
              <a:t>integration</a:t>
            </a:r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457200" y="990600"/>
          <a:ext cx="7848600" cy="5818188"/>
        </p:xfrm>
        <a:graphic>
          <a:graphicData uri="http://schemas.openxmlformats.org/presentationml/2006/ole">
            <p:oleObj spid="_x0000_s224258" name="Równanie" r:id="rId3" imgW="3530520" imgH="2616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pl-PL" sz="3600" dirty="0" err="1" smtClean="0"/>
              <a:t>Features</a:t>
            </a:r>
            <a:r>
              <a:rPr lang="pl-PL" sz="3600" dirty="0" smtClean="0"/>
              <a:t> of </a:t>
            </a:r>
            <a:r>
              <a:rPr lang="pl-PL" sz="3600" dirty="0" err="1" smtClean="0"/>
              <a:t>thermodynamic</a:t>
            </a:r>
            <a:r>
              <a:rPr lang="pl-PL" sz="3600" dirty="0" smtClean="0"/>
              <a:t> </a:t>
            </a:r>
            <a:r>
              <a:rPr lang="pl-PL" sz="3600" dirty="0" err="1" smtClean="0"/>
              <a:t>integration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pl-PL" dirty="0" err="1" smtClean="0"/>
              <a:t>Transformation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i="1" dirty="0" smtClean="0"/>
              <a:t>U</a:t>
            </a:r>
            <a:r>
              <a:rPr lang="pl-PL" i="1" baseline="-25000" dirty="0" smtClean="0"/>
              <a:t>I</a:t>
            </a:r>
            <a:r>
              <a:rPr lang="pl-PL" dirty="0" smtClean="0"/>
              <a:t> to </a:t>
            </a:r>
            <a:r>
              <a:rPr lang="pl-PL" i="1" dirty="0" smtClean="0"/>
              <a:t>U</a:t>
            </a:r>
            <a:r>
              <a:rPr lang="pl-PL" i="1" baseline="-25000" dirty="0" smtClean="0"/>
              <a:t>II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any</a:t>
            </a:r>
            <a:r>
              <a:rPr lang="pl-PL" dirty="0" smtClean="0"/>
              <a:t> form,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non-linear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Equilibration</a:t>
            </a:r>
            <a:r>
              <a:rPr lang="pl-PL" dirty="0" smtClean="0"/>
              <a:t>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changing</a:t>
            </a:r>
            <a:r>
              <a:rPr lang="pl-PL" dirty="0" smtClean="0"/>
              <a:t> </a:t>
            </a:r>
            <a:r>
              <a:rPr lang="pl-PL" dirty="0" smtClean="0">
                <a:latin typeface="Symbol" pitchFamily="18" charset="2"/>
              </a:rPr>
              <a:t>l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essential</a:t>
            </a:r>
            <a:r>
              <a:rPr lang="pl-PL" dirty="0" smtClean="0"/>
              <a:t>; </a:t>
            </a:r>
            <a:r>
              <a:rPr lang="pl-PL" dirty="0" err="1" smtClean="0"/>
              <a:t>otherwise</a:t>
            </a:r>
            <a:r>
              <a:rPr lang="pl-PL" dirty="0" smtClean="0"/>
              <a:t> </a:t>
            </a:r>
            <a:r>
              <a:rPr lang="pl-PL" dirty="0" err="1" smtClean="0"/>
              <a:t>hysteresis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occur</a:t>
            </a:r>
            <a:r>
              <a:rPr lang="pl-PL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pl-PL" sz="3600" dirty="0" smtClean="0"/>
              <a:t>Protein-ligand </a:t>
            </a:r>
            <a:r>
              <a:rPr lang="pl-PL" sz="3600" dirty="0" err="1" smtClean="0"/>
              <a:t>binding</a:t>
            </a:r>
            <a:endParaRPr lang="pl-PL" sz="3600" dirty="0"/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04052"/>
            <a:ext cx="8229600" cy="414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52400" y="50364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active site of </a:t>
            </a:r>
            <a:r>
              <a:rPr lang="en-US" sz="2400" dirty="0" err="1" smtClean="0"/>
              <a:t>cytochrome</a:t>
            </a:r>
            <a:r>
              <a:rPr lang="en-US" sz="2400" dirty="0" smtClean="0"/>
              <a:t> P450cam with camphor bound </a:t>
            </a:r>
            <a:r>
              <a:rPr lang="pl-PL" sz="2400" dirty="0" smtClean="0"/>
              <a:t>(</a:t>
            </a:r>
            <a:r>
              <a:rPr lang="pl-PL" sz="2400" dirty="0" err="1" smtClean="0"/>
              <a:t>left</a:t>
            </a:r>
            <a:r>
              <a:rPr lang="pl-PL" sz="2400" dirty="0" smtClean="0"/>
              <a:t>) </a:t>
            </a:r>
            <a:r>
              <a:rPr lang="en-US" sz="2400" dirty="0" smtClean="0"/>
              <a:t>and six water molecules bound</a:t>
            </a:r>
            <a:r>
              <a:rPr lang="pl-PL" sz="2400" dirty="0" smtClean="0"/>
              <a:t> (</a:t>
            </a:r>
            <a:r>
              <a:rPr lang="pl-PL" sz="2400" dirty="0" err="1" smtClean="0"/>
              <a:t>right</a:t>
            </a:r>
            <a:r>
              <a:rPr lang="pl-PL" sz="2400" dirty="0" smtClean="0"/>
              <a:t>)</a:t>
            </a:r>
            <a:r>
              <a:rPr lang="en-US" sz="2400" dirty="0" smtClean="0"/>
              <a:t>.</a:t>
            </a:r>
            <a:endParaRPr lang="pl-PL" sz="2400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304800" y="62439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Helms</a:t>
            </a:r>
            <a:r>
              <a:rPr lang="pl-PL" sz="2400" dirty="0" smtClean="0"/>
              <a:t> and </a:t>
            </a:r>
            <a:r>
              <a:rPr lang="pl-PL" sz="2400" dirty="0" err="1" smtClean="0"/>
              <a:t>Wade</a:t>
            </a:r>
            <a:r>
              <a:rPr lang="pl-PL" sz="2400" dirty="0" smtClean="0"/>
              <a:t>,</a:t>
            </a:r>
            <a:r>
              <a:rPr lang="pl-PL" sz="2400" i="1" dirty="0" smtClean="0"/>
              <a:t> </a:t>
            </a:r>
            <a:r>
              <a:rPr lang="de-DE" sz="2400" i="1" dirty="0" smtClean="0"/>
              <a:t>J. Am. Chem. </a:t>
            </a:r>
            <a:r>
              <a:rPr lang="de-DE" sz="2400" i="1" dirty="0" err="1" smtClean="0"/>
              <a:t>Soc</a:t>
            </a:r>
            <a:r>
              <a:rPr lang="de-DE" sz="2400" i="1" dirty="0" smtClean="0"/>
              <a:t>. </a:t>
            </a:r>
            <a:r>
              <a:rPr lang="de-DE" sz="2400" b="1" dirty="0" smtClean="0"/>
              <a:t>1998, </a:t>
            </a:r>
            <a:r>
              <a:rPr lang="de-DE" sz="2400" dirty="0" smtClean="0"/>
              <a:t>120, 2710-2713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/>
          <a:lstStyle/>
          <a:p>
            <a:r>
              <a:rPr lang="pl-PL" sz="3600" dirty="0" smtClean="0"/>
              <a:t>Protein-ligand </a:t>
            </a:r>
            <a:r>
              <a:rPr lang="pl-PL" sz="3600" dirty="0" err="1" smtClean="0"/>
              <a:t>binding</a:t>
            </a:r>
            <a:endParaRPr lang="pl-PL" sz="3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52400" y="62439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Helms</a:t>
            </a:r>
            <a:r>
              <a:rPr lang="pl-PL" sz="2400" dirty="0" smtClean="0"/>
              <a:t> and </a:t>
            </a:r>
            <a:r>
              <a:rPr lang="pl-PL" sz="2400" dirty="0" err="1" smtClean="0"/>
              <a:t>Wade</a:t>
            </a:r>
            <a:r>
              <a:rPr lang="pl-PL" sz="2400" dirty="0" smtClean="0"/>
              <a:t>,</a:t>
            </a:r>
            <a:r>
              <a:rPr lang="pl-PL" sz="2400" i="1" dirty="0" smtClean="0"/>
              <a:t> </a:t>
            </a:r>
            <a:r>
              <a:rPr lang="de-DE" sz="2400" i="1" dirty="0" smtClean="0"/>
              <a:t>J. Am. Chem. </a:t>
            </a:r>
            <a:r>
              <a:rPr lang="de-DE" sz="2400" i="1" dirty="0" err="1" smtClean="0"/>
              <a:t>Soc</a:t>
            </a:r>
            <a:r>
              <a:rPr lang="de-DE" sz="2400" i="1" dirty="0" smtClean="0"/>
              <a:t>. </a:t>
            </a:r>
            <a:r>
              <a:rPr lang="de-DE" sz="2400" b="1" dirty="0" smtClean="0"/>
              <a:t>1998, </a:t>
            </a:r>
            <a:r>
              <a:rPr lang="de-DE" sz="2400" dirty="0" smtClean="0"/>
              <a:t>120, 2710-2713</a:t>
            </a:r>
            <a:endParaRPr lang="pl-PL" sz="2400" dirty="0"/>
          </a:p>
        </p:txBody>
      </p:sp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00294"/>
            <a:ext cx="3886200" cy="332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9989" y="1371600"/>
            <a:ext cx="496781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pl-PL" sz="3200" dirty="0" err="1" smtClean="0"/>
              <a:t>Prediction</a:t>
            </a:r>
            <a:r>
              <a:rPr lang="pl-PL" sz="3200" dirty="0" smtClean="0"/>
              <a:t> of </a:t>
            </a:r>
            <a:r>
              <a:rPr lang="pl-PL" sz="3200" dirty="0" err="1" smtClean="0"/>
              <a:t>relative</a:t>
            </a:r>
            <a:r>
              <a:rPr lang="pl-PL" sz="3200" dirty="0" smtClean="0"/>
              <a:t> </a:t>
            </a:r>
            <a:r>
              <a:rPr lang="pl-PL" sz="3200" dirty="0" err="1" smtClean="0"/>
              <a:t>solvation</a:t>
            </a:r>
            <a:r>
              <a:rPr lang="pl-PL" sz="3200" dirty="0" smtClean="0"/>
              <a:t> </a:t>
            </a:r>
            <a:r>
              <a:rPr lang="pl-PL" sz="3200" dirty="0" err="1" smtClean="0"/>
              <a:t>energies</a:t>
            </a:r>
            <a:endParaRPr lang="pl-PL" sz="3200" dirty="0"/>
          </a:p>
        </p:txBody>
      </p:sp>
      <p:pic>
        <p:nvPicPr>
          <p:cNvPr id="225282" name="Picture 2" descr="Abstract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283824" cy="39624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76200" y="5867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Martins, </a:t>
            </a:r>
            <a:r>
              <a:rPr lang="pl-PL" dirty="0" err="1" smtClean="0"/>
              <a:t>Souza</a:t>
            </a:r>
            <a:r>
              <a:rPr lang="pl-PL" dirty="0" smtClean="0"/>
              <a:t>, Ramon, </a:t>
            </a:r>
            <a:r>
              <a:rPr lang="pl-PL" dirty="0" err="1" smtClean="0"/>
              <a:t>Fernandes</a:t>
            </a:r>
            <a:r>
              <a:rPr lang="pl-PL" dirty="0" smtClean="0"/>
              <a:t>, </a:t>
            </a:r>
            <a:r>
              <a:rPr lang="en-US" i="1" dirty="0" smtClean="0"/>
              <a:t>J. Chem. Theory </a:t>
            </a:r>
            <a:r>
              <a:rPr lang="en-US" i="1" dirty="0" err="1" smtClean="0"/>
              <a:t>Comput</a:t>
            </a:r>
            <a:r>
              <a:rPr lang="en-US" i="1" dirty="0" smtClean="0"/>
              <a:t>.</a:t>
            </a:r>
            <a:r>
              <a:rPr lang="en-US" dirty="0" smtClean="0"/>
              <a:t>, </a:t>
            </a:r>
            <a:r>
              <a:rPr lang="en-US" b="1" dirty="0" smtClean="0"/>
              <a:t>2014</a:t>
            </a:r>
            <a:r>
              <a:rPr lang="en-US" dirty="0" smtClean="0"/>
              <a:t>, 10</a:t>
            </a:r>
            <a:r>
              <a:rPr lang="pl-PL" dirty="0" smtClean="0"/>
              <a:t>,</a:t>
            </a:r>
            <a:r>
              <a:rPr lang="en-US" dirty="0" smtClean="0"/>
              <a:t> 3570–3577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8678</TotalTime>
  <Words>1327</Words>
  <Application>Microsoft Office PowerPoint</Application>
  <PresentationFormat>Pokaz na ekranie (4:3)</PresentationFormat>
  <Paragraphs>208</Paragraphs>
  <Slides>38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38</vt:i4>
      </vt:variant>
    </vt:vector>
  </HeadingPairs>
  <TitlesOfParts>
    <vt:vector size="42" baseType="lpstr">
      <vt:lpstr>Projekt domyślny</vt:lpstr>
      <vt:lpstr>Równanie</vt:lpstr>
      <vt:lpstr>Microsoft Equation 3.0</vt:lpstr>
      <vt:lpstr>Equation</vt:lpstr>
      <vt:lpstr>Free energy calculations  Generalized-ensemble sampling </vt:lpstr>
      <vt:lpstr>Free energy calculations</vt:lpstr>
      <vt:lpstr>Techniques</vt:lpstr>
      <vt:lpstr>Free-energy differences from direct counting</vt:lpstr>
      <vt:lpstr>Thermodynamic integration</vt:lpstr>
      <vt:lpstr>Features of thermodynamic integration</vt:lpstr>
      <vt:lpstr>Protein-ligand binding</vt:lpstr>
      <vt:lpstr>Protein-ligand binding</vt:lpstr>
      <vt:lpstr>Prediction of relative solvation energies</vt:lpstr>
      <vt:lpstr>Radial distribution functions </vt:lpstr>
      <vt:lpstr>Calculation of radial distribution functions from MD simulations</vt:lpstr>
      <vt:lpstr>Slajd 12</vt:lpstr>
      <vt:lpstr>Potential of mean force of two methane molecules in water</vt:lpstr>
      <vt:lpstr>Slajd 14</vt:lpstr>
      <vt:lpstr>Particle-insertion method </vt:lpstr>
      <vt:lpstr>Slajd 16</vt:lpstr>
      <vt:lpstr>Potential of mean force by particle-insertion method</vt:lpstr>
      <vt:lpstr>Umbrella sampling method (mainly for the calculation of the potentials of mean force</vt:lpstr>
      <vt:lpstr>The Weighted Histogram Analysis Method (WHAM)</vt:lpstr>
      <vt:lpstr>Slajd 20</vt:lpstr>
      <vt:lpstr>Slajd 21</vt:lpstr>
      <vt:lpstr>Generalized-ensemble sampling</vt:lpstr>
      <vt:lpstr>Replica exchange method</vt:lpstr>
      <vt:lpstr>REMD and MREMD - illustration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Multicanonical Methods B.A. Berg and T. Neuhaus, Phys. Rev. Lett. 68, 9, (1992)</vt:lpstr>
      <vt:lpstr>Entropic-sampling simulations</vt:lpstr>
      <vt:lpstr>Entropic-sampling simulations of a Potts spin model</vt:lpstr>
      <vt:lpstr>Multicanonical sampling for MD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Jozef Adam Liwo</dc:creator>
  <cp:lastModifiedBy>Adam</cp:lastModifiedBy>
  <cp:revision>625</cp:revision>
  <dcterms:created xsi:type="dcterms:W3CDTF">2007-02-20T12:26:53Z</dcterms:created>
  <dcterms:modified xsi:type="dcterms:W3CDTF">2015-12-08T09:52:25Z</dcterms:modified>
</cp:coreProperties>
</file>