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sldIdLst>
    <p:sldId id="268" r:id="rId2"/>
    <p:sldId id="751" r:id="rId3"/>
    <p:sldId id="752" r:id="rId4"/>
    <p:sldId id="749" r:id="rId5"/>
    <p:sldId id="750" r:id="rId6"/>
    <p:sldId id="699" r:id="rId7"/>
    <p:sldId id="701" r:id="rId8"/>
    <p:sldId id="700" r:id="rId9"/>
    <p:sldId id="661" r:id="rId10"/>
    <p:sldId id="729" r:id="rId11"/>
    <p:sldId id="704" r:id="rId12"/>
    <p:sldId id="776" r:id="rId13"/>
    <p:sldId id="813" r:id="rId14"/>
    <p:sldId id="814" r:id="rId15"/>
    <p:sldId id="815" r:id="rId16"/>
    <p:sldId id="754" r:id="rId17"/>
    <p:sldId id="697" r:id="rId18"/>
    <p:sldId id="703" r:id="rId19"/>
    <p:sldId id="662" r:id="rId20"/>
    <p:sldId id="753" r:id="rId21"/>
    <p:sldId id="682" r:id="rId22"/>
    <p:sldId id="757" r:id="rId23"/>
    <p:sldId id="755" r:id="rId24"/>
    <p:sldId id="756" r:id="rId25"/>
    <p:sldId id="758" r:id="rId26"/>
    <p:sldId id="759" r:id="rId27"/>
    <p:sldId id="760" r:id="rId28"/>
    <p:sldId id="761" r:id="rId29"/>
    <p:sldId id="762" r:id="rId30"/>
    <p:sldId id="763" r:id="rId31"/>
    <p:sldId id="765" r:id="rId32"/>
    <p:sldId id="764" r:id="rId33"/>
    <p:sldId id="766" r:id="rId34"/>
    <p:sldId id="767" r:id="rId35"/>
    <p:sldId id="768" r:id="rId36"/>
    <p:sldId id="769" r:id="rId37"/>
    <p:sldId id="770" r:id="rId38"/>
    <p:sldId id="771" r:id="rId39"/>
    <p:sldId id="772" r:id="rId40"/>
    <p:sldId id="773" r:id="rId41"/>
    <p:sldId id="774" r:id="rId42"/>
    <p:sldId id="775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FF"/>
    <a:srgbClr val="2F59F3"/>
    <a:srgbClr val="086CF2"/>
    <a:srgbClr val="0000FF"/>
    <a:srgbClr val="0763DD"/>
    <a:srgbClr val="FF99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23" autoAdjust="0"/>
    <p:restoredTop sz="94660"/>
  </p:normalViewPr>
  <p:slideViewPr>
    <p:cSldViewPr>
      <p:cViewPr>
        <p:scale>
          <a:sx n="66" d="100"/>
          <a:sy n="66" d="100"/>
        </p:scale>
        <p:origin x="-1632" y="-20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7DA0E021-9508-4BC8-AB16-D524DD6E5CAA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30C65-A36B-42AE-B09F-86A08FD909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5D59DE-C2B1-42A0-BAFA-72875685F2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5A5CD-CD50-4F34-B2B4-60B8786403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8FF329-F406-4B9A-9B5C-15457B70D5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D5BAFD-9C80-4838-B3D0-97E2F6EEC8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746037-8A4C-41F2-9360-1D7C055684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5DE81-5C88-473B-BC5A-B28511578F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FDB3A6-5783-4987-9E0C-8ED4A3C1B3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00171-6017-4989-834A-BE0777D1FB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B39AC-DE03-472E-9A19-C02D94DC62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E69E2-8989-4105-B849-D3312E66E1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fld id="{674143AF-90E4-4C6E-A5BF-015F18AE320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am\Documents\Wyklady\Chemia_teoretyczna_II\Wyklady\dssp_cut.m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am\Documents\Wyklady\Chemia_teoretyczna_II\Wyklady\1clb.m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1556792"/>
            <a:ext cx="9144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tabLst>
                <a:tab pos="685800" algn="l"/>
              </a:tabLst>
            </a:pPr>
            <a:r>
              <a:rPr lang="pl-PL" altLang="ko-KR" sz="4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Lecture</a:t>
            </a:r>
            <a:r>
              <a:rPr lang="pl-PL" altLang="ko-KR" sz="4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11</a:t>
            </a:r>
          </a:p>
          <a:p>
            <a:pPr marL="457200" indent="-457200" algn="ctr">
              <a:tabLst>
                <a:tab pos="685800" algn="l"/>
              </a:tabLst>
            </a:pPr>
            <a:endParaRPr lang="pl-PL" altLang="ko-KR" sz="4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ctr">
              <a:tabLst>
                <a:tab pos="685800" algn="l"/>
              </a:tabLst>
            </a:pPr>
            <a:r>
              <a:rPr lang="pl-PL" altLang="ko-KR" sz="4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Coarse-Grained</a:t>
            </a:r>
            <a:r>
              <a:rPr lang="pl-PL" altLang="ko-KR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ko-KR" sz="4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Models</a:t>
            </a:r>
            <a:r>
              <a:rPr lang="pl-PL" altLang="ko-KR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pl-PL" altLang="ko-KR" sz="4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ctr">
              <a:tabLst>
                <a:tab pos="685800" algn="l"/>
              </a:tabLst>
            </a:pPr>
            <a:r>
              <a:rPr lang="pl-PL" altLang="ko-KR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</a:t>
            </a:r>
            <a:r>
              <a:rPr lang="pl-PL" altLang="ko-KR" sz="4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Biomolecules</a:t>
            </a:r>
            <a:endParaRPr lang="en-US" altLang="ko-KR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ctr">
              <a:tabLst>
                <a:tab pos="685800" algn="l"/>
              </a:tabLst>
            </a:pPr>
            <a:r>
              <a:rPr lang="pl-PL" altLang="ko-KR" sz="3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 I: </a:t>
            </a:r>
            <a:r>
              <a:rPr lang="pl-PL" altLang="ko-KR" sz="36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Motivation</a:t>
            </a:r>
            <a:r>
              <a:rPr lang="pl-PL" altLang="ko-KR" sz="3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pl-PL" altLang="ko-KR" sz="36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Principles</a:t>
            </a:r>
            <a:r>
              <a:rPr lang="pl-PL" altLang="ko-KR" sz="36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pl-PL" altLang="ko-KR" sz="3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</a:t>
            </a:r>
            <a:r>
              <a:rPr lang="pl-PL" altLang="ko-KR" sz="36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History</a:t>
            </a:r>
            <a:endParaRPr lang="pl-PL" altLang="ko-K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7185" name="Group 49"/>
          <p:cNvGraphicFramePr>
            <a:graphicFrameLocks noGrp="1"/>
          </p:cNvGraphicFramePr>
          <p:nvPr/>
        </p:nvGraphicFramePr>
        <p:xfrm>
          <a:off x="1447800" y="1143000"/>
          <a:ext cx="6096000" cy="406400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MD Package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Explicit Solvent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Implicit Solvent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AMBER</a:t>
                      </a:r>
                      <a:r>
                        <a:rPr kumimoji="0" lang="pl-PL" sz="28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endParaRPr kumimoji="0" lang="en-US" sz="2800" b="0" i="1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 fs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fs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CHARMM</a:t>
                      </a:r>
                      <a:r>
                        <a:rPr kumimoji="0" lang="pl-PL" sz="28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  <a:endParaRPr kumimoji="0" lang="en-US" sz="2800" b="0" i="1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3 fs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4-5 fs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TINKER</a:t>
                      </a:r>
                      <a:r>
                        <a:rPr kumimoji="0" lang="pl-PL" sz="28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endParaRPr kumimoji="0" lang="en-US" sz="2800" b="0" i="1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 fs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 fs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16" name="Text Box 26"/>
          <p:cNvSpPr txBox="1">
            <a:spLocks noChangeArrowheads="1"/>
          </p:cNvSpPr>
          <p:nvPr/>
        </p:nvSpPr>
        <p:spPr bwMode="auto">
          <a:xfrm>
            <a:off x="457200" y="228600"/>
            <a:ext cx="85074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0">
                <a:latin typeface="Arial" pitchFamily="34" charset="0"/>
              </a:rPr>
              <a:t>Time step </a:t>
            </a:r>
            <a:r>
              <a:rPr lang="pl-PL" sz="3200" b="0">
                <a:latin typeface="Symbol" pitchFamily="18" charset="2"/>
              </a:rPr>
              <a:t>D</a:t>
            </a:r>
            <a:r>
              <a:rPr lang="en-US" sz="3200" b="0" i="1">
                <a:latin typeface="Arial" pitchFamily="34" charset="0"/>
              </a:rPr>
              <a:t>t</a:t>
            </a:r>
            <a:r>
              <a:rPr lang="en-US" sz="3200" b="0">
                <a:latin typeface="Arial" pitchFamily="34" charset="0"/>
              </a:rPr>
              <a:t> for some </a:t>
            </a:r>
            <a:r>
              <a:rPr lang="pl-PL" sz="3200" b="0">
                <a:latin typeface="Arial" pitchFamily="34" charset="0"/>
              </a:rPr>
              <a:t>standard </a:t>
            </a:r>
            <a:r>
              <a:rPr lang="en-US" sz="3200" b="0">
                <a:latin typeface="Arial" pitchFamily="34" charset="0"/>
              </a:rPr>
              <a:t>MD packages </a:t>
            </a:r>
          </a:p>
        </p:txBody>
      </p:sp>
      <p:sp>
        <p:nvSpPr>
          <p:cNvPr id="33817" name="Text Box 27"/>
          <p:cNvSpPr txBox="1">
            <a:spLocks noChangeArrowheads="1"/>
          </p:cNvSpPr>
          <p:nvPr/>
        </p:nvSpPr>
        <p:spPr bwMode="auto">
          <a:xfrm>
            <a:off x="1371600" y="5486400"/>
            <a:ext cx="34290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1" baseline="30000">
                <a:latin typeface="Arial" pitchFamily="34" charset="0"/>
              </a:rPr>
              <a:t>a</a:t>
            </a:r>
            <a:r>
              <a:rPr lang="en-US" b="0">
                <a:latin typeface="Arial" pitchFamily="34" charset="0"/>
              </a:rPr>
              <a:t> http://amber.scripps.edu/</a:t>
            </a:r>
          </a:p>
          <a:p>
            <a:pPr>
              <a:spcBef>
                <a:spcPct val="50000"/>
              </a:spcBef>
            </a:pPr>
            <a:r>
              <a:rPr lang="en-US" b="0" i="1" baseline="30000">
                <a:latin typeface="Arial" pitchFamily="34" charset="0"/>
              </a:rPr>
              <a:t>b</a:t>
            </a:r>
            <a:r>
              <a:rPr lang="en-US" b="0">
                <a:latin typeface="Arial" pitchFamily="34" charset="0"/>
              </a:rPr>
              <a:t> http://www.charmm.org/</a:t>
            </a:r>
          </a:p>
          <a:p>
            <a:pPr>
              <a:spcBef>
                <a:spcPct val="50000"/>
              </a:spcBef>
            </a:pPr>
            <a:r>
              <a:rPr lang="en-US" b="0" i="1" baseline="30000">
                <a:latin typeface="Arial" pitchFamily="34" charset="0"/>
              </a:rPr>
              <a:t>c</a:t>
            </a:r>
            <a:r>
              <a:rPr lang="en-US" b="0">
                <a:latin typeface="Arial" pitchFamily="34" charset="0"/>
              </a:rPr>
              <a:t> http:// dasher.wustl.edu/tinker/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8205787" cy="42465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179388" y="4508500"/>
            <a:ext cx="8713787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400" b="0" dirty="0" err="1">
                <a:latin typeface="Arial" pitchFamily="34" charset="0"/>
                <a:cs typeface="Arial" pitchFamily="34" charset="0"/>
              </a:rPr>
              <a:t>Folding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b="0" dirty="0" err="1">
                <a:latin typeface="Arial" pitchFamily="34" charset="0"/>
                <a:cs typeface="Arial" pitchFamily="34" charset="0"/>
              </a:rPr>
              <a:t>proteins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b="0" dirty="0" err="1">
                <a:latin typeface="Arial" pitchFamily="34" charset="0"/>
                <a:cs typeface="Arial" pitchFamily="34" charset="0"/>
              </a:rPr>
              <a:t>at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b="0" dirty="0" err="1">
                <a:latin typeface="Arial" pitchFamily="34" charset="0"/>
                <a:cs typeface="Arial" pitchFamily="34" charset="0"/>
              </a:rPr>
              <a:t>x-ray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 resolution </a:t>
            </a:r>
            <a:r>
              <a:rPr lang="pl-PL" sz="2400" b="0" dirty="0" err="1">
                <a:latin typeface="Arial" pitchFamily="34" charset="0"/>
                <a:cs typeface="Arial" pitchFamily="34" charset="0"/>
              </a:rPr>
              <a:t>using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 a </a:t>
            </a:r>
            <a:r>
              <a:rPr lang="pl-PL" sz="2400" b="0" dirty="0" err="1">
                <a:latin typeface="Arial" pitchFamily="34" charset="0"/>
                <a:cs typeface="Arial" pitchFamily="34" charset="0"/>
              </a:rPr>
              <a:t>specially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b="0" dirty="0" err="1">
                <a:latin typeface="Arial" pitchFamily="34" charset="0"/>
                <a:cs typeface="Arial" pitchFamily="34" charset="0"/>
              </a:rPr>
              <a:t>designed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 ANTON </a:t>
            </a:r>
            <a:r>
              <a:rPr lang="pl-PL" sz="2400" b="0" dirty="0" err="1">
                <a:latin typeface="Arial" pitchFamily="34" charset="0"/>
                <a:cs typeface="Arial" pitchFamily="34" charset="0"/>
              </a:rPr>
              <a:t>machine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 (</a:t>
            </a:r>
            <a:r>
              <a:rPr lang="pl-PL" sz="2400" b="0" dirty="0" err="1">
                <a:latin typeface="Arial" pitchFamily="34" charset="0"/>
                <a:cs typeface="Arial" pitchFamily="34" charset="0"/>
              </a:rPr>
              <a:t>x-ray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: </a:t>
            </a:r>
            <a:r>
              <a:rPr lang="pl-PL" sz="2400" b="0" dirty="0" err="1">
                <a:latin typeface="Arial" pitchFamily="34" charset="0"/>
                <a:cs typeface="Arial" pitchFamily="34" charset="0"/>
              </a:rPr>
              <a:t>blue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last frame of MD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) </a:t>
            </a:r>
            <a:r>
              <a:rPr lang="pl-PL" sz="2400" b="0" dirty="0" err="1">
                <a:latin typeface="Arial" pitchFamily="34" charset="0"/>
                <a:cs typeface="Arial" pitchFamily="34" charset="0"/>
              </a:rPr>
              <a:t>simulation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 (red):  </a:t>
            </a:r>
            <a:r>
              <a:rPr lang="pl-PL" sz="2400" b="0" dirty="0" err="1">
                <a:latin typeface="Arial" pitchFamily="34" charset="0"/>
                <a:cs typeface="Arial" pitchFamily="34" charset="0"/>
              </a:rPr>
              <a:t>villin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b="0" dirty="0" err="1">
                <a:latin typeface="Arial" pitchFamily="34" charset="0"/>
                <a:cs typeface="Arial" pitchFamily="34" charset="0"/>
              </a:rPr>
              <a:t>headpiece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 (</a:t>
            </a:r>
            <a:r>
              <a:rPr lang="pl-PL" sz="2400" b="0" dirty="0" err="1">
                <a:latin typeface="Arial" pitchFamily="34" charset="0"/>
                <a:cs typeface="Arial" pitchFamily="34" charset="0"/>
              </a:rPr>
              <a:t>left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), a 88 </a:t>
            </a:r>
            <a:r>
              <a:rPr lang="pl-PL" sz="2400" b="0" dirty="0" err="1">
                <a:latin typeface="Arial" pitchFamily="34" charset="0"/>
                <a:cs typeface="Arial" pitchFamily="34" charset="0"/>
              </a:rPr>
              <a:t>ns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 of </a:t>
            </a:r>
            <a:r>
              <a:rPr lang="pl-PL" sz="2400" b="0" dirty="0" err="1">
                <a:latin typeface="Arial" pitchFamily="34" charset="0"/>
                <a:cs typeface="Arial" pitchFamily="34" charset="0"/>
              </a:rPr>
              <a:t>simulations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, WW </a:t>
            </a:r>
            <a:r>
              <a:rPr lang="pl-PL" sz="2400" b="0" dirty="0" err="1">
                <a:latin typeface="Arial" pitchFamily="34" charset="0"/>
                <a:cs typeface="Arial" pitchFamily="34" charset="0"/>
              </a:rPr>
              <a:t>domain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 (</a:t>
            </a:r>
            <a:r>
              <a:rPr lang="pl-PL" sz="2400" b="0" dirty="0" err="1">
                <a:latin typeface="Arial" pitchFamily="34" charset="0"/>
                <a:cs typeface="Arial" pitchFamily="34" charset="0"/>
              </a:rPr>
              <a:t>right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), 58 </a:t>
            </a:r>
            <a:r>
              <a:rPr lang="pl-PL" sz="2400" b="0" dirty="0" err="1">
                <a:latin typeface="Symbol" pitchFamily="18" charset="2"/>
                <a:cs typeface="Arial" pitchFamily="34" charset="0"/>
              </a:rPr>
              <a:t>m</a:t>
            </a:r>
            <a:r>
              <a:rPr lang="pl-PL" sz="2400" b="0" dirty="0" err="1">
                <a:latin typeface="Arial" pitchFamily="34" charset="0"/>
                <a:cs typeface="Arial" pitchFamily="34" charset="0"/>
              </a:rPr>
              <a:t>s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 of </a:t>
            </a:r>
            <a:r>
              <a:rPr lang="pl-PL" sz="2400" b="0" dirty="0" err="1">
                <a:latin typeface="Arial" pitchFamily="34" charset="0"/>
                <a:cs typeface="Arial" pitchFamily="34" charset="0"/>
              </a:rPr>
              <a:t>simulations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. </a:t>
            </a:r>
            <a:r>
              <a:rPr lang="pl-PL" sz="2400" b="0" dirty="0" err="1">
                <a:latin typeface="Arial" pitchFamily="34" charset="0"/>
                <a:cs typeface="Arial" pitchFamily="34" charset="0"/>
              </a:rPr>
              <a:t>Good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b="0" dirty="0" err="1">
                <a:latin typeface="Arial" pitchFamily="34" charset="0"/>
                <a:cs typeface="Arial" pitchFamily="34" charset="0"/>
              </a:rPr>
              <a:t>symplectic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b="0" dirty="0" err="1">
                <a:latin typeface="Arial" pitchFamily="34" charset="0"/>
                <a:cs typeface="Arial" pitchFamily="34" charset="0"/>
              </a:rPr>
              <a:t>algorithm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; </a:t>
            </a:r>
            <a:r>
              <a:rPr lang="pl-PL" sz="2400" b="0" dirty="0" err="1">
                <a:latin typeface="Arial" pitchFamily="34" charset="0"/>
                <a:cs typeface="Arial" pitchFamily="34" charset="0"/>
              </a:rPr>
              <a:t>up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 to 20 </a:t>
            </a:r>
            <a:r>
              <a:rPr lang="pl-PL" sz="2400" b="0" dirty="0" err="1">
                <a:latin typeface="Arial" pitchFamily="34" charset="0"/>
                <a:cs typeface="Arial" pitchFamily="34" charset="0"/>
              </a:rPr>
              <a:t>fs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 time step.</a:t>
            </a:r>
          </a:p>
          <a:p>
            <a:pPr>
              <a:defRPr/>
            </a:pPr>
            <a:r>
              <a:rPr lang="pl-PL" sz="2400" b="0" dirty="0">
                <a:latin typeface="+mn-lt"/>
                <a:cs typeface="Arial" pitchFamily="34" charset="0"/>
              </a:rPr>
              <a:t>D.E. Shaw et al., </a:t>
            </a:r>
            <a:r>
              <a:rPr lang="pl-PL" sz="2400" b="0" i="1" dirty="0">
                <a:latin typeface="+mn-lt"/>
                <a:cs typeface="Arial" pitchFamily="34" charset="0"/>
              </a:rPr>
              <a:t>Science</a:t>
            </a:r>
            <a:r>
              <a:rPr lang="pl-PL" sz="2400" b="0" dirty="0">
                <a:latin typeface="+mn-lt"/>
                <a:cs typeface="Arial" pitchFamily="34" charset="0"/>
              </a:rPr>
              <a:t>, </a:t>
            </a:r>
            <a:r>
              <a:rPr lang="pl-PL" sz="2400" dirty="0">
                <a:latin typeface="+mn-lt"/>
                <a:cs typeface="Arial" pitchFamily="34" charset="0"/>
              </a:rPr>
              <a:t>2010</a:t>
            </a:r>
            <a:r>
              <a:rPr lang="pl-PL" sz="2400" b="0" dirty="0">
                <a:latin typeface="+mn-lt"/>
                <a:cs typeface="Arial" pitchFamily="34" charset="0"/>
              </a:rPr>
              <a:t>, 330, 341-346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4" name="Picture 4" descr="1e0l_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410325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0" y="605438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Folding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WW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domain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UNRES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coarse-grained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approach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: 280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ns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instead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of 58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ms</a:t>
            </a:r>
            <a:r>
              <a:rPr lang="pl-PL" sz="2000" dirty="0" smtClean="0"/>
              <a:t>  </a:t>
            </a:r>
            <a:endParaRPr lang="pl-PL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ssp_cut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1clb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9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90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09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909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lq7-s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856" y="908720"/>
            <a:ext cx="4095951" cy="4657096"/>
          </a:xfrm>
          <a:prstGeom prst="rect">
            <a:avLst/>
          </a:prstGeom>
        </p:spPr>
      </p:pic>
      <p:pic>
        <p:nvPicPr>
          <p:cNvPr id="3" name="Obraz 2" descr="1lq7-t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89767" y="1461360"/>
            <a:ext cx="4542673" cy="348423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72008" y="116632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0" dirty="0" err="1" smtClean="0">
                <a:latin typeface="Arial" pitchFamily="34" charset="0"/>
                <a:cs typeface="Arial" pitchFamily="34" charset="0"/>
              </a:rPr>
              <a:t>Coarse-grained</a:t>
            </a:r>
            <a:r>
              <a:rPr lang="pl-PL" sz="2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b="0" dirty="0" err="1" smtClean="0">
                <a:latin typeface="Arial" pitchFamily="34" charset="0"/>
                <a:cs typeface="Arial" pitchFamily="34" charset="0"/>
              </a:rPr>
              <a:t>approaches</a:t>
            </a:r>
            <a:r>
              <a:rPr lang="pl-PL" sz="2800" b="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pl-PL" sz="2800" b="0" dirty="0" err="1" smtClean="0">
                <a:latin typeface="Arial" pitchFamily="34" charset="0"/>
                <a:cs typeface="Arial" pitchFamily="34" charset="0"/>
              </a:rPr>
              <a:t>accuracy</a:t>
            </a:r>
            <a:endParaRPr lang="pl-PL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39552" y="573325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0" dirty="0" smtClean="0">
                <a:latin typeface="Arial" pitchFamily="34" charset="0"/>
                <a:cs typeface="Arial" pitchFamily="34" charset="0"/>
              </a:rPr>
              <a:t>1LQ7; </a:t>
            </a:r>
            <a:r>
              <a:rPr lang="pl-PL" b="0" dirty="0" err="1" smtClean="0">
                <a:latin typeface="Arial" pitchFamily="34" charset="0"/>
                <a:cs typeface="Arial" pitchFamily="34" charset="0"/>
              </a:rPr>
              <a:t>lowest-energy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0" dirty="0" err="1" smtClean="0">
                <a:latin typeface="Arial" pitchFamily="34" charset="0"/>
                <a:cs typeface="Arial" pitchFamily="34" charset="0"/>
              </a:rPr>
              <a:t>structure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0" dirty="0" err="1" smtClean="0">
                <a:latin typeface="Arial" pitchFamily="34" charset="0"/>
                <a:cs typeface="Arial" pitchFamily="34" charset="0"/>
              </a:rPr>
              <a:t>obtained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 UNRES;  Ca rmsd=2.1 Å</a:t>
            </a:r>
          </a:p>
          <a:p>
            <a:r>
              <a:rPr lang="pl-PL" b="0" dirty="0" err="1" smtClean="0">
                <a:latin typeface="Arial" pitchFamily="34" charset="0"/>
                <a:cs typeface="Arial" pitchFamily="34" charset="0"/>
              </a:rPr>
              <a:t>Ołdziej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 et al., J. </a:t>
            </a:r>
            <a:r>
              <a:rPr lang="pl-PL" b="0" dirty="0" err="1" smtClean="0">
                <a:latin typeface="Arial" pitchFamily="34" charset="0"/>
                <a:cs typeface="Arial" pitchFamily="34" charset="0"/>
              </a:rPr>
              <a:t>Phys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l-PL" b="0" dirty="0" err="1" smtClean="0">
                <a:latin typeface="Arial" pitchFamily="34" charset="0"/>
                <a:cs typeface="Arial" pitchFamily="34" charset="0"/>
              </a:rPr>
              <a:t>Chem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. B, 108, 16950,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7544" y="332656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6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pl-PL" sz="3600" dirty="0" err="1" smtClean="0">
                <a:latin typeface="Arial" pitchFamily="34" charset="0"/>
                <a:cs typeface="Arial" pitchFamily="34" charset="0"/>
              </a:rPr>
              <a:t>force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 field? </a:t>
            </a:r>
            <a:endParaRPr lang="pl-PL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39552" y="1052736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0" dirty="0" smtClean="0">
                <a:solidFill>
                  <a:srgbClr val="086CF2"/>
                </a:solidFill>
                <a:latin typeface="Arial" pitchFamily="34" charset="0"/>
                <a:cs typeface="Arial" pitchFamily="34" charset="0"/>
              </a:rPr>
              <a:t>A set of </a:t>
            </a:r>
            <a:r>
              <a:rPr lang="pl-PL" sz="2400" b="0" dirty="0" err="1" smtClean="0">
                <a:solidFill>
                  <a:srgbClr val="086CF2"/>
                </a:solidFill>
                <a:latin typeface="Arial" pitchFamily="34" charset="0"/>
                <a:cs typeface="Arial" pitchFamily="34" charset="0"/>
              </a:rPr>
              <a:t>formulas</a:t>
            </a:r>
            <a:r>
              <a:rPr lang="pl-PL" sz="2400" b="0" dirty="0" smtClean="0">
                <a:solidFill>
                  <a:srgbClr val="086CF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pl-PL" sz="2400" b="0" dirty="0" err="1" smtClean="0">
                <a:solidFill>
                  <a:srgbClr val="086CF2"/>
                </a:solidFill>
                <a:latin typeface="Arial" pitchFamily="34" charset="0"/>
                <a:cs typeface="Arial" pitchFamily="34" charset="0"/>
              </a:rPr>
              <a:t>usually</a:t>
            </a:r>
            <a:r>
              <a:rPr lang="pl-PL" sz="2400" b="0" dirty="0" smtClean="0">
                <a:solidFill>
                  <a:srgbClr val="086CF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b="0" dirty="0" err="1" smtClean="0">
                <a:solidFill>
                  <a:srgbClr val="086CF2"/>
                </a:solidFill>
                <a:latin typeface="Arial" pitchFamily="34" charset="0"/>
                <a:cs typeface="Arial" pitchFamily="34" charset="0"/>
              </a:rPr>
              <a:t>explicit</a:t>
            </a:r>
            <a:r>
              <a:rPr lang="pl-PL" sz="2400" b="0" dirty="0" smtClean="0">
                <a:solidFill>
                  <a:srgbClr val="086CF2"/>
                </a:solidFill>
                <a:latin typeface="Arial" pitchFamily="34" charset="0"/>
                <a:cs typeface="Arial" pitchFamily="34" charset="0"/>
              </a:rPr>
              <a:t>) and </a:t>
            </a:r>
            <a:r>
              <a:rPr lang="pl-PL" sz="2400" b="0" dirty="0" err="1" smtClean="0">
                <a:solidFill>
                  <a:srgbClr val="086CF2"/>
                </a:solidFill>
                <a:latin typeface="Arial" pitchFamily="34" charset="0"/>
                <a:cs typeface="Arial" pitchFamily="34" charset="0"/>
              </a:rPr>
              <a:t>parameters</a:t>
            </a:r>
            <a:r>
              <a:rPr lang="pl-PL" sz="2400" b="0" dirty="0" smtClean="0">
                <a:solidFill>
                  <a:srgbClr val="086CF2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pl-PL" sz="2400" b="0" dirty="0" err="1" smtClean="0">
                <a:solidFill>
                  <a:srgbClr val="086CF2"/>
                </a:solidFill>
                <a:latin typeface="Arial" pitchFamily="34" charset="0"/>
                <a:cs typeface="Arial" pitchFamily="34" charset="0"/>
              </a:rPr>
              <a:t>express</a:t>
            </a:r>
            <a:r>
              <a:rPr lang="pl-PL" sz="2400" b="0" dirty="0" smtClean="0">
                <a:solidFill>
                  <a:srgbClr val="086CF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b="0" dirty="0" err="1" smtClean="0">
                <a:solidFill>
                  <a:srgbClr val="086CF2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pl-PL" sz="2400" b="0" dirty="0" smtClean="0">
                <a:solidFill>
                  <a:srgbClr val="086CF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b="0" dirty="0" err="1" smtClean="0">
                <a:solidFill>
                  <a:srgbClr val="086CF2"/>
                </a:solidFill>
                <a:latin typeface="Arial" pitchFamily="34" charset="0"/>
                <a:cs typeface="Arial" pitchFamily="34" charset="0"/>
              </a:rPr>
              <a:t>conformational</a:t>
            </a:r>
            <a:r>
              <a:rPr lang="pl-PL" sz="2400" b="0" dirty="0" smtClean="0">
                <a:solidFill>
                  <a:srgbClr val="086CF2"/>
                </a:solidFill>
                <a:latin typeface="Arial" pitchFamily="34" charset="0"/>
                <a:cs typeface="Arial" pitchFamily="34" charset="0"/>
              </a:rPr>
              <a:t> energy of a </a:t>
            </a:r>
            <a:r>
              <a:rPr lang="pl-PL" sz="2400" b="0" dirty="0" err="1" smtClean="0">
                <a:solidFill>
                  <a:srgbClr val="086CF2"/>
                </a:solidFill>
                <a:latin typeface="Arial" pitchFamily="34" charset="0"/>
                <a:cs typeface="Arial" pitchFamily="34" charset="0"/>
              </a:rPr>
              <a:t>given</a:t>
            </a:r>
            <a:r>
              <a:rPr lang="pl-PL" sz="2400" b="0" dirty="0" smtClean="0">
                <a:solidFill>
                  <a:srgbClr val="086CF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b="0" dirty="0" err="1" smtClean="0">
                <a:solidFill>
                  <a:srgbClr val="086CF2"/>
                </a:solidFill>
                <a:latin typeface="Arial" pitchFamily="34" charset="0"/>
                <a:cs typeface="Arial" pitchFamily="34" charset="0"/>
              </a:rPr>
              <a:t>class</a:t>
            </a:r>
            <a:r>
              <a:rPr lang="pl-PL" sz="2400" b="0" dirty="0" smtClean="0">
                <a:solidFill>
                  <a:srgbClr val="086CF2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pl-PL" sz="2400" b="0" dirty="0" err="1" smtClean="0">
                <a:solidFill>
                  <a:srgbClr val="086CF2"/>
                </a:solidFill>
                <a:latin typeface="Arial" pitchFamily="34" charset="0"/>
                <a:cs typeface="Arial" pitchFamily="34" charset="0"/>
              </a:rPr>
              <a:t>molecules</a:t>
            </a:r>
            <a:r>
              <a:rPr lang="pl-PL" sz="2400" b="0" dirty="0" smtClean="0">
                <a:solidFill>
                  <a:srgbClr val="086CF2"/>
                </a:solidFill>
                <a:latin typeface="Arial" pitchFamily="34" charset="0"/>
                <a:cs typeface="Arial" pitchFamily="34" charset="0"/>
              </a:rPr>
              <a:t> as a </a:t>
            </a:r>
            <a:r>
              <a:rPr lang="pl-PL" sz="2400" b="0" dirty="0" err="1" smtClean="0">
                <a:solidFill>
                  <a:srgbClr val="086CF2"/>
                </a:solidFill>
                <a:latin typeface="Arial" pitchFamily="34" charset="0"/>
                <a:cs typeface="Arial" pitchFamily="34" charset="0"/>
              </a:rPr>
              <a:t>function</a:t>
            </a:r>
            <a:r>
              <a:rPr lang="pl-PL" sz="2400" b="0" dirty="0" smtClean="0">
                <a:solidFill>
                  <a:srgbClr val="086CF2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pl-PL" sz="2400" b="0" dirty="0" err="1" smtClean="0">
                <a:solidFill>
                  <a:srgbClr val="086CF2"/>
                </a:solidFill>
                <a:latin typeface="Arial" pitchFamily="34" charset="0"/>
                <a:cs typeface="Arial" pitchFamily="34" charset="0"/>
              </a:rPr>
              <a:t>coordinates</a:t>
            </a:r>
            <a:r>
              <a:rPr lang="pl-PL" sz="2400" b="0" dirty="0" smtClean="0">
                <a:solidFill>
                  <a:srgbClr val="086CF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pl-PL" sz="2400" b="0" dirty="0" err="1" smtClean="0">
                <a:solidFill>
                  <a:srgbClr val="086CF2"/>
                </a:solidFill>
                <a:latin typeface="Arial" pitchFamily="34" charset="0"/>
                <a:cs typeface="Arial" pitchFamily="34" charset="0"/>
              </a:rPr>
              <a:t>Cartesian</a:t>
            </a:r>
            <a:r>
              <a:rPr lang="pl-PL" sz="2400" b="0" dirty="0" smtClean="0">
                <a:solidFill>
                  <a:srgbClr val="086CF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2400" b="0" dirty="0" err="1" smtClean="0">
                <a:solidFill>
                  <a:srgbClr val="086CF2"/>
                </a:solidFill>
                <a:latin typeface="Arial" pitchFamily="34" charset="0"/>
                <a:cs typeface="Arial" pitchFamily="34" charset="0"/>
              </a:rPr>
              <a:t>internal</a:t>
            </a:r>
            <a:r>
              <a:rPr lang="pl-PL" sz="2400" b="0" dirty="0" smtClean="0">
                <a:solidFill>
                  <a:srgbClr val="086CF2"/>
                </a:solidFill>
                <a:latin typeface="Arial" pitchFamily="34" charset="0"/>
                <a:cs typeface="Arial" pitchFamily="34" charset="0"/>
              </a:rPr>
              <a:t>, etc.) </a:t>
            </a:r>
            <a:r>
              <a:rPr lang="pl-PL" sz="2400" b="0" dirty="0" err="1" smtClean="0">
                <a:solidFill>
                  <a:srgbClr val="086CF2"/>
                </a:solidFill>
                <a:latin typeface="Arial" pitchFamily="34" charset="0"/>
                <a:cs typeface="Arial" pitchFamily="34" charset="0"/>
              </a:rPr>
              <a:t>that</a:t>
            </a:r>
            <a:r>
              <a:rPr lang="pl-PL" sz="2400" b="0" dirty="0" smtClean="0">
                <a:solidFill>
                  <a:srgbClr val="086CF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b="0" dirty="0" err="1" smtClean="0">
                <a:solidFill>
                  <a:srgbClr val="086CF2"/>
                </a:solidFill>
                <a:latin typeface="Arial" pitchFamily="34" charset="0"/>
                <a:cs typeface="Arial" pitchFamily="34" charset="0"/>
              </a:rPr>
              <a:t>define</a:t>
            </a:r>
            <a:r>
              <a:rPr lang="pl-PL" sz="2400" b="0" dirty="0" smtClean="0">
                <a:solidFill>
                  <a:srgbClr val="086CF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b="0" dirty="0" err="1" smtClean="0">
                <a:solidFill>
                  <a:srgbClr val="086CF2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pl-PL" sz="2400" b="0" dirty="0" smtClean="0">
                <a:solidFill>
                  <a:srgbClr val="086CF2"/>
                </a:solidFill>
                <a:latin typeface="Arial" pitchFamily="34" charset="0"/>
                <a:cs typeface="Arial" pitchFamily="34" charset="0"/>
              </a:rPr>
              <a:t> geometry of a </a:t>
            </a:r>
            <a:r>
              <a:rPr lang="pl-PL" sz="2400" b="0" dirty="0" err="1" smtClean="0">
                <a:solidFill>
                  <a:srgbClr val="086CF2"/>
                </a:solidFill>
                <a:latin typeface="Arial" pitchFamily="34" charset="0"/>
                <a:cs typeface="Arial" pitchFamily="34" charset="0"/>
              </a:rPr>
              <a:t>molecule</a:t>
            </a:r>
            <a:r>
              <a:rPr lang="pl-PL" sz="2400" b="0" dirty="0" smtClean="0">
                <a:solidFill>
                  <a:srgbClr val="086CF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b="0" dirty="0" err="1" smtClean="0">
                <a:solidFill>
                  <a:srgbClr val="086CF2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pl-PL" sz="2400" b="0" dirty="0" smtClean="0">
                <a:solidFill>
                  <a:srgbClr val="086CF2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pl-PL" sz="2400" b="0" dirty="0" err="1" smtClean="0">
                <a:solidFill>
                  <a:srgbClr val="086CF2"/>
                </a:solidFill>
                <a:latin typeface="Arial" pitchFamily="34" charset="0"/>
                <a:cs typeface="Arial" pitchFamily="34" charset="0"/>
              </a:rPr>
              <a:t>molecular</a:t>
            </a:r>
            <a:r>
              <a:rPr lang="pl-PL" sz="2400" b="0" dirty="0" smtClean="0">
                <a:solidFill>
                  <a:srgbClr val="086CF2"/>
                </a:solidFill>
                <a:latin typeface="Arial" pitchFamily="34" charset="0"/>
                <a:cs typeface="Arial" pitchFamily="34" charset="0"/>
              </a:rPr>
              <a:t> system.</a:t>
            </a:r>
            <a:endParaRPr lang="pl-PL" sz="2400" b="0" dirty="0">
              <a:solidFill>
                <a:srgbClr val="086CF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39552" y="314096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err="1" smtClean="0">
                <a:latin typeface="Arial" pitchFamily="34" charset="0"/>
                <a:cs typeface="Arial" pitchFamily="34" charset="0"/>
              </a:rPr>
              <a:t>Features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:</a:t>
            </a:r>
            <a:endParaRPr lang="pl-PL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39552" y="4420269"/>
            <a:ext cx="338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Arial" pitchFamily="34" charset="0"/>
              <a:buChar char="•"/>
            </a:pPr>
            <a:r>
              <a:rPr lang="pl-PL" sz="28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Cheap</a:t>
            </a:r>
            <a:endParaRPr lang="pl-PL" sz="2800" b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55600" indent="-355600">
              <a:buFont typeface="Arial" pitchFamily="34" charset="0"/>
              <a:buChar char="•"/>
            </a:pPr>
            <a:r>
              <a:rPr lang="pl-PL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Fast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pl-PL" sz="28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Easy</a:t>
            </a:r>
            <a:r>
              <a:rPr lang="pl-PL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to program</a:t>
            </a:r>
            <a:endParaRPr lang="pl-PL" sz="2800" b="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355976" y="4437112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Arial" pitchFamily="34" charset="0"/>
              <a:buChar char="•"/>
            </a:pPr>
            <a:r>
              <a:rPr lang="pl-PL" sz="2400" b="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Restricted</a:t>
            </a:r>
            <a:r>
              <a:rPr lang="pl-PL" sz="24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pl-PL" sz="2400" b="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conformational</a:t>
            </a:r>
            <a:r>
              <a:rPr lang="pl-PL" sz="24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b="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analysis</a:t>
            </a:r>
            <a:endParaRPr lang="pl-PL" sz="2400" b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55600" indent="-355600">
              <a:buFont typeface="Arial" pitchFamily="34" charset="0"/>
              <a:buChar char="•"/>
            </a:pPr>
            <a:r>
              <a:rPr lang="pl-PL" sz="2400" b="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Non-transferable</a:t>
            </a:r>
            <a:endParaRPr lang="pl-PL" sz="2400" b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55600" indent="-355600">
              <a:buFont typeface="Arial" pitchFamily="34" charset="0"/>
              <a:buChar char="•"/>
            </a:pPr>
            <a:r>
              <a:rPr lang="pl-PL" sz="2400" b="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Results</a:t>
            </a:r>
            <a:r>
              <a:rPr lang="pl-PL" sz="24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b="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sometimes</a:t>
            </a:r>
            <a:r>
              <a:rPr lang="pl-PL" sz="24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b="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unreliable</a:t>
            </a:r>
            <a:endParaRPr lang="pl-PL" sz="2400" b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Obraz 14" descr="ex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620713"/>
            <a:ext cx="6264275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611188" y="4381500"/>
          <a:ext cx="8208962" cy="2287588"/>
        </p:xfrm>
        <a:graphic>
          <a:graphicData uri="http://schemas.openxmlformats.org/presentationml/2006/ole">
            <p:oleObj spid="_x0000_s4098" name="Równanie" r:id="rId4" imgW="4101840" imgH="1143000" progId="Equation.3">
              <p:embed/>
            </p:oleObj>
          </a:graphicData>
        </a:graphic>
      </p:graphicFrame>
      <p:sp>
        <p:nvSpPr>
          <p:cNvPr id="8" name="Łuk 7"/>
          <p:cNvSpPr/>
          <p:nvPr/>
        </p:nvSpPr>
        <p:spPr bwMode="auto">
          <a:xfrm flipV="1">
            <a:off x="3851275" y="3644900"/>
            <a:ext cx="1225550" cy="647700"/>
          </a:xfrm>
          <a:prstGeom prst="arc">
            <a:avLst>
              <a:gd name="adj1" fmla="val 10518263"/>
              <a:gd name="adj2" fmla="val 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Łuk 8"/>
          <p:cNvSpPr/>
          <p:nvPr/>
        </p:nvSpPr>
        <p:spPr bwMode="auto">
          <a:xfrm rot="12113391" flipV="1">
            <a:off x="5945188" y="2120900"/>
            <a:ext cx="1223962" cy="649288"/>
          </a:xfrm>
          <a:prstGeom prst="arc">
            <a:avLst>
              <a:gd name="adj1" fmla="val 10518263"/>
              <a:gd name="adj2" fmla="val 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Łuk 9"/>
          <p:cNvSpPr/>
          <p:nvPr/>
        </p:nvSpPr>
        <p:spPr bwMode="auto">
          <a:xfrm rot="8287451" flipV="1">
            <a:off x="2271713" y="2847975"/>
            <a:ext cx="898525" cy="658813"/>
          </a:xfrm>
          <a:prstGeom prst="arc">
            <a:avLst>
              <a:gd name="adj1" fmla="val 10518263"/>
              <a:gd name="adj2" fmla="val 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Łuk 10"/>
          <p:cNvSpPr/>
          <p:nvPr/>
        </p:nvSpPr>
        <p:spPr bwMode="auto">
          <a:xfrm flipV="1">
            <a:off x="5364163" y="2997200"/>
            <a:ext cx="1152525" cy="647700"/>
          </a:xfrm>
          <a:prstGeom prst="arc">
            <a:avLst>
              <a:gd name="adj1" fmla="val 10518263"/>
              <a:gd name="adj2" fmla="val 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105" name="Łącznik prosty ze strzałką 15"/>
          <p:cNvCxnSpPr>
            <a:cxnSpLocks noChangeShapeType="1"/>
          </p:cNvCxnSpPr>
          <p:nvPr/>
        </p:nvCxnSpPr>
        <p:spPr bwMode="auto">
          <a:xfrm rot="5400000">
            <a:off x="1690688" y="3789363"/>
            <a:ext cx="1728787" cy="1587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4106" name="Łącznik prosty ze strzałką 16"/>
          <p:cNvCxnSpPr>
            <a:cxnSpLocks noChangeShapeType="1"/>
          </p:cNvCxnSpPr>
          <p:nvPr/>
        </p:nvCxnSpPr>
        <p:spPr bwMode="auto">
          <a:xfrm rot="5400000">
            <a:off x="4932362" y="3716338"/>
            <a:ext cx="1008063" cy="865188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4107" name="Łącznik prosty ze strzałką 18"/>
          <p:cNvCxnSpPr>
            <a:cxnSpLocks noChangeShapeType="1"/>
          </p:cNvCxnSpPr>
          <p:nvPr/>
        </p:nvCxnSpPr>
        <p:spPr bwMode="auto">
          <a:xfrm rot="10800000" flipV="1">
            <a:off x="2195513" y="4292600"/>
            <a:ext cx="2233612" cy="1439863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</p:spPr>
      </p:cxnSp>
      <p:sp>
        <p:nvSpPr>
          <p:cNvPr id="21" name="Łuk 20"/>
          <p:cNvSpPr/>
          <p:nvPr/>
        </p:nvSpPr>
        <p:spPr bwMode="auto">
          <a:xfrm rot="18629567">
            <a:off x="4391819" y="2712244"/>
            <a:ext cx="825500" cy="401638"/>
          </a:xfrm>
          <a:prstGeom prst="arc">
            <a:avLst>
              <a:gd name="adj1" fmla="val 9190814"/>
              <a:gd name="adj2" fmla="val 2108751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109" name="Łącznik prosty ze strzałką 21"/>
          <p:cNvCxnSpPr>
            <a:cxnSpLocks noChangeShapeType="1"/>
          </p:cNvCxnSpPr>
          <p:nvPr/>
        </p:nvCxnSpPr>
        <p:spPr bwMode="auto">
          <a:xfrm>
            <a:off x="4789488" y="2636838"/>
            <a:ext cx="2735262" cy="1944687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</p:spPr>
      </p:cxnSp>
      <p:sp>
        <p:nvSpPr>
          <p:cNvPr id="14" name="Prostokąt 13"/>
          <p:cNvSpPr/>
          <p:nvPr/>
        </p:nvSpPr>
        <p:spPr bwMode="auto">
          <a:xfrm>
            <a:off x="755576" y="476672"/>
            <a:ext cx="2520280" cy="432048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100" name="Text Box 41"/>
          <p:cNvSpPr txBox="1">
            <a:spLocks noChangeArrowheads="1"/>
          </p:cNvSpPr>
          <p:nvPr/>
        </p:nvSpPr>
        <p:spPr bwMode="auto">
          <a:xfrm>
            <a:off x="228600" y="-26988"/>
            <a:ext cx="8763000" cy="94615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800" b="0" dirty="0">
                <a:latin typeface="Arial" pitchFamily="34" charset="0"/>
                <a:ea typeface="굴림" pitchFamily="34" charset="-127"/>
                <a:cs typeface="Arial" pitchFamily="34" charset="0"/>
              </a:rPr>
              <a:t>All-atom empirical force fields: a very simplified representation of the potential energy surfaces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ole tekstowe 1"/>
          <p:cNvSpPr txBox="1">
            <a:spLocks noChangeArrowheads="1"/>
          </p:cNvSpPr>
          <p:nvPr/>
        </p:nvSpPr>
        <p:spPr bwMode="auto">
          <a:xfrm>
            <a:off x="179388" y="188913"/>
            <a:ext cx="8785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600" b="0">
                <a:latin typeface="Arial" pitchFamily="34" charset="0"/>
                <a:cs typeface="Arial" pitchFamily="34" charset="0"/>
              </a:rPr>
              <a:t>Applications of force fields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827088" y="1052513"/>
          <a:ext cx="7920880" cy="5256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525658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24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Technique</a:t>
                      </a:r>
                      <a:r>
                        <a:rPr lang="pl-PL" sz="2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l-PL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24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Application</a:t>
                      </a:r>
                      <a:endParaRPr lang="pl-PL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25658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24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Local</a:t>
                      </a:r>
                      <a:r>
                        <a:rPr lang="pl-PL" sz="24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l-PL" sz="2400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minimization</a:t>
                      </a:r>
                      <a:endParaRPr lang="pl-PL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24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Refinement</a:t>
                      </a:r>
                      <a:endParaRPr lang="pl-PL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36671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2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Global</a:t>
                      </a:r>
                      <a:r>
                        <a:rPr lang="pl-PL" sz="24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l-PL" sz="2400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minimization</a:t>
                      </a:r>
                      <a:endParaRPr lang="pl-PL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24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Searching</a:t>
                      </a:r>
                      <a:r>
                        <a:rPr lang="pl-PL" sz="2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most</a:t>
                      </a:r>
                      <a:r>
                        <a:rPr lang="pl-PL" sz="24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l-PL" sz="2400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stable</a:t>
                      </a:r>
                      <a:r>
                        <a:rPr lang="pl-PL" sz="24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(?) </a:t>
                      </a:r>
                      <a:r>
                        <a:rPr lang="pl-PL" sz="2400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structures</a:t>
                      </a:r>
                      <a:endParaRPr lang="pl-PL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4618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2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Monte Carlo </a:t>
                      </a:r>
                      <a:r>
                        <a:rPr lang="pl-PL" sz="24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methods</a:t>
                      </a:r>
                      <a:endParaRPr lang="pl-PL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24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Thermodynamical</a:t>
                      </a:r>
                      <a:r>
                        <a:rPr lang="pl-PL" sz="24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l-PL" sz="2400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properties</a:t>
                      </a:r>
                      <a:r>
                        <a:rPr lang="pl-PL" sz="24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ensemble </a:t>
                      </a:r>
                      <a:r>
                        <a:rPr lang="pl-PL" sz="2400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averages</a:t>
                      </a:r>
                      <a:endParaRPr lang="pl-PL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46185">
                <a:tc rowSpan="2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24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Molecular</a:t>
                      </a:r>
                      <a:r>
                        <a:rPr lang="pl-PL" sz="2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l-PL" sz="24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dynamics</a:t>
                      </a:r>
                      <a:r>
                        <a:rPr lang="pl-PL" sz="2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and </a:t>
                      </a:r>
                      <a:r>
                        <a:rPr lang="pl-PL" sz="24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extensions</a:t>
                      </a:r>
                      <a:endParaRPr lang="pl-PL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l-PL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46185">
                <a:tc vMerge="1">
                  <a:txBody>
                    <a:bodyPr/>
                    <a:lstStyle/>
                    <a:p>
                      <a:endParaRPr lang="pl-PL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24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Dynamical</a:t>
                      </a:r>
                      <a:r>
                        <a:rPr lang="pl-PL" sz="24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l-PL" sz="2400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properties</a:t>
                      </a:r>
                      <a:endParaRPr lang="pl-PL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unres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709988"/>
            <a:ext cx="42672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707" name="Text Box 3"/>
          <p:cNvSpPr txBox="1">
            <a:spLocks noChangeArrowheads="1"/>
          </p:cNvSpPr>
          <p:nvPr/>
        </p:nvSpPr>
        <p:spPr bwMode="auto">
          <a:xfrm>
            <a:off x="5257800" y="2209800"/>
            <a:ext cx="3343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All-atom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representation</a:t>
            </a:r>
            <a:b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polypeptide chain in</a:t>
            </a:r>
            <a:b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 (explicit water)</a:t>
            </a:r>
          </a:p>
        </p:txBody>
      </p:sp>
      <p:sp>
        <p:nvSpPr>
          <p:cNvPr id="328708" name="Text Box 4"/>
          <p:cNvSpPr txBox="1">
            <a:spLocks noChangeArrowheads="1"/>
          </p:cNvSpPr>
          <p:nvPr/>
        </p:nvSpPr>
        <p:spPr bwMode="auto">
          <a:xfrm>
            <a:off x="5181600" y="5029200"/>
            <a:ext cx="33623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United-residue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(UNRES) representation of polypeptide chain</a:t>
            </a:r>
          </a:p>
        </p:txBody>
      </p:sp>
      <p:pic>
        <p:nvPicPr>
          <p:cNvPr id="36869" name="Picture 5" descr="unres_all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0"/>
            <a:ext cx="41910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710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United-residue force fields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43608" y="476672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0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pl-PL" sz="4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4800" b="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pl-PL" sz="4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4800" b="0" dirty="0" err="1" smtClean="0">
                <a:latin typeface="Arial" pitchFamily="34" charset="0"/>
                <a:cs typeface="Arial" pitchFamily="34" charset="0"/>
              </a:rPr>
              <a:t>coarse-graining</a:t>
            </a:r>
            <a:r>
              <a:rPr lang="pl-PL" sz="4800" b="0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3164"/>
            <a:ext cx="3312368" cy="344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4139952" y="1775132"/>
            <a:ext cx="468052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coarse-grained</a:t>
            </a:r>
            <a:r>
              <a:rPr lang="en-US" b="0" dirty="0" smtClean="0"/>
              <a:t> - composed of or covered with particles resembling meal in texture or consistency; "granular sugar"; "the photographs were grainy and indistinct"; "it left a mealy residue" of textures that are rough to the touch or substances consisting of relatively large particles; "coarse meal"; "coarse sand"; "a coarse weave"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coarse-grained</a:t>
            </a:r>
            <a:r>
              <a:rPr lang="en-US" b="0" dirty="0" smtClean="0"/>
              <a:t> - not having a fine texture; "coarse-grained wood"; "large-grained sand"- of textures that are rough to the touch or substances consisting of relatively large particles; "coarse meal"; "coarse sand"; "a coarse weave"</a:t>
            </a:r>
          </a:p>
          <a:p>
            <a:endParaRPr lang="pl-PL" b="0" dirty="0" smtClean="0"/>
          </a:p>
          <a:p>
            <a:r>
              <a:rPr lang="en-US" sz="1400" b="0" dirty="0" smtClean="0"/>
              <a:t>Based on </a:t>
            </a:r>
            <a:r>
              <a:rPr lang="en-US" sz="1400" b="0" dirty="0" err="1" smtClean="0"/>
              <a:t>WordNet</a:t>
            </a:r>
            <a:r>
              <a:rPr lang="en-US" sz="1400" b="0" dirty="0" smtClean="0"/>
              <a:t> 3.0, </a:t>
            </a:r>
            <a:r>
              <a:rPr lang="en-US" sz="1400" b="0" dirty="0" err="1" smtClean="0"/>
              <a:t>Farlex</a:t>
            </a:r>
            <a:r>
              <a:rPr lang="en-US" sz="1400" b="0" dirty="0" smtClean="0"/>
              <a:t> clipart collection.</a:t>
            </a:r>
            <a:r>
              <a:rPr lang="en-US" sz="1400" dirty="0" smtClean="0"/>
              <a:t> </a:t>
            </a:r>
            <a:r>
              <a:rPr lang="en-US" sz="1400" b="0" dirty="0" smtClean="0"/>
              <a:t>© 2003-2011 Princeton University, </a:t>
            </a:r>
            <a:r>
              <a:rPr lang="en-US" sz="1400" b="0" dirty="0" err="1" smtClean="0"/>
              <a:t>Farlex</a:t>
            </a:r>
            <a:r>
              <a:rPr lang="en-US" sz="1400" b="0" dirty="0" smtClean="0"/>
              <a:t>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72705" name="Object 1"/>
          <p:cNvGraphicFramePr>
            <a:graphicFrameLocks noChangeAspect="1"/>
          </p:cNvGraphicFramePr>
          <p:nvPr/>
        </p:nvGraphicFramePr>
        <p:xfrm>
          <a:off x="467544" y="4392850"/>
          <a:ext cx="7671772" cy="1296144"/>
        </p:xfrm>
        <a:graphic>
          <a:graphicData uri="http://schemas.openxmlformats.org/presentationml/2006/ole">
            <p:oleObj spid="_x0000_s72705" name="Równanie" r:id="rId3" imgW="2082800" imgH="355600" progId="Equation.3">
              <p:embed/>
            </p:oleObj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0" y="1166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Coarse-grained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force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fields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: a general </a:t>
            </a:r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formula</a:t>
            </a:r>
            <a:endParaRPr lang="pl-PL" sz="3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lipsa 6"/>
          <p:cNvSpPr/>
          <p:nvPr/>
        </p:nvSpPr>
        <p:spPr bwMode="auto">
          <a:xfrm>
            <a:off x="1370564" y="3888794"/>
            <a:ext cx="2016224" cy="187220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Elipsa 7"/>
          <p:cNvSpPr/>
          <p:nvPr/>
        </p:nvSpPr>
        <p:spPr bwMode="auto">
          <a:xfrm>
            <a:off x="3700220" y="3910002"/>
            <a:ext cx="2160240" cy="1944216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Elipsa 8"/>
          <p:cNvSpPr/>
          <p:nvPr/>
        </p:nvSpPr>
        <p:spPr bwMode="auto">
          <a:xfrm>
            <a:off x="6051084" y="3982010"/>
            <a:ext cx="2016224" cy="1872208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11" name="Łącznik prosty ze strzałką 10"/>
          <p:cNvCxnSpPr>
            <a:endCxn id="7" idx="4"/>
          </p:cNvCxnSpPr>
          <p:nvPr/>
        </p:nvCxnSpPr>
        <p:spPr bwMode="auto">
          <a:xfrm flipV="1">
            <a:off x="2378676" y="5761002"/>
            <a:ext cx="0" cy="57606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pole tekstowe 12"/>
          <p:cNvSpPr txBox="1"/>
          <p:nvPr/>
        </p:nvSpPr>
        <p:spPr>
          <a:xfrm>
            <a:off x="1586588" y="6337066"/>
            <a:ext cx="1656184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Local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terms</a:t>
            </a:r>
            <a:endParaRPr lang="pl-PL" sz="2000" b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Łącznik prosty ze strzałką 13"/>
          <p:cNvCxnSpPr/>
          <p:nvPr/>
        </p:nvCxnSpPr>
        <p:spPr bwMode="auto">
          <a:xfrm flipV="1">
            <a:off x="4771956" y="5837202"/>
            <a:ext cx="0" cy="576064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pole tekstowe 14"/>
          <p:cNvSpPr txBox="1"/>
          <p:nvPr/>
        </p:nvSpPr>
        <p:spPr>
          <a:xfrm>
            <a:off x="3852868" y="6413266"/>
            <a:ext cx="1855192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Pairwise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terms</a:t>
            </a:r>
            <a:endParaRPr lang="pl-PL" sz="2000" b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Łącznik prosty ze strzałką 15"/>
          <p:cNvCxnSpPr/>
          <p:nvPr/>
        </p:nvCxnSpPr>
        <p:spPr bwMode="auto">
          <a:xfrm flipV="1">
            <a:off x="7131204" y="5828818"/>
            <a:ext cx="0" cy="576064"/>
          </a:xfrm>
          <a:prstGeom prst="straightConnector1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pole tekstowe 16"/>
          <p:cNvSpPr txBox="1"/>
          <p:nvPr/>
        </p:nvSpPr>
        <p:spPr>
          <a:xfrm>
            <a:off x="6059716" y="6404882"/>
            <a:ext cx="2143224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Multibody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terms</a:t>
            </a:r>
            <a:endParaRPr lang="pl-PL" sz="2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Elipsa 18"/>
          <p:cNvSpPr/>
          <p:nvPr/>
        </p:nvSpPr>
        <p:spPr bwMode="auto">
          <a:xfrm>
            <a:off x="1547664" y="2477601"/>
            <a:ext cx="576064" cy="519351"/>
          </a:xfrm>
          <a:prstGeom prst="ellipse">
            <a:avLst/>
          </a:prstGeom>
          <a:solidFill>
            <a:srgbClr val="086CF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2" name="Elipsa 21"/>
          <p:cNvSpPr/>
          <p:nvPr/>
        </p:nvSpPr>
        <p:spPr bwMode="auto">
          <a:xfrm rot="4189133">
            <a:off x="4193433" y="1377522"/>
            <a:ext cx="1240517" cy="519351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3" name="Elipsa 22"/>
          <p:cNvSpPr/>
          <p:nvPr/>
        </p:nvSpPr>
        <p:spPr bwMode="auto">
          <a:xfrm rot="6895478">
            <a:off x="2153597" y="1137483"/>
            <a:ext cx="710784" cy="519351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4" name="Elipsa 23"/>
          <p:cNvSpPr/>
          <p:nvPr/>
        </p:nvSpPr>
        <p:spPr bwMode="auto">
          <a:xfrm rot="13353473">
            <a:off x="6280524" y="1573633"/>
            <a:ext cx="936104" cy="519351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Elipsa 24"/>
          <p:cNvSpPr/>
          <p:nvPr/>
        </p:nvSpPr>
        <p:spPr bwMode="auto">
          <a:xfrm>
            <a:off x="4860032" y="2477601"/>
            <a:ext cx="576064" cy="519351"/>
          </a:xfrm>
          <a:prstGeom prst="ellipse">
            <a:avLst/>
          </a:prstGeom>
          <a:solidFill>
            <a:srgbClr val="086CF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6" name="Elipsa 25"/>
          <p:cNvSpPr/>
          <p:nvPr/>
        </p:nvSpPr>
        <p:spPr bwMode="auto">
          <a:xfrm>
            <a:off x="3347864" y="2261577"/>
            <a:ext cx="576064" cy="519351"/>
          </a:xfrm>
          <a:prstGeom prst="ellipse">
            <a:avLst/>
          </a:prstGeom>
          <a:solidFill>
            <a:srgbClr val="FF00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Elipsa 26"/>
          <p:cNvSpPr/>
          <p:nvPr/>
        </p:nvSpPr>
        <p:spPr bwMode="auto">
          <a:xfrm>
            <a:off x="7092280" y="2621617"/>
            <a:ext cx="576064" cy="519351"/>
          </a:xfrm>
          <a:prstGeom prst="ellipse">
            <a:avLst/>
          </a:prstGeom>
          <a:solidFill>
            <a:srgbClr val="086CF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0" name="Elipsa 29"/>
          <p:cNvSpPr/>
          <p:nvPr/>
        </p:nvSpPr>
        <p:spPr bwMode="auto">
          <a:xfrm>
            <a:off x="5940152" y="2693625"/>
            <a:ext cx="576064" cy="519351"/>
          </a:xfrm>
          <a:prstGeom prst="ellipse">
            <a:avLst/>
          </a:prstGeom>
          <a:solidFill>
            <a:srgbClr val="FF00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34" name="Łącznik prosty 33"/>
          <p:cNvCxnSpPr>
            <a:stCxn id="19" idx="6"/>
            <a:endCxn id="26" idx="2"/>
          </p:cNvCxnSpPr>
          <p:nvPr/>
        </p:nvCxnSpPr>
        <p:spPr bwMode="auto">
          <a:xfrm flipV="1">
            <a:off x="2123728" y="2521253"/>
            <a:ext cx="1224136" cy="216024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Łącznik prosty 35"/>
          <p:cNvCxnSpPr>
            <a:stCxn id="19" idx="0"/>
          </p:cNvCxnSpPr>
          <p:nvPr/>
        </p:nvCxnSpPr>
        <p:spPr bwMode="auto">
          <a:xfrm flipV="1">
            <a:off x="1835696" y="1719450"/>
            <a:ext cx="523521" cy="758151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Łącznik prosty 40"/>
          <p:cNvCxnSpPr>
            <a:stCxn id="25" idx="0"/>
          </p:cNvCxnSpPr>
          <p:nvPr/>
        </p:nvCxnSpPr>
        <p:spPr bwMode="auto">
          <a:xfrm flipH="1" flipV="1">
            <a:off x="5027673" y="2219377"/>
            <a:ext cx="120391" cy="258224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Łącznik prosty 42"/>
          <p:cNvCxnSpPr>
            <a:stCxn id="25" idx="6"/>
            <a:endCxn id="30" idx="2"/>
          </p:cNvCxnSpPr>
          <p:nvPr/>
        </p:nvCxnSpPr>
        <p:spPr bwMode="auto">
          <a:xfrm>
            <a:off x="5436096" y="2737277"/>
            <a:ext cx="504056" cy="216024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Łącznik prosty 46"/>
          <p:cNvCxnSpPr>
            <a:stCxn id="27" idx="0"/>
            <a:endCxn id="24" idx="2"/>
          </p:cNvCxnSpPr>
          <p:nvPr/>
        </p:nvCxnSpPr>
        <p:spPr bwMode="auto">
          <a:xfrm flipH="1" flipV="1">
            <a:off x="7093341" y="2149868"/>
            <a:ext cx="286971" cy="47174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Elipsa 47"/>
          <p:cNvSpPr/>
          <p:nvPr/>
        </p:nvSpPr>
        <p:spPr bwMode="auto">
          <a:xfrm>
            <a:off x="3347864" y="2780928"/>
            <a:ext cx="504056" cy="5193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9" name="Elipsa 48"/>
          <p:cNvSpPr/>
          <p:nvPr/>
        </p:nvSpPr>
        <p:spPr bwMode="auto">
          <a:xfrm>
            <a:off x="5940152" y="3212976"/>
            <a:ext cx="576064" cy="5193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2" name="Dowolny kształt 51"/>
          <p:cNvSpPr/>
          <p:nvPr/>
        </p:nvSpPr>
        <p:spPr bwMode="auto">
          <a:xfrm>
            <a:off x="1638300" y="740833"/>
            <a:ext cx="3801533" cy="1595967"/>
          </a:xfrm>
          <a:custGeom>
            <a:avLst/>
            <a:gdLst>
              <a:gd name="connsiteX0" fmla="*/ 101600 w 3801533"/>
              <a:gd name="connsiteY0" fmla="*/ 211667 h 1595967"/>
              <a:gd name="connsiteX1" fmla="*/ 25400 w 3801533"/>
              <a:gd name="connsiteY1" fmla="*/ 376767 h 1595967"/>
              <a:gd name="connsiteX2" fmla="*/ 203200 w 3801533"/>
              <a:gd name="connsiteY2" fmla="*/ 694267 h 1595967"/>
              <a:gd name="connsiteX3" fmla="*/ 292100 w 3801533"/>
              <a:gd name="connsiteY3" fmla="*/ 986367 h 1595967"/>
              <a:gd name="connsiteX4" fmla="*/ 1054100 w 3801533"/>
              <a:gd name="connsiteY4" fmla="*/ 1138767 h 1595967"/>
              <a:gd name="connsiteX5" fmla="*/ 1714500 w 3801533"/>
              <a:gd name="connsiteY5" fmla="*/ 1100667 h 1595967"/>
              <a:gd name="connsiteX6" fmla="*/ 1816100 w 3801533"/>
              <a:gd name="connsiteY6" fmla="*/ 1202267 h 1595967"/>
              <a:gd name="connsiteX7" fmla="*/ 3213100 w 3801533"/>
              <a:gd name="connsiteY7" fmla="*/ 1481667 h 1595967"/>
              <a:gd name="connsiteX8" fmla="*/ 3644900 w 3801533"/>
              <a:gd name="connsiteY8" fmla="*/ 1481667 h 1595967"/>
              <a:gd name="connsiteX9" fmla="*/ 3721100 w 3801533"/>
              <a:gd name="connsiteY9" fmla="*/ 795867 h 1595967"/>
              <a:gd name="connsiteX10" fmla="*/ 3162300 w 3801533"/>
              <a:gd name="connsiteY10" fmla="*/ 97367 h 1595967"/>
              <a:gd name="connsiteX11" fmla="*/ 1854200 w 3801533"/>
              <a:gd name="connsiteY11" fmla="*/ 211667 h 1595967"/>
              <a:gd name="connsiteX12" fmla="*/ 635000 w 3801533"/>
              <a:gd name="connsiteY12" fmla="*/ 110067 h 1595967"/>
              <a:gd name="connsiteX13" fmla="*/ 101600 w 3801533"/>
              <a:gd name="connsiteY13" fmla="*/ 211667 h 159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01533" h="1595967">
                <a:moveTo>
                  <a:pt x="101600" y="211667"/>
                </a:moveTo>
                <a:cubicBezTo>
                  <a:pt x="0" y="256117"/>
                  <a:pt x="8467" y="296334"/>
                  <a:pt x="25400" y="376767"/>
                </a:cubicBezTo>
                <a:cubicBezTo>
                  <a:pt x="42333" y="457200"/>
                  <a:pt x="158750" y="592667"/>
                  <a:pt x="203200" y="694267"/>
                </a:cubicBezTo>
                <a:cubicBezTo>
                  <a:pt x="247650" y="795867"/>
                  <a:pt x="150283" y="912284"/>
                  <a:pt x="292100" y="986367"/>
                </a:cubicBezTo>
                <a:cubicBezTo>
                  <a:pt x="433917" y="1060450"/>
                  <a:pt x="817033" y="1119717"/>
                  <a:pt x="1054100" y="1138767"/>
                </a:cubicBezTo>
                <a:cubicBezTo>
                  <a:pt x="1291167" y="1157817"/>
                  <a:pt x="1587500" y="1090084"/>
                  <a:pt x="1714500" y="1100667"/>
                </a:cubicBezTo>
                <a:cubicBezTo>
                  <a:pt x="1841500" y="1111250"/>
                  <a:pt x="1566333" y="1138767"/>
                  <a:pt x="1816100" y="1202267"/>
                </a:cubicBezTo>
                <a:cubicBezTo>
                  <a:pt x="2065867" y="1265767"/>
                  <a:pt x="2908300" y="1435100"/>
                  <a:pt x="3213100" y="1481667"/>
                </a:cubicBezTo>
                <a:cubicBezTo>
                  <a:pt x="3517900" y="1528234"/>
                  <a:pt x="3560233" y="1595967"/>
                  <a:pt x="3644900" y="1481667"/>
                </a:cubicBezTo>
                <a:cubicBezTo>
                  <a:pt x="3729567" y="1367367"/>
                  <a:pt x="3801533" y="1026584"/>
                  <a:pt x="3721100" y="795867"/>
                </a:cubicBezTo>
                <a:cubicBezTo>
                  <a:pt x="3640667" y="565150"/>
                  <a:pt x="3473450" y="194734"/>
                  <a:pt x="3162300" y="97367"/>
                </a:cubicBezTo>
                <a:cubicBezTo>
                  <a:pt x="2851150" y="0"/>
                  <a:pt x="2275417" y="209550"/>
                  <a:pt x="1854200" y="211667"/>
                </a:cubicBezTo>
                <a:cubicBezTo>
                  <a:pt x="1432983" y="213784"/>
                  <a:pt x="929217" y="114300"/>
                  <a:pt x="635000" y="110067"/>
                </a:cubicBezTo>
                <a:cubicBezTo>
                  <a:pt x="340783" y="105834"/>
                  <a:pt x="203200" y="167217"/>
                  <a:pt x="101600" y="21166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20000"/>
            </a:schemeClr>
          </a:solidFill>
          <a:ln w="2857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3" name="Elipsa 52"/>
          <p:cNvSpPr/>
          <p:nvPr/>
        </p:nvSpPr>
        <p:spPr bwMode="auto">
          <a:xfrm rot="5141553">
            <a:off x="7599697" y="1387409"/>
            <a:ext cx="864096" cy="519351"/>
          </a:xfrm>
          <a:prstGeom prst="ellipse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4" name="Dowolny kształt 53"/>
          <p:cNvSpPr/>
          <p:nvPr/>
        </p:nvSpPr>
        <p:spPr bwMode="auto">
          <a:xfrm>
            <a:off x="1407583" y="2027767"/>
            <a:ext cx="6866467" cy="1930400"/>
          </a:xfrm>
          <a:custGeom>
            <a:avLst/>
            <a:gdLst>
              <a:gd name="connsiteX0" fmla="*/ 65617 w 6866467"/>
              <a:gd name="connsiteY0" fmla="*/ 436033 h 1930400"/>
              <a:gd name="connsiteX1" fmla="*/ 129117 w 6866467"/>
              <a:gd name="connsiteY1" fmla="*/ 1159933 h 1930400"/>
              <a:gd name="connsiteX2" fmla="*/ 611717 w 6866467"/>
              <a:gd name="connsiteY2" fmla="*/ 1426633 h 1930400"/>
              <a:gd name="connsiteX3" fmla="*/ 2402417 w 6866467"/>
              <a:gd name="connsiteY3" fmla="*/ 1401233 h 1930400"/>
              <a:gd name="connsiteX4" fmla="*/ 3659717 w 6866467"/>
              <a:gd name="connsiteY4" fmla="*/ 1401233 h 1930400"/>
              <a:gd name="connsiteX5" fmla="*/ 4561417 w 6866467"/>
              <a:gd name="connsiteY5" fmla="*/ 1896533 h 1930400"/>
              <a:gd name="connsiteX6" fmla="*/ 5818717 w 6866467"/>
              <a:gd name="connsiteY6" fmla="*/ 1604433 h 1930400"/>
              <a:gd name="connsiteX7" fmla="*/ 6822017 w 6866467"/>
              <a:gd name="connsiteY7" fmla="*/ 474133 h 1930400"/>
              <a:gd name="connsiteX8" fmla="*/ 5552017 w 6866467"/>
              <a:gd name="connsiteY8" fmla="*/ 309033 h 1930400"/>
              <a:gd name="connsiteX9" fmla="*/ 4243917 w 6866467"/>
              <a:gd name="connsiteY9" fmla="*/ 486833 h 1930400"/>
              <a:gd name="connsiteX10" fmla="*/ 3520017 w 6866467"/>
              <a:gd name="connsiteY10" fmla="*/ 347133 h 1930400"/>
              <a:gd name="connsiteX11" fmla="*/ 2643717 w 6866467"/>
              <a:gd name="connsiteY11" fmla="*/ 29633 h 1930400"/>
              <a:gd name="connsiteX12" fmla="*/ 1792817 w 6866467"/>
              <a:gd name="connsiteY12" fmla="*/ 169333 h 1930400"/>
              <a:gd name="connsiteX13" fmla="*/ 522817 w 6866467"/>
              <a:gd name="connsiteY13" fmla="*/ 182033 h 1930400"/>
              <a:gd name="connsiteX14" fmla="*/ 65617 w 6866467"/>
              <a:gd name="connsiteY14" fmla="*/ 436033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66467" h="1930400">
                <a:moveTo>
                  <a:pt x="65617" y="436033"/>
                </a:moveTo>
                <a:cubicBezTo>
                  <a:pt x="0" y="599016"/>
                  <a:pt x="38100" y="994833"/>
                  <a:pt x="129117" y="1159933"/>
                </a:cubicBezTo>
                <a:cubicBezTo>
                  <a:pt x="220134" y="1325033"/>
                  <a:pt x="232834" y="1386416"/>
                  <a:pt x="611717" y="1426633"/>
                </a:cubicBezTo>
                <a:cubicBezTo>
                  <a:pt x="990600" y="1466850"/>
                  <a:pt x="2402417" y="1401233"/>
                  <a:pt x="2402417" y="1401233"/>
                </a:cubicBezTo>
                <a:cubicBezTo>
                  <a:pt x="2910417" y="1397000"/>
                  <a:pt x="3299884" y="1318683"/>
                  <a:pt x="3659717" y="1401233"/>
                </a:cubicBezTo>
                <a:cubicBezTo>
                  <a:pt x="4019550" y="1483783"/>
                  <a:pt x="4201584" y="1862666"/>
                  <a:pt x="4561417" y="1896533"/>
                </a:cubicBezTo>
                <a:cubicBezTo>
                  <a:pt x="4921250" y="1930400"/>
                  <a:pt x="5441950" y="1841500"/>
                  <a:pt x="5818717" y="1604433"/>
                </a:cubicBezTo>
                <a:cubicBezTo>
                  <a:pt x="6195484" y="1367366"/>
                  <a:pt x="6866467" y="690033"/>
                  <a:pt x="6822017" y="474133"/>
                </a:cubicBezTo>
                <a:cubicBezTo>
                  <a:pt x="6777567" y="258233"/>
                  <a:pt x="5981700" y="306916"/>
                  <a:pt x="5552017" y="309033"/>
                </a:cubicBezTo>
                <a:cubicBezTo>
                  <a:pt x="5122334" y="311150"/>
                  <a:pt x="4582584" y="480483"/>
                  <a:pt x="4243917" y="486833"/>
                </a:cubicBezTo>
                <a:cubicBezTo>
                  <a:pt x="3905250" y="493183"/>
                  <a:pt x="3786717" y="423333"/>
                  <a:pt x="3520017" y="347133"/>
                </a:cubicBezTo>
                <a:cubicBezTo>
                  <a:pt x="3253317" y="270933"/>
                  <a:pt x="2931584" y="59266"/>
                  <a:pt x="2643717" y="29633"/>
                </a:cubicBezTo>
                <a:cubicBezTo>
                  <a:pt x="2355850" y="0"/>
                  <a:pt x="2146300" y="143933"/>
                  <a:pt x="1792817" y="169333"/>
                </a:cubicBezTo>
                <a:cubicBezTo>
                  <a:pt x="1439334" y="194733"/>
                  <a:pt x="810684" y="133350"/>
                  <a:pt x="522817" y="182033"/>
                </a:cubicBezTo>
                <a:cubicBezTo>
                  <a:pt x="234950" y="230716"/>
                  <a:pt x="131234" y="273050"/>
                  <a:pt x="65617" y="436033"/>
                </a:cubicBezTo>
                <a:close/>
              </a:path>
            </a:pathLst>
          </a:custGeom>
          <a:noFill/>
          <a:ln w="2857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5" name="Dowolny kształt 54"/>
          <p:cNvSpPr/>
          <p:nvPr/>
        </p:nvSpPr>
        <p:spPr bwMode="auto">
          <a:xfrm>
            <a:off x="4184650" y="605367"/>
            <a:ext cx="2829983" cy="3420533"/>
          </a:xfrm>
          <a:custGeom>
            <a:avLst/>
            <a:gdLst>
              <a:gd name="connsiteX0" fmla="*/ 234950 w 2829983"/>
              <a:gd name="connsiteY0" fmla="*/ 169333 h 3420533"/>
              <a:gd name="connsiteX1" fmla="*/ 6350 w 2829983"/>
              <a:gd name="connsiteY1" fmla="*/ 728133 h 3420533"/>
              <a:gd name="connsiteX2" fmla="*/ 196850 w 2829983"/>
              <a:gd name="connsiteY2" fmla="*/ 1439333 h 3420533"/>
              <a:gd name="connsiteX3" fmla="*/ 514350 w 2829983"/>
              <a:gd name="connsiteY3" fmla="*/ 2252133 h 3420533"/>
              <a:gd name="connsiteX4" fmla="*/ 1479550 w 2829983"/>
              <a:gd name="connsiteY4" fmla="*/ 3280833 h 3420533"/>
              <a:gd name="connsiteX5" fmla="*/ 2673350 w 2829983"/>
              <a:gd name="connsiteY5" fmla="*/ 3090333 h 3420533"/>
              <a:gd name="connsiteX6" fmla="*/ 2419350 w 2829983"/>
              <a:gd name="connsiteY6" fmla="*/ 2010833 h 3420533"/>
              <a:gd name="connsiteX7" fmla="*/ 1466850 w 2829983"/>
              <a:gd name="connsiteY7" fmla="*/ 842433 h 3420533"/>
              <a:gd name="connsiteX8" fmla="*/ 374650 w 2829983"/>
              <a:gd name="connsiteY8" fmla="*/ 93133 h 3420533"/>
              <a:gd name="connsiteX9" fmla="*/ 184150 w 2829983"/>
              <a:gd name="connsiteY9" fmla="*/ 283633 h 3420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29983" h="3420533">
                <a:moveTo>
                  <a:pt x="234950" y="169333"/>
                </a:moveTo>
                <a:cubicBezTo>
                  <a:pt x="123825" y="342899"/>
                  <a:pt x="12700" y="516466"/>
                  <a:pt x="6350" y="728133"/>
                </a:cubicBezTo>
                <a:cubicBezTo>
                  <a:pt x="0" y="939800"/>
                  <a:pt x="112183" y="1185333"/>
                  <a:pt x="196850" y="1439333"/>
                </a:cubicBezTo>
                <a:cubicBezTo>
                  <a:pt x="281517" y="1693333"/>
                  <a:pt x="300567" y="1945216"/>
                  <a:pt x="514350" y="2252133"/>
                </a:cubicBezTo>
                <a:cubicBezTo>
                  <a:pt x="728133" y="2559050"/>
                  <a:pt x="1119717" y="3141133"/>
                  <a:pt x="1479550" y="3280833"/>
                </a:cubicBezTo>
                <a:cubicBezTo>
                  <a:pt x="1839383" y="3420533"/>
                  <a:pt x="2516717" y="3302000"/>
                  <a:pt x="2673350" y="3090333"/>
                </a:cubicBezTo>
                <a:cubicBezTo>
                  <a:pt x="2829983" y="2878666"/>
                  <a:pt x="2620433" y="2385483"/>
                  <a:pt x="2419350" y="2010833"/>
                </a:cubicBezTo>
                <a:cubicBezTo>
                  <a:pt x="2218267" y="1636183"/>
                  <a:pt x="1807633" y="1162050"/>
                  <a:pt x="1466850" y="842433"/>
                </a:cubicBezTo>
                <a:cubicBezTo>
                  <a:pt x="1126067" y="522816"/>
                  <a:pt x="588433" y="186266"/>
                  <a:pt x="374650" y="93133"/>
                </a:cubicBezTo>
                <a:cubicBezTo>
                  <a:pt x="160867" y="0"/>
                  <a:pt x="172508" y="141816"/>
                  <a:pt x="184150" y="283633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5" grpId="0" animBg="1"/>
      <p:bldP spid="17" grpId="0" animBg="1"/>
      <p:bldP spid="52" grpId="0" animBg="1"/>
      <p:bldP spid="54" grpId="0" animBg="1"/>
      <p:bldP spid="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34925" y="514409"/>
            <a:ext cx="9072563" cy="63709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Physics-based 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potentials </a:t>
            </a:r>
          </a:p>
          <a:p>
            <a:pPr marL="685800" lvl="1" indent="-228600">
              <a:buFont typeface="Wingdings" pitchFamily="2" charset="2"/>
              <a:buChar char="§"/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smoothing the energy surface by treating rigid objects as single interaction sites (e.g., the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Kihara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potentials),</a:t>
            </a:r>
          </a:p>
          <a:p>
            <a:pPr marL="685800" lvl="1" indent="-228600">
              <a:buFont typeface="Wingdings" pitchFamily="2" charset="2"/>
              <a:buChar char="§"/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averaging out non-essential degrees of freedom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,</a:t>
            </a:r>
          </a:p>
          <a:p>
            <a:pPr marL="685800" lvl="1" indent="-228600">
              <a:buFont typeface="Wingdings" pitchFamily="2" charset="2"/>
              <a:buChar char="§"/>
            </a:pPr>
            <a:r>
              <a:rPr lang="pl-PL" sz="2400" b="0" dirty="0" err="1">
                <a:latin typeface="Arial" pitchFamily="34" charset="0"/>
                <a:cs typeface="Arial" pitchFamily="34" charset="0"/>
              </a:rPr>
              <a:t>reproducing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b="0" dirty="0" err="1">
                <a:latin typeface="Arial" pitchFamily="34" charset="0"/>
                <a:cs typeface="Arial" pitchFamily="34" charset="0"/>
              </a:rPr>
              <a:t>thermodynamic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b="0" dirty="0" err="1">
                <a:latin typeface="Arial" pitchFamily="34" charset="0"/>
                <a:cs typeface="Arial" pitchFamily="34" charset="0"/>
              </a:rPr>
              <a:t>properties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 of </a:t>
            </a:r>
            <a:r>
              <a:rPr lang="pl-PL" sz="2400" b="0" dirty="0" err="1">
                <a:latin typeface="Arial" pitchFamily="34" charset="0"/>
                <a:cs typeface="Arial" pitchFamily="34" charset="0"/>
              </a:rPr>
              <a:t>small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b="0" dirty="0" err="1">
                <a:latin typeface="Arial" pitchFamily="34" charset="0"/>
                <a:cs typeface="Arial" pitchFamily="34" charset="0"/>
              </a:rPr>
              <a:t>compounds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Statistical potentials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b="0" dirty="0" err="1">
                <a:latin typeface="Arial" pitchFamily="34" charset="0"/>
                <a:cs typeface="Arial" pitchFamily="34" charset="0"/>
              </a:rPr>
              <a:t>based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 on </a:t>
            </a:r>
            <a:r>
              <a:rPr lang="pl-PL" sz="2400" b="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 „Boltzmann </a:t>
            </a:r>
            <a:r>
              <a:rPr lang="pl-PL" sz="2400" b="0" dirty="0" err="1">
                <a:latin typeface="Arial" pitchFamily="34" charset="0"/>
                <a:cs typeface="Arial" pitchFamily="34" charset="0"/>
              </a:rPr>
              <a:t>principle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”</a:t>
            </a:r>
            <a:endParaRPr lang="en-US" sz="2400" b="0" dirty="0">
              <a:latin typeface="Arial" pitchFamily="34" charset="0"/>
              <a:cs typeface="Arial" pitchFamily="34" charset="0"/>
            </a:endParaRPr>
          </a:p>
          <a:p>
            <a:pPr marL="685800" lvl="1" indent="-228600">
              <a:buFont typeface="Wingdings" pitchFamily="2" charset="2"/>
              <a:buChar char="§"/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database information implicit in the potentials,</a:t>
            </a:r>
          </a:p>
          <a:p>
            <a:pPr marL="685800" lvl="1" indent="-228600">
              <a:buFont typeface="Wingdings" pitchFamily="2" charset="2"/>
              <a:buChar char="§"/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database information explicit in the potentials.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Arbitrary potentials (HP, HNP).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Structure-based potentials </a:t>
            </a:r>
          </a:p>
          <a:p>
            <a:pPr marL="685800" lvl="1" indent="-228600">
              <a:buFont typeface="Wingdings" pitchFamily="2" charset="2"/>
              <a:buChar char="§"/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native secondary structure or other component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of structure built in the potentials</a:t>
            </a:r>
          </a:p>
          <a:p>
            <a:pPr marL="685800" lvl="1" indent="-228600">
              <a:buFont typeface="Wingdings" pitchFamily="2" charset="2"/>
              <a:buChar char="§"/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the native structure is the global minimum (Go-like potentials). 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Elastic network potentials.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51520" y="-27384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latin typeface="Arial" pitchFamily="34" charset="0"/>
                <a:cs typeface="Arial" pitchFamily="34" charset="0"/>
              </a:rPr>
              <a:t>Types of coarse-grained potentials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8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8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6" name="Text Box 4"/>
          <p:cNvSpPr txBox="1">
            <a:spLocks noChangeArrowheads="1"/>
          </p:cNvSpPr>
          <p:nvPr/>
        </p:nvSpPr>
        <p:spPr bwMode="auto">
          <a:xfrm>
            <a:off x="323528" y="1268760"/>
            <a:ext cx="8569325" cy="230832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q"/>
            </a:pPr>
            <a:r>
              <a:rPr lang="pl-PL" sz="2400" b="0" dirty="0" err="1" smtClean="0">
                <a:latin typeface="Arial" pitchFamily="34" charset="0"/>
                <a:cs typeface="Arial" pitchFamily="34" charset="0"/>
              </a:rPr>
              <a:t>Prediction</a:t>
            </a:r>
            <a:r>
              <a:rPr lang="pl-PL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of 3D </a:t>
            </a:r>
            <a:r>
              <a:rPr lang="pl-PL" sz="2400" b="0" dirty="0" err="1">
                <a:latin typeface="Arial" pitchFamily="34" charset="0"/>
                <a:cs typeface="Arial" pitchFamily="34" charset="0"/>
              </a:rPr>
              <a:t>structure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 (</a:t>
            </a:r>
            <a:r>
              <a:rPr lang="pl-PL" sz="2400" b="0" dirty="0" err="1">
                <a:latin typeface="Arial" pitchFamily="34" charset="0"/>
                <a:cs typeface="Arial" pitchFamily="34" charset="0"/>
              </a:rPr>
              <a:t>proteins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, </a:t>
            </a:r>
            <a:r>
              <a:rPr lang="pl-PL" sz="2400" b="0" dirty="0" err="1">
                <a:latin typeface="Arial" pitchFamily="34" charset="0"/>
                <a:cs typeface="Arial" pitchFamily="34" charset="0"/>
              </a:rPr>
              <a:t>nucleic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b="0" dirty="0" err="1">
                <a:latin typeface="Arial" pitchFamily="34" charset="0"/>
                <a:cs typeface="Arial" pitchFamily="34" charset="0"/>
              </a:rPr>
              <a:t>acids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, </a:t>
            </a:r>
            <a:r>
              <a:rPr lang="pl-PL" sz="2400" b="0" dirty="0" err="1">
                <a:latin typeface="Arial" pitchFamily="34" charset="0"/>
                <a:cs typeface="Arial" pitchFamily="34" charset="0"/>
              </a:rPr>
              <a:t>their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b="0" dirty="0" err="1">
                <a:latin typeface="Arial" pitchFamily="34" charset="0"/>
                <a:cs typeface="Arial" pitchFamily="34" charset="0"/>
              </a:rPr>
              <a:t>complexes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)</a:t>
            </a:r>
            <a:endParaRPr lang="en-US" sz="2400" b="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q"/>
            </a:pPr>
            <a:r>
              <a:rPr lang="pl-PL" sz="2400" b="0" dirty="0" err="1">
                <a:latin typeface="Arial" pitchFamily="34" charset="0"/>
                <a:cs typeface="Arial" pitchFamily="34" charset="0"/>
              </a:rPr>
              <a:t>Large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 time- and </a:t>
            </a:r>
            <a:r>
              <a:rPr lang="pl-PL" sz="2400" b="0" dirty="0" err="1">
                <a:latin typeface="Arial" pitchFamily="34" charset="0"/>
                <a:cs typeface="Arial" pitchFamily="34" charset="0"/>
              </a:rPr>
              <a:t>size-scale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b="0" dirty="0" err="1">
                <a:latin typeface="Arial" pitchFamily="34" charset="0"/>
                <a:cs typeface="Arial" pitchFamily="34" charset="0"/>
              </a:rPr>
              <a:t>molecular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b="0" dirty="0" err="1">
                <a:latin typeface="Arial" pitchFamily="34" charset="0"/>
                <a:cs typeface="Arial" pitchFamily="34" charset="0"/>
              </a:rPr>
              <a:t>dynamics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b="0" dirty="0" err="1">
                <a:latin typeface="Arial" pitchFamily="34" charset="0"/>
                <a:cs typeface="Arial" pitchFamily="34" charset="0"/>
              </a:rPr>
              <a:t>simulations</a:t>
            </a:r>
            <a:endParaRPr lang="pl-PL" sz="2400" b="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q"/>
            </a:pPr>
            <a:r>
              <a:rPr lang="pl-PL" sz="2400" b="0" dirty="0" err="1">
                <a:latin typeface="Arial" pitchFamily="34" charset="0"/>
                <a:cs typeface="Arial" pitchFamily="34" charset="0"/>
              </a:rPr>
              <a:t>Computing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b="0" dirty="0" err="1">
                <a:latin typeface="Arial" pitchFamily="34" charset="0"/>
                <a:cs typeface="Arial" pitchFamily="34" charset="0"/>
              </a:rPr>
              <a:t>thermodynamic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b="0" dirty="0" err="1">
                <a:latin typeface="Arial" pitchFamily="34" charset="0"/>
                <a:cs typeface="Arial" pitchFamily="34" charset="0"/>
              </a:rPr>
              <a:t>properties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 and ensemble </a:t>
            </a:r>
            <a:r>
              <a:rPr lang="pl-PL" sz="2400" b="0" dirty="0" err="1">
                <a:latin typeface="Arial" pitchFamily="34" charset="0"/>
                <a:cs typeface="Arial" pitchFamily="34" charset="0"/>
              </a:rPr>
              <a:t>averages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 (</a:t>
            </a:r>
            <a:r>
              <a:rPr lang="pl-PL" sz="2400" b="0" dirty="0" err="1">
                <a:latin typeface="Arial" pitchFamily="34" charset="0"/>
                <a:cs typeface="Arial" pitchFamily="34" charset="0"/>
              </a:rPr>
              <a:t>thermodynamics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 of </a:t>
            </a:r>
            <a:r>
              <a:rPr lang="pl-PL" sz="2400" b="0" dirty="0" err="1">
                <a:latin typeface="Arial" pitchFamily="34" charset="0"/>
                <a:cs typeface="Arial" pitchFamily="34" charset="0"/>
              </a:rPr>
              <a:t>folding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)</a:t>
            </a:r>
            <a:endParaRPr lang="en-US" sz="24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9512" y="188640"/>
            <a:ext cx="8569325" cy="64633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pl-PL" sz="3600" b="0" dirty="0" err="1" smtClean="0">
                <a:latin typeface="Arial" pitchFamily="34" charset="0"/>
                <a:cs typeface="Arial" pitchFamily="34" charset="0"/>
              </a:rPr>
              <a:t>Applications</a:t>
            </a:r>
            <a:r>
              <a:rPr lang="pl-PL" sz="3600" b="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pl-PL" sz="3600" b="0" dirty="0" err="1" smtClean="0">
                <a:latin typeface="Arial" pitchFamily="34" charset="0"/>
                <a:cs typeface="Arial" pitchFamily="34" charset="0"/>
              </a:rPr>
              <a:t>coarse-grained</a:t>
            </a:r>
            <a:r>
              <a:rPr lang="pl-PL" sz="3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600" b="0" dirty="0" err="1" smtClean="0">
                <a:latin typeface="Arial" pitchFamily="34" charset="0"/>
                <a:cs typeface="Arial" pitchFamily="34" charset="0"/>
              </a:rPr>
              <a:t>potentials</a:t>
            </a:r>
            <a:endParaRPr lang="en-US" sz="36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9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9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9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9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9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9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536" y="24148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0" dirty="0" smtClean="0">
                <a:latin typeface="Arial" pitchFamily="34" charset="0"/>
                <a:cs typeface="Arial" pitchFamily="34" charset="0"/>
              </a:rPr>
              <a:t>Protein </a:t>
            </a:r>
            <a:r>
              <a:rPr lang="pl-PL" sz="2800" b="0" dirty="0" err="1" smtClean="0">
                <a:latin typeface="Arial" pitchFamily="34" charset="0"/>
                <a:cs typeface="Arial" pitchFamily="34" charset="0"/>
              </a:rPr>
              <a:t>coarse-grained</a:t>
            </a:r>
            <a:r>
              <a:rPr lang="pl-PL" sz="2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b="0" dirty="0" err="1" smtClean="0">
                <a:latin typeface="Arial" pitchFamily="34" charset="0"/>
                <a:cs typeface="Arial" pitchFamily="34" charset="0"/>
              </a:rPr>
              <a:t>potentials</a:t>
            </a:r>
            <a:r>
              <a:rPr lang="pl-PL" sz="2800" b="0" dirty="0" smtClean="0">
                <a:latin typeface="Arial" pitchFamily="34" charset="0"/>
                <a:cs typeface="Arial" pitchFamily="34" charset="0"/>
              </a:rPr>
              <a:t>: 37 </a:t>
            </a:r>
            <a:r>
              <a:rPr lang="pl-PL" sz="2800" b="0" dirty="0" err="1" smtClean="0">
                <a:latin typeface="Arial" pitchFamily="34" charset="0"/>
                <a:cs typeface="Arial" pitchFamily="34" charset="0"/>
              </a:rPr>
              <a:t>years</a:t>
            </a:r>
            <a:endParaRPr lang="pl-PL" sz="28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16024" y="1600919"/>
            <a:ext cx="882047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1975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Levitt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Warshel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: a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physics-based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neo-classical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force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field 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b="0" i="1" dirty="0" smtClean="0">
                <a:latin typeface="Arial" pitchFamily="34" charset="0"/>
                <a:cs typeface="Arial" pitchFamily="34" charset="0"/>
              </a:rPr>
              <a:t>Nature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253:694-698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pPr marL="355600" indent="-355600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1976 Tanaka &amp;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Scheraga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contact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on-lattice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statistical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potentials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determined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PDB 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b="0" i="1" dirty="0" smtClean="0">
                <a:latin typeface="Arial" pitchFamily="34" charset="0"/>
                <a:cs typeface="Arial" pitchFamily="34" charset="0"/>
              </a:rPr>
              <a:t>Macromolecules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9:945-950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355600" indent="-355600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1976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Kuntz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et al.: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off-lattice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statistical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potentials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b="0" i="1" dirty="0" smtClean="0">
                <a:latin typeface="Arial" pitchFamily="34" charset="0"/>
                <a:cs typeface="Arial" pitchFamily="34" charset="0"/>
              </a:rPr>
              <a:t>J. Mol. Biol.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106:983-994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355600" indent="-355600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1981, 1984: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Crippen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coworkers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statistical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potentials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Int. J. Peptide Protein Res.</a:t>
            </a:r>
            <a:r>
              <a:rPr lang="en-US" b="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24:279-296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b="0" i="1" dirty="0" smtClean="0">
                <a:latin typeface="Arial" pitchFamily="34" charset="0"/>
                <a:cs typeface="Arial" pitchFamily="34" charset="0"/>
              </a:rPr>
              <a:t>J. </a:t>
            </a:r>
            <a:r>
              <a:rPr lang="en-US" b="0" i="1" dirty="0" err="1" smtClean="0">
                <a:latin typeface="Arial" pitchFamily="34" charset="0"/>
                <a:cs typeface="Arial" pitchFamily="34" charset="0"/>
              </a:rPr>
              <a:t>Comput</a:t>
            </a:r>
            <a:r>
              <a:rPr lang="en-US" b="0" i="1" dirty="0" smtClean="0">
                <a:latin typeface="Arial" pitchFamily="34" charset="0"/>
                <a:cs typeface="Arial" pitchFamily="34" charset="0"/>
              </a:rPr>
              <a:t>. Chem.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8:972-981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355600" indent="-355600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1985: Miyazawa &amp;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Jernigan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contact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potentials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rigorous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quasi-chemical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approximation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b="0" i="1" dirty="0" smtClean="0">
                <a:latin typeface="Arial" pitchFamily="34" charset="0"/>
                <a:cs typeface="Arial" pitchFamily="34" charset="0"/>
              </a:rPr>
              <a:t>Macromolecules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18:534-552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355600" indent="-355600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1990: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Crippen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Snow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Optimization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statistical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potentials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by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maximization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of energy gap 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Biopolymers</a:t>
            </a:r>
            <a:r>
              <a:rPr lang="en-US" b="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29:1479-1489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dirty="0" smtClean="0"/>
              <a:t> </a:t>
            </a:r>
            <a:endParaRPr lang="pl-PL" dirty="0" smtClean="0"/>
          </a:p>
          <a:p>
            <a:pPr marL="355600" indent="-355600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1990: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Sasai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Wolynes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Application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theory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associative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Hamiltonians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develop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coarse-grained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potentials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Phys. Rev. </a:t>
            </a:r>
            <a:r>
              <a:rPr lang="en-US" b="0" dirty="0" err="1" smtClean="0">
                <a:latin typeface="Arial" pitchFamily="34" charset="0"/>
                <a:cs typeface="Arial" pitchFamily="34" charset="0"/>
              </a:rPr>
              <a:t>Lett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b="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65:2740-2743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).</a:t>
            </a:r>
            <a:endParaRPr lang="pl-PL" dirty="0" smtClean="0"/>
          </a:p>
        </p:txBody>
      </p:sp>
      <p:sp>
        <p:nvSpPr>
          <p:cNvPr id="4" name="pole tekstowe 3"/>
          <p:cNvSpPr txBox="1"/>
          <p:nvPr/>
        </p:nvSpPr>
        <p:spPr>
          <a:xfrm>
            <a:off x="323528" y="817548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0" dirty="0" err="1" smtClean="0">
                <a:latin typeface="Arial" pitchFamily="34" charset="0"/>
                <a:cs typeface="Arial" pitchFamily="34" charset="0"/>
              </a:rPr>
              <a:t>Infancy</a:t>
            </a:r>
            <a:r>
              <a:rPr lang="pl-PL" sz="2800" b="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pl-PL" sz="2800" b="0" dirty="0" err="1" smtClean="0">
                <a:latin typeface="Arial" pitchFamily="34" charset="0"/>
                <a:cs typeface="Arial" pitchFamily="34" charset="0"/>
              </a:rPr>
              <a:t>Childhood</a:t>
            </a:r>
            <a:endParaRPr lang="pl-PL" sz="2800" b="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536" y="188640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0" dirty="0" err="1" smtClean="0">
                <a:latin typeface="Arial" pitchFamily="34" charset="0"/>
                <a:cs typeface="Arial" pitchFamily="34" charset="0"/>
              </a:rPr>
              <a:t>Youth</a:t>
            </a:r>
            <a:r>
              <a:rPr lang="pl-PL" sz="2800" b="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pl-PL" sz="2800" b="0" dirty="0" err="1" smtClean="0">
                <a:latin typeface="Arial" pitchFamily="34" charset="0"/>
                <a:cs typeface="Arial" pitchFamily="34" charset="0"/>
              </a:rPr>
              <a:t>Maturity</a:t>
            </a:r>
            <a:endParaRPr lang="pl-PL" sz="28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51520" y="780955"/>
            <a:ext cx="8712968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1993: Jones &amp;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Thoronton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Potentials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fold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recognition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b="0" i="1" dirty="0" smtClean="0">
                <a:latin typeface="Arial" pitchFamily="34" charset="0"/>
                <a:cs typeface="Arial" pitchFamily="34" charset="0"/>
              </a:rPr>
              <a:t>J. </a:t>
            </a:r>
            <a:r>
              <a:rPr lang="en-US" b="0" i="1" dirty="0" err="1" smtClean="0">
                <a:latin typeface="Arial" pitchFamily="34" charset="0"/>
                <a:cs typeface="Arial" pitchFamily="34" charset="0"/>
              </a:rPr>
              <a:t>Comput</a:t>
            </a:r>
            <a:r>
              <a:rPr lang="en-US" b="0" i="1" dirty="0" smtClean="0">
                <a:latin typeface="Arial" pitchFamily="34" charset="0"/>
                <a:cs typeface="Arial" pitchFamily="34" charset="0"/>
              </a:rPr>
              <a:t>.-Aided Mol. Design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7:439-456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355600" indent="-355600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1993: Koliński &amp;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Skolnick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On-lattice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statistical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potentials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successful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folding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simulations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l-PL" b="0" i="1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en-US" b="0" i="1" dirty="0" smtClean="0">
                <a:latin typeface="Arial" pitchFamily="34" charset="0"/>
                <a:cs typeface="Arial" pitchFamily="34" charset="0"/>
              </a:rPr>
              <a:t>. Chem. Phys.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98:7420-7433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355600" indent="-355600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1993: First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version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of UNRES: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successful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structure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prediction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(Liwo et </a:t>
            </a:r>
            <a:r>
              <a:rPr lang="pl-PL" b="0" dirty="0" err="1" smtClean="0">
                <a:latin typeface="Arial" pitchFamily="34" charset="0"/>
                <a:cs typeface="Arial" pitchFamily="34" charset="0"/>
              </a:rPr>
              <a:t>el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., </a:t>
            </a:r>
            <a:r>
              <a:rPr lang="en-US" b="0" i="1" dirty="0" smtClean="0">
                <a:latin typeface="Arial" pitchFamily="34" charset="0"/>
                <a:cs typeface="Arial" pitchFamily="34" charset="0"/>
              </a:rPr>
              <a:t>Protein Sci.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2:1715-1731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)</a:t>
            </a:r>
            <a:endParaRPr lang="pl-PL" sz="2000" b="0" dirty="0" smtClean="0">
              <a:latin typeface="Arial" pitchFamily="34" charset="0"/>
              <a:cs typeface="Arial" pitchFamily="34" charset="0"/>
            </a:endParaRPr>
          </a:p>
          <a:p>
            <a:pPr marL="355600" indent="-355600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1998: First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successful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blind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i="1" dirty="0" smtClean="0">
                <a:latin typeface="Arial" pitchFamily="34" charset="0"/>
                <a:cs typeface="Arial" pitchFamily="34" charset="0"/>
              </a:rPr>
              <a:t>ab initio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protein-structure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predictions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CASP3 (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Skolnick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group,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Scheraga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group).</a:t>
            </a:r>
          </a:p>
          <a:p>
            <a:pPr marL="355600" indent="-355600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2001: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Rigorous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coarse-grained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force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fields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through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cluster-cumulant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expansion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(Liwo et al., </a:t>
            </a:r>
            <a:r>
              <a:rPr lang="en-US" b="0" i="1" dirty="0" smtClean="0">
                <a:latin typeface="Arial" pitchFamily="34" charset="0"/>
                <a:cs typeface="Arial" pitchFamily="34" charset="0"/>
              </a:rPr>
              <a:t>J. Chem. Phys.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115:2323-2347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55600" indent="-355600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2004: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Kolinski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: CABS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force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field for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on-lattice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simulations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proteins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b="0" dirty="0" err="1" smtClean="0">
                <a:latin typeface="Arial" pitchFamily="34" charset="0"/>
                <a:cs typeface="Arial" pitchFamily="34" charset="0"/>
              </a:rPr>
              <a:t>Acta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latin typeface="Arial" pitchFamily="34" charset="0"/>
                <a:cs typeface="Arial" pitchFamily="34" charset="0"/>
              </a:rPr>
              <a:t>Biochim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. Pol.</a:t>
            </a:r>
            <a:r>
              <a:rPr lang="en-US" b="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51:349-371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355600" indent="-355600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2007: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Voth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coworkers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Multiscale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coarse-graining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based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force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matching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J. Phys. Chem. B 111:4116-4127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55600" indent="-355600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2008: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Marrink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coworkers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: MARTINI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off-lattice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force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field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based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thermodynamic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data 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J. Chem. </a:t>
            </a:r>
            <a:r>
              <a:rPr lang="en-US" b="0" dirty="0" err="1" smtClean="0">
                <a:latin typeface="Arial" pitchFamily="34" charset="0"/>
                <a:cs typeface="Arial" pitchFamily="34" charset="0"/>
              </a:rPr>
              <a:t>Theor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b="0" dirty="0" err="1" smtClean="0">
                <a:latin typeface="Arial" pitchFamily="34" charset="0"/>
                <a:cs typeface="Arial" pitchFamily="34" charset="0"/>
              </a:rPr>
              <a:t>Comput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b="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4:819-834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).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500" name="Text Box 4"/>
          <p:cNvSpPr txBox="1">
            <a:spLocks noChangeArrowheads="1"/>
          </p:cNvSpPr>
          <p:nvPr/>
        </p:nvSpPr>
        <p:spPr bwMode="auto">
          <a:xfrm>
            <a:off x="250825" y="44450"/>
            <a:ext cx="8642350" cy="33877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/>
              <a:t>J. Mol. Biol.</a:t>
            </a:r>
            <a:r>
              <a:rPr lang="en-US" b="0"/>
              <a:t> (1976) 104, 59-107</a:t>
            </a:r>
          </a:p>
          <a:p>
            <a:endParaRPr lang="en-US" b="0"/>
          </a:p>
          <a:p>
            <a:pPr algn="ctr"/>
            <a:r>
              <a:rPr lang="en-US"/>
              <a:t>A Simplified Representation of Protein Conformations for</a:t>
            </a:r>
          </a:p>
          <a:p>
            <a:pPr algn="ctr"/>
            <a:r>
              <a:rPr lang="en-US"/>
              <a:t>Rapid Simulation of Protein Folding</a:t>
            </a:r>
          </a:p>
          <a:p>
            <a:pPr algn="ctr"/>
            <a:endParaRPr lang="en-US"/>
          </a:p>
          <a:p>
            <a:pPr algn="ctr"/>
            <a:r>
              <a:rPr lang="en-US" b="0"/>
              <a:t>MICHAEL LEVITT</a:t>
            </a:r>
          </a:p>
          <a:p>
            <a:pPr algn="ctr"/>
            <a:endParaRPr lang="en-US" b="0"/>
          </a:p>
          <a:p>
            <a:pPr algn="ctr"/>
            <a:r>
              <a:rPr lang="en-US" b="0"/>
              <a:t>Weizmann Institute of Science, Rehovoth, Israel</a:t>
            </a:r>
          </a:p>
          <a:p>
            <a:pPr algn="ctr"/>
            <a:r>
              <a:rPr lang="en-US" b="0"/>
              <a:t>and</a:t>
            </a:r>
          </a:p>
          <a:p>
            <a:pPr algn="ctr"/>
            <a:r>
              <a:rPr lang="en-US" b="0"/>
              <a:t>Medical Research Council Laboratory of Molecular Biology</a:t>
            </a:r>
          </a:p>
          <a:p>
            <a:pPr algn="ctr"/>
            <a:r>
              <a:rPr lang="en-US" b="0"/>
              <a:t>Hille Road, Cambridge, England-f</a:t>
            </a:r>
          </a:p>
          <a:p>
            <a:pPr algn="ctr"/>
            <a:r>
              <a:rPr lang="en-US" b="0"/>
              <a:t>(Received 12 December 1975, and in revised form 19 February 1976)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476250"/>
            <a:ext cx="5751513" cy="49942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5445125"/>
            <a:ext cx="5184775" cy="889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84313"/>
            <a:ext cx="8461375" cy="35845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700213"/>
            <a:ext cx="5570537" cy="39941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0"/>
            <a:ext cx="6192837" cy="40338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875" y="4924425"/>
            <a:ext cx="5616575" cy="11525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4005263"/>
            <a:ext cx="3470275" cy="24511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188640"/>
            <a:ext cx="9144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pl-PL" sz="3600" dirty="0" err="1" smtClean="0">
                <a:latin typeface="Arial" pitchFamily="34" charset="0"/>
                <a:cs typeface="Arial" pitchFamily="34" charset="0"/>
              </a:rPr>
              <a:t>Physics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3600" dirty="0" err="1" smtClean="0">
                <a:latin typeface="Arial" pitchFamily="34" charset="0"/>
                <a:cs typeface="Arial" pitchFamily="34" charset="0"/>
              </a:rPr>
              <a:t>Molecular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 Science, </a:t>
            </a:r>
            <a:r>
              <a:rPr lang="pl-PL" sz="3600" dirty="0" err="1" smtClean="0">
                <a:latin typeface="Arial" pitchFamily="34" charset="0"/>
                <a:cs typeface="Arial" pitchFamily="34" charset="0"/>
              </a:rPr>
              <a:t>Molecular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600" dirty="0" err="1" smtClean="0">
                <a:latin typeface="Arial" pitchFamily="34" charset="0"/>
                <a:cs typeface="Arial" pitchFamily="34" charset="0"/>
              </a:rPr>
              <a:t>Modeling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pl-PL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3200" dirty="0" err="1" smtClean="0">
                <a:latin typeface="Arial" pitchFamily="34" charset="0"/>
                <a:cs typeface="Arial" pitchFamily="34" charset="0"/>
              </a:rPr>
              <a:t>Coarse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dirty="0" err="1" smtClean="0">
                <a:latin typeface="Arial" pitchFamily="34" charset="0"/>
                <a:cs typeface="Arial" pitchFamily="34" charset="0"/>
              </a:rPr>
              <a:t>graining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reducing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representation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 of a system </a:t>
            </a:r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phenomenon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l-PL" sz="3200" b="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Physicists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prefer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 term </a:t>
            </a:r>
            <a:r>
              <a:rPr lang="pl-PL" sz="3200" dirty="0" err="1" smtClean="0">
                <a:latin typeface="Arial" pitchFamily="34" charset="0"/>
                <a:cs typeface="Arial" pitchFamily="34" charset="0"/>
              </a:rPr>
              <a:t>renormalization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pl-P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az 2" descr="betanova_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4180" y="1571705"/>
            <a:ext cx="6832196" cy="4805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 descr="betanova_UNR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1654" y="1567166"/>
            <a:ext cx="6832196" cy="4805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0575" y="692150"/>
            <a:ext cx="5607050" cy="51863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333375"/>
            <a:ext cx="5715000" cy="62769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ole tekstowe 1"/>
          <p:cNvSpPr txBox="1">
            <a:spLocks noChangeArrowheads="1"/>
          </p:cNvSpPr>
          <p:nvPr/>
        </p:nvSpPr>
        <p:spPr bwMode="auto">
          <a:xfrm>
            <a:off x="250825" y="44450"/>
            <a:ext cx="8642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600" b="0">
                <a:latin typeface="Arial" pitchFamily="34" charset="0"/>
                <a:cs typeface="Arial" pitchFamily="34" charset="0"/>
              </a:rPr>
              <a:t>Statistical potentials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39725" y="1530350"/>
          <a:ext cx="4719638" cy="1106488"/>
        </p:xfrm>
        <a:graphic>
          <a:graphicData uri="http://schemas.openxmlformats.org/presentationml/2006/ole">
            <p:oleObj spid="_x0000_s75778" name="Równanie" r:id="rId3" imgW="1841400" imgH="431640" progId="Equation.3">
              <p:embed/>
            </p:oleObj>
          </a:graphicData>
        </a:graphic>
      </p:graphicFrame>
      <p:pic>
        <p:nvPicPr>
          <p:cNvPr id="1028" name="Picture 3" descr="radial_function_and_potenti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833438"/>
            <a:ext cx="3600450" cy="569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pole tekstowe 4"/>
          <p:cNvSpPr txBox="1">
            <a:spLocks noChangeArrowheads="1"/>
          </p:cNvSpPr>
          <p:nvPr/>
        </p:nvSpPr>
        <p:spPr bwMode="auto">
          <a:xfrm>
            <a:off x="5580063" y="3492500"/>
            <a:ext cx="33131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0"/>
              <a:t>Leu-Leu pair, statistics from PDB</a:t>
            </a:r>
          </a:p>
        </p:txBody>
      </p:sp>
      <p:sp>
        <p:nvSpPr>
          <p:cNvPr id="1030" name="pole tekstowe 5"/>
          <p:cNvSpPr txBox="1">
            <a:spLocks noChangeArrowheads="1"/>
          </p:cNvSpPr>
          <p:nvPr/>
        </p:nvSpPr>
        <p:spPr bwMode="auto">
          <a:xfrm>
            <a:off x="395288" y="2997200"/>
            <a:ext cx="44640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0"/>
              <a:t>x – geometric variable</a:t>
            </a:r>
          </a:p>
          <a:p>
            <a:r>
              <a:rPr lang="pl-PL" sz="2400" b="0"/>
              <a:t>p – type(s) of site(s)</a:t>
            </a:r>
          </a:p>
          <a:p>
            <a:r>
              <a:rPr lang="pl-PL" sz="2400" b="0"/>
              <a:t>s – sequence context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0"/>
            <a:ext cx="8532812" cy="41560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852738"/>
            <a:ext cx="3914775" cy="3352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784225"/>
            <a:ext cx="4070350" cy="53086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60350"/>
            <a:ext cx="3600450" cy="24272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1196975"/>
            <a:ext cx="2187575" cy="32178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1638" y="2014538"/>
            <a:ext cx="3482975" cy="235108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3277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828675"/>
            <a:ext cx="3267075" cy="45450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69888"/>
            <a:ext cx="7561263" cy="56515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34975"/>
            <a:ext cx="3816350" cy="21304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33375"/>
            <a:ext cx="4032250" cy="34861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3829050"/>
            <a:ext cx="4895850" cy="25527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25538"/>
            <a:ext cx="4032250" cy="33067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1557338"/>
            <a:ext cx="4248150" cy="28241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60350"/>
            <a:ext cx="7081838" cy="63515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7846" y="1882874"/>
            <a:ext cx="44386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/>
          <p:nvPr/>
        </p:nvSpPr>
        <p:spPr>
          <a:xfrm>
            <a:off x="-36512" y="4462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Coarse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graining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 micro- to </a:t>
            </a:r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macro-scale</a:t>
            </a:r>
            <a:endParaRPr lang="pl-PL" sz="32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rostokąt 10"/>
          <p:cNvSpPr/>
          <p:nvPr/>
        </p:nvSpPr>
        <p:spPr bwMode="auto">
          <a:xfrm>
            <a:off x="3347864" y="1556792"/>
            <a:ext cx="648072" cy="720080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FFFFFF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Prostokąt 13"/>
          <p:cNvSpPr/>
          <p:nvPr/>
        </p:nvSpPr>
        <p:spPr bwMode="auto">
          <a:xfrm>
            <a:off x="0" y="5373216"/>
            <a:ext cx="4355976" cy="1872208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251520" y="6269250"/>
            <a:ext cx="3995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Calcite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crystallographic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structure</a:t>
            </a:r>
            <a:endParaRPr lang="pl-PL" sz="20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4608512" y="5517232"/>
            <a:ext cx="4355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Calcite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specimen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Shullsburg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District, Lafayette County, Wisconsin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l-PL" b="0" dirty="0" err="1" smtClean="0">
                <a:latin typeface="Arial" pitchFamily="34" charset="0"/>
                <a:cs typeface="Arial" pitchFamily="34" charset="0"/>
              </a:rPr>
              <a:t>courtesy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pl-PL" b="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0" dirty="0" err="1" smtClean="0">
                <a:latin typeface="Arial" pitchFamily="34" charset="0"/>
                <a:cs typeface="Arial" pitchFamily="34" charset="0"/>
              </a:rPr>
              <a:t>Online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0" dirty="0" err="1" smtClean="0">
                <a:latin typeface="Arial" pitchFamily="34" charset="0"/>
                <a:cs typeface="Arial" pitchFamily="34" charset="0"/>
              </a:rPr>
              <a:t>Mineral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0" dirty="0" err="1" smtClean="0">
                <a:latin typeface="Arial" pitchFamily="34" charset="0"/>
                <a:cs typeface="Arial" pitchFamily="34" charset="0"/>
              </a:rPr>
              <a:t>Museum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)</a:t>
            </a:r>
            <a:endParaRPr lang="pl-PL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964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792088"/>
            <a:ext cx="4450737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935038"/>
            <a:ext cx="4106863" cy="43656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5738" y="709613"/>
            <a:ext cx="2546350" cy="47355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8913"/>
            <a:ext cx="3230562" cy="3689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88913"/>
            <a:ext cx="3267075" cy="36115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3617913"/>
            <a:ext cx="3122613" cy="324008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81000"/>
            <a:ext cx="7789862" cy="62880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209" y="1052736"/>
            <a:ext cx="3272679" cy="569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026368"/>
            <a:ext cx="51625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179512" y="-27384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Fine-grain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structure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does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 not </a:t>
            </a:r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matter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such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applications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…</a:t>
            </a:r>
            <a:endParaRPr lang="pl-PL" sz="32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C:\Users\Adam\AppData\Local\Temp\ecoli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66850"/>
            <a:ext cx="5246688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pole tekstowe 6"/>
          <p:cNvSpPr txBox="1">
            <a:spLocks noChangeArrowheads="1"/>
          </p:cNvSpPr>
          <p:nvPr/>
        </p:nvSpPr>
        <p:spPr bwMode="auto">
          <a:xfrm>
            <a:off x="5651500" y="5876925"/>
            <a:ext cx="35290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/>
              <a:t>© David S. Goodsell 1999</a:t>
            </a:r>
            <a:r>
              <a:rPr lang="en-US" sz="1600"/>
              <a:t>. </a:t>
            </a:r>
            <a:endParaRPr lang="pl-PL" sz="1600"/>
          </a:p>
          <a:p>
            <a:r>
              <a:rPr lang="pl-PL" sz="1600" b="0"/>
              <a:t>Molecular Grahics Laboratory</a:t>
            </a:r>
          </a:p>
          <a:p>
            <a:r>
              <a:rPr lang="pl-PL" sz="1600" b="0"/>
              <a:t>Scripps Research Institute, La Jolla, CA</a:t>
            </a:r>
          </a:p>
        </p:txBody>
      </p:sp>
      <p:sp>
        <p:nvSpPr>
          <p:cNvPr id="25604" name="pole tekstowe 7"/>
          <p:cNvSpPr txBox="1">
            <a:spLocks noChangeArrowheads="1"/>
          </p:cNvSpPr>
          <p:nvPr/>
        </p:nvSpPr>
        <p:spPr bwMode="auto">
          <a:xfrm>
            <a:off x="0" y="86717"/>
            <a:ext cx="8964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cross-section of a small portion of an </a:t>
            </a:r>
            <a:r>
              <a:rPr lang="en-US" sz="2400" b="0" i="1" dirty="0">
                <a:latin typeface="Arial" pitchFamily="34" charset="0"/>
                <a:cs typeface="Arial" pitchFamily="34" charset="0"/>
              </a:rPr>
              <a:t>E</a:t>
            </a:r>
            <a:r>
              <a:rPr lang="pl-PL" sz="2400" b="0" i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b="0" i="1" dirty="0">
                <a:latin typeface="Arial" pitchFamily="34" charset="0"/>
                <a:cs typeface="Arial" pitchFamily="34" charset="0"/>
              </a:rPr>
              <a:t> coli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b="0" dirty="0" err="1">
                <a:latin typeface="Arial" pitchFamily="34" charset="0"/>
                <a:cs typeface="Arial" pitchFamily="34" charset="0"/>
              </a:rPr>
              <a:t>bacterium</a:t>
            </a:r>
            <a:endParaRPr lang="pl-PL" sz="24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042988" y="908050"/>
            <a:ext cx="13684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000" b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Flagellum</a:t>
            </a:r>
            <a:endParaRPr lang="pl-PL" sz="2000" b="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606" name="Łącznik prosty ze strzałką 10"/>
          <p:cNvCxnSpPr>
            <a:cxnSpLocks noChangeShapeType="1"/>
          </p:cNvCxnSpPr>
          <p:nvPr/>
        </p:nvCxnSpPr>
        <p:spPr bwMode="auto">
          <a:xfrm rot="5400000">
            <a:off x="971550" y="1412876"/>
            <a:ext cx="936625" cy="6477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5607" name="pole tekstowe 13"/>
          <p:cNvSpPr txBox="1">
            <a:spLocks noChangeArrowheads="1"/>
          </p:cNvSpPr>
          <p:nvPr/>
        </p:nvSpPr>
        <p:spPr bwMode="auto">
          <a:xfrm>
            <a:off x="2843213" y="1700213"/>
            <a:ext cx="2089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Cell wall</a:t>
            </a:r>
          </a:p>
        </p:txBody>
      </p:sp>
      <p:sp>
        <p:nvSpPr>
          <p:cNvPr id="25608" name="pole tekstowe 14"/>
          <p:cNvSpPr txBox="1">
            <a:spLocks noChangeArrowheads="1"/>
          </p:cNvSpPr>
          <p:nvPr/>
        </p:nvSpPr>
        <p:spPr bwMode="auto">
          <a:xfrm>
            <a:off x="2339975" y="692150"/>
            <a:ext cx="1511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Flagellar motor</a:t>
            </a:r>
          </a:p>
        </p:txBody>
      </p:sp>
      <p:sp>
        <p:nvSpPr>
          <p:cNvPr id="25609" name="pole tekstowe 15"/>
          <p:cNvSpPr txBox="1">
            <a:spLocks noChangeArrowheads="1"/>
          </p:cNvSpPr>
          <p:nvPr/>
        </p:nvSpPr>
        <p:spPr bwMode="auto">
          <a:xfrm>
            <a:off x="6300192" y="3573016"/>
            <a:ext cx="1584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0" dirty="0" err="1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Ribosomes</a:t>
            </a:r>
            <a:endParaRPr lang="pl-PL" sz="2000" b="0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610" name="Łącznik prosty ze strzałką 16"/>
          <p:cNvCxnSpPr>
            <a:cxnSpLocks noChangeShapeType="1"/>
          </p:cNvCxnSpPr>
          <p:nvPr/>
        </p:nvCxnSpPr>
        <p:spPr bwMode="auto">
          <a:xfrm flipH="1">
            <a:off x="4572000" y="3861048"/>
            <a:ext cx="1799208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5611" name="Łącznik prosty ze strzałką 18"/>
          <p:cNvCxnSpPr>
            <a:cxnSpLocks noChangeShapeType="1"/>
            <a:stCxn id="25612" idx="1"/>
          </p:cNvCxnSpPr>
          <p:nvPr/>
        </p:nvCxnSpPr>
        <p:spPr bwMode="auto">
          <a:xfrm flipH="1">
            <a:off x="3419872" y="2620913"/>
            <a:ext cx="3024336" cy="376039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5612" name="pole tekstowe 20"/>
          <p:cNvSpPr txBox="1">
            <a:spLocks noChangeArrowheads="1"/>
          </p:cNvSpPr>
          <p:nvPr/>
        </p:nvSpPr>
        <p:spPr bwMode="auto">
          <a:xfrm>
            <a:off x="6444208" y="2420888"/>
            <a:ext cx="1584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0" dirty="0" err="1">
                <a:solidFill>
                  <a:srgbClr val="2F59F3"/>
                </a:solidFill>
                <a:latin typeface="Arial" pitchFamily="34" charset="0"/>
                <a:cs typeface="Arial" pitchFamily="34" charset="0"/>
              </a:rPr>
              <a:t>Enzymes</a:t>
            </a:r>
            <a:endParaRPr lang="pl-PL" sz="2000" b="0" dirty="0">
              <a:solidFill>
                <a:srgbClr val="2F59F3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613" name="Łącznik prosty ze strzałką 22"/>
          <p:cNvCxnSpPr>
            <a:cxnSpLocks noChangeShapeType="1"/>
          </p:cNvCxnSpPr>
          <p:nvPr/>
        </p:nvCxnSpPr>
        <p:spPr bwMode="auto">
          <a:xfrm flipH="1">
            <a:off x="4788024" y="2636912"/>
            <a:ext cx="1728316" cy="432048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5614" name="Łącznik prosty ze strzałką 25"/>
          <p:cNvCxnSpPr>
            <a:cxnSpLocks noChangeShapeType="1"/>
          </p:cNvCxnSpPr>
          <p:nvPr/>
        </p:nvCxnSpPr>
        <p:spPr bwMode="auto">
          <a:xfrm rot="5400000">
            <a:off x="1259681" y="1988345"/>
            <a:ext cx="2016125" cy="576262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5615" name="Łącznik prosty ze strzałką 27"/>
          <p:cNvCxnSpPr>
            <a:cxnSpLocks noChangeShapeType="1"/>
            <a:stCxn id="25609" idx="1"/>
          </p:cNvCxnSpPr>
          <p:nvPr/>
        </p:nvCxnSpPr>
        <p:spPr bwMode="auto">
          <a:xfrm flipH="1" flipV="1">
            <a:off x="4211960" y="3068960"/>
            <a:ext cx="2088232" cy="704081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5616" name="pole tekstowe 30"/>
          <p:cNvSpPr txBox="1">
            <a:spLocks noChangeArrowheads="1"/>
          </p:cNvSpPr>
          <p:nvPr/>
        </p:nvSpPr>
        <p:spPr bwMode="auto">
          <a:xfrm>
            <a:off x="1476375" y="4797425"/>
            <a:ext cx="20875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Cytop;lasm</a:t>
            </a:r>
          </a:p>
        </p:txBody>
      </p:sp>
      <p:sp>
        <p:nvSpPr>
          <p:cNvPr id="25617" name="pole tekstowe 31"/>
          <p:cNvSpPr txBox="1">
            <a:spLocks noChangeArrowheads="1"/>
          </p:cNvSpPr>
          <p:nvPr/>
        </p:nvSpPr>
        <p:spPr bwMode="auto">
          <a:xfrm>
            <a:off x="3635375" y="5732463"/>
            <a:ext cx="2089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Nucleoid</a:t>
            </a:r>
          </a:p>
        </p:txBody>
      </p:sp>
      <p:sp>
        <p:nvSpPr>
          <p:cNvPr id="25618" name="pole tekstowe 32"/>
          <p:cNvSpPr txBox="1">
            <a:spLocks noChangeArrowheads="1"/>
          </p:cNvSpPr>
          <p:nvPr/>
        </p:nvSpPr>
        <p:spPr bwMode="auto">
          <a:xfrm>
            <a:off x="6300788" y="5373688"/>
            <a:ext cx="1584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DNA</a:t>
            </a:r>
          </a:p>
        </p:txBody>
      </p:sp>
      <p:cxnSp>
        <p:nvCxnSpPr>
          <p:cNvPr id="25619" name="Łącznik prosty ze strzałką 33"/>
          <p:cNvCxnSpPr>
            <a:cxnSpLocks noChangeShapeType="1"/>
          </p:cNvCxnSpPr>
          <p:nvPr/>
        </p:nvCxnSpPr>
        <p:spPr bwMode="auto">
          <a:xfrm rot="10800000">
            <a:off x="4284663" y="5589588"/>
            <a:ext cx="2016125" cy="15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5620" name="pole tekstowe 36"/>
          <p:cNvSpPr txBox="1">
            <a:spLocks noChangeArrowheads="1"/>
          </p:cNvSpPr>
          <p:nvPr/>
        </p:nvSpPr>
        <p:spPr bwMode="auto">
          <a:xfrm>
            <a:off x="6227763" y="4076700"/>
            <a:ext cx="1873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HU protein (bacterial nucleosome)</a:t>
            </a:r>
          </a:p>
        </p:txBody>
      </p:sp>
      <p:cxnSp>
        <p:nvCxnSpPr>
          <p:cNvPr id="25621" name="Łącznik prosty ze strzałką 37"/>
          <p:cNvCxnSpPr>
            <a:cxnSpLocks noChangeShapeType="1"/>
          </p:cNvCxnSpPr>
          <p:nvPr/>
        </p:nvCxnSpPr>
        <p:spPr bwMode="auto">
          <a:xfrm rot="10800000" flipV="1">
            <a:off x="5219700" y="4583113"/>
            <a:ext cx="1081088" cy="93345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5622" name="pole tekstowe 39"/>
          <p:cNvSpPr txBox="1">
            <a:spLocks noChangeArrowheads="1"/>
          </p:cNvSpPr>
          <p:nvPr/>
        </p:nvSpPr>
        <p:spPr bwMode="auto">
          <a:xfrm>
            <a:off x="6300192" y="2996952"/>
            <a:ext cx="1584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0" dirty="0" err="1">
                <a:solidFill>
                  <a:srgbClr val="2F59F3"/>
                </a:solidFill>
                <a:latin typeface="Arial" pitchFamily="34" charset="0"/>
                <a:cs typeface="Arial" pitchFamily="34" charset="0"/>
              </a:rPr>
              <a:t>m-RNA</a:t>
            </a:r>
            <a:endParaRPr lang="pl-PL" sz="2000" b="0" dirty="0">
              <a:solidFill>
                <a:srgbClr val="2F59F3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623" name="Łącznik prosty ze strzałką 40"/>
          <p:cNvCxnSpPr>
            <a:cxnSpLocks noChangeShapeType="1"/>
            <a:stCxn id="25622" idx="1"/>
          </p:cNvCxnSpPr>
          <p:nvPr/>
        </p:nvCxnSpPr>
        <p:spPr bwMode="auto">
          <a:xfrm flipH="1" flipV="1">
            <a:off x="5508625" y="3068638"/>
            <a:ext cx="791567" cy="128339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620688"/>
            <a:ext cx="3203848" cy="173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chemat blokowy: proces 5"/>
          <p:cNvSpPr>
            <a:spLocks noChangeArrowheads="1"/>
          </p:cNvSpPr>
          <p:nvPr/>
        </p:nvSpPr>
        <p:spPr bwMode="auto">
          <a:xfrm>
            <a:off x="2124075" y="1804988"/>
            <a:ext cx="1800225" cy="800100"/>
          </a:xfrm>
          <a:prstGeom prst="flowChartProcess">
            <a:avLst/>
          </a:prstGeom>
          <a:solidFill>
            <a:srgbClr val="00B0F0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pl-PL" sz="2300" b="0" dirty="0" err="1">
                <a:latin typeface="Arial" pitchFamily="34" charset="0"/>
                <a:cs typeface="Arial" pitchFamily="34" charset="0"/>
              </a:rPr>
              <a:t>Individual</a:t>
            </a:r>
            <a:r>
              <a:rPr lang="pl-PL" sz="2300" b="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300" b="0" dirty="0" err="1">
                <a:latin typeface="Arial" pitchFamily="34" charset="0"/>
                <a:cs typeface="Arial" pitchFamily="34" charset="0"/>
              </a:rPr>
              <a:t>components</a:t>
            </a:r>
            <a:endParaRPr lang="pl-PL" sz="23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chemat blokowy: proces 7"/>
          <p:cNvSpPr/>
          <p:nvPr/>
        </p:nvSpPr>
        <p:spPr bwMode="auto">
          <a:xfrm>
            <a:off x="1979613" y="5408613"/>
            <a:ext cx="1944687" cy="830262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l-PL" sz="2400" b="0" dirty="0">
                <a:latin typeface="Arial" pitchFamily="34" charset="0"/>
                <a:cs typeface="Arial" pitchFamily="34" charset="0"/>
              </a:rPr>
              <a:t>System </a:t>
            </a:r>
            <a:r>
              <a:rPr lang="pl-PL" sz="2400" b="0" dirty="0" err="1">
                <a:latin typeface="Arial" pitchFamily="34" charset="0"/>
                <a:cs typeface="Arial" pitchFamily="34" charset="0"/>
              </a:rPr>
              <a:t>level</a:t>
            </a:r>
            <a:endParaRPr lang="pl-PL" sz="2400" b="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l-PL" sz="2400" b="0" dirty="0">
                <a:latin typeface="Arial" pitchFamily="34" charset="0"/>
                <a:cs typeface="Arial" pitchFamily="34" charset="0"/>
              </a:rPr>
              <a:t>(Networks)</a:t>
            </a:r>
          </a:p>
        </p:txBody>
      </p:sp>
      <p:sp>
        <p:nvSpPr>
          <p:cNvPr id="13" name="Strzałka w dół 12"/>
          <p:cNvSpPr/>
          <p:nvPr/>
        </p:nvSpPr>
        <p:spPr bwMode="auto">
          <a:xfrm>
            <a:off x="349250" y="1412875"/>
            <a:ext cx="215900" cy="4752975"/>
          </a:xfrm>
          <a:prstGeom prst="downArrow">
            <a:avLst/>
          </a:prstGeom>
          <a:solidFill>
            <a:srgbClr val="FF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endParaRPr lang="pl-PL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-24122" y="1412875"/>
            <a:ext cx="492443" cy="4679950"/>
          </a:xfrm>
          <a:prstGeom prst="rect">
            <a:avLst/>
          </a:prstGeom>
          <a:noFill/>
        </p:spPr>
        <p:txBody>
          <a:bodyPr vert="vert">
            <a:spAutoFit/>
          </a:bodyPr>
          <a:lstStyle/>
          <a:p>
            <a:pPr algn="ctr">
              <a:defRPr/>
            </a:pPr>
            <a:r>
              <a:rPr lang="pl-PL" sz="2000" b="0" dirty="0" err="1">
                <a:latin typeface="Arial" pitchFamily="34" charset="0"/>
                <a:cs typeface="Arial" pitchFamily="34" charset="0"/>
              </a:rPr>
              <a:t>Averaging</a:t>
            </a:r>
            <a:r>
              <a:rPr lang="pl-PL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>
                <a:latin typeface="Arial" pitchFamily="34" charset="0"/>
                <a:cs typeface="Arial" pitchFamily="34" charset="0"/>
              </a:rPr>
              <a:t>over</a:t>
            </a:r>
            <a:r>
              <a:rPr lang="pl-PL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>
                <a:latin typeface="Arial" pitchFamily="34" charset="0"/>
                <a:cs typeface="Arial" pitchFamily="34" charset="0"/>
              </a:rPr>
              <a:t>individual</a:t>
            </a:r>
            <a:r>
              <a:rPr lang="pl-PL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>
                <a:latin typeface="Arial" pitchFamily="34" charset="0"/>
                <a:cs typeface="Arial" pitchFamily="34" charset="0"/>
              </a:rPr>
              <a:t>components</a:t>
            </a:r>
            <a:endParaRPr lang="pl-PL" sz="2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30" name="Schemat blokowy: proces 14"/>
          <p:cNvSpPr>
            <a:spLocks noChangeArrowheads="1"/>
          </p:cNvSpPr>
          <p:nvPr/>
        </p:nvSpPr>
        <p:spPr bwMode="auto">
          <a:xfrm>
            <a:off x="4452938" y="5292725"/>
            <a:ext cx="2206625" cy="708025"/>
          </a:xfrm>
          <a:prstGeom prst="flowChartProcess">
            <a:avLst/>
          </a:prstGeom>
          <a:solidFill>
            <a:srgbClr val="FF00FF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0">
                <a:latin typeface="Arial" pitchFamily="34" charset="0"/>
                <a:cs typeface="Arial" pitchFamily="34" charset="0"/>
              </a:rPr>
              <a:t>PDEs to describe reaction/diffusion</a:t>
            </a:r>
          </a:p>
        </p:txBody>
      </p:sp>
      <p:sp>
        <p:nvSpPr>
          <p:cNvPr id="26631" name="Schemat blokowy: proces 15"/>
          <p:cNvSpPr>
            <a:spLocks noChangeArrowheads="1"/>
          </p:cNvSpPr>
          <p:nvPr/>
        </p:nvSpPr>
        <p:spPr bwMode="auto">
          <a:xfrm>
            <a:off x="4452938" y="6269038"/>
            <a:ext cx="2159000" cy="400050"/>
          </a:xfrm>
          <a:prstGeom prst="flowChartProcess">
            <a:avLst/>
          </a:prstGeom>
          <a:solidFill>
            <a:srgbClr val="FF00FF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0">
                <a:latin typeface="Arial" pitchFamily="34" charset="0"/>
                <a:cs typeface="Arial" pitchFamily="34" charset="0"/>
              </a:rPr>
              <a:t>Network graphs</a:t>
            </a:r>
          </a:p>
        </p:txBody>
      </p:sp>
      <p:cxnSp>
        <p:nvCxnSpPr>
          <p:cNvPr id="26632" name="Łącznik łamany 17"/>
          <p:cNvCxnSpPr>
            <a:cxnSpLocks noChangeShapeType="1"/>
            <a:stCxn id="8" idx="3"/>
            <a:endCxn id="26630" idx="1"/>
          </p:cNvCxnSpPr>
          <p:nvPr/>
        </p:nvCxnSpPr>
        <p:spPr bwMode="auto">
          <a:xfrm flipV="1">
            <a:off x="3924300" y="5646738"/>
            <a:ext cx="528638" cy="177800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26633" name="Kształt 19"/>
          <p:cNvCxnSpPr>
            <a:cxnSpLocks noChangeShapeType="1"/>
            <a:stCxn id="8" idx="2"/>
            <a:endCxn id="26631" idx="1"/>
          </p:cNvCxnSpPr>
          <p:nvPr/>
        </p:nvCxnSpPr>
        <p:spPr bwMode="auto">
          <a:xfrm rot="16200000" flipH="1">
            <a:off x="3587750" y="5603875"/>
            <a:ext cx="230188" cy="1500188"/>
          </a:xfrm>
          <a:prstGeom prst="bentConnector2">
            <a:avLst/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26634" name="Schemat blokowy: proces 21"/>
          <p:cNvSpPr>
            <a:spLocks noChangeArrowheads="1"/>
          </p:cNvSpPr>
          <p:nvPr/>
        </p:nvSpPr>
        <p:spPr bwMode="auto">
          <a:xfrm>
            <a:off x="4524375" y="514350"/>
            <a:ext cx="1919288" cy="431800"/>
          </a:xfrm>
          <a:prstGeom prst="flowChartProcess">
            <a:avLst/>
          </a:prstGeom>
          <a:solidFill>
            <a:srgbClr val="00B050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pl-PL" sz="2200" b="0">
                <a:latin typeface="Arial" pitchFamily="34" charset="0"/>
                <a:cs typeface="Arial" pitchFamily="34" charset="0"/>
              </a:rPr>
              <a:t>Fully-detailed</a:t>
            </a:r>
          </a:p>
        </p:txBody>
      </p:sp>
      <p:sp>
        <p:nvSpPr>
          <p:cNvPr id="26635" name="Schemat blokowy: proces 22"/>
          <p:cNvSpPr>
            <a:spLocks noChangeArrowheads="1"/>
          </p:cNvSpPr>
          <p:nvPr/>
        </p:nvSpPr>
        <p:spPr bwMode="auto">
          <a:xfrm>
            <a:off x="4524375" y="1895475"/>
            <a:ext cx="1919288" cy="769938"/>
          </a:xfrm>
          <a:prstGeom prst="flowChartProcess">
            <a:avLst/>
          </a:prstGeom>
          <a:solidFill>
            <a:srgbClr val="00B050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pl-PL" sz="2200" b="0">
                <a:latin typeface="Arial" pitchFamily="34" charset="0"/>
                <a:cs typeface="Arial" pitchFamily="34" charset="0"/>
              </a:rPr>
              <a:t>Atomistically-detailed</a:t>
            </a:r>
          </a:p>
        </p:txBody>
      </p:sp>
      <p:sp>
        <p:nvSpPr>
          <p:cNvPr id="26636" name="Schemat blokowy: proces 23"/>
          <p:cNvSpPr>
            <a:spLocks noChangeArrowheads="1"/>
          </p:cNvSpPr>
          <p:nvPr/>
        </p:nvSpPr>
        <p:spPr bwMode="auto">
          <a:xfrm>
            <a:off x="4595813" y="4200525"/>
            <a:ext cx="2136775" cy="431800"/>
          </a:xfrm>
          <a:prstGeom prst="flowChartProcess">
            <a:avLst/>
          </a:prstGeom>
          <a:solidFill>
            <a:srgbClr val="00B050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pl-PL" sz="2200" b="0">
                <a:latin typeface="Arial" pitchFamily="34" charset="0"/>
                <a:cs typeface="Arial" pitchFamily="34" charset="0"/>
              </a:rPr>
              <a:t>Coarse-grained</a:t>
            </a:r>
          </a:p>
        </p:txBody>
      </p:sp>
      <p:sp>
        <p:nvSpPr>
          <p:cNvPr id="26637" name="Schemat blokowy: proces 24"/>
          <p:cNvSpPr>
            <a:spLocks noChangeArrowheads="1"/>
          </p:cNvSpPr>
          <p:nvPr/>
        </p:nvSpPr>
        <p:spPr bwMode="auto">
          <a:xfrm>
            <a:off x="7045325" y="527050"/>
            <a:ext cx="1295400" cy="400050"/>
          </a:xfrm>
          <a:prstGeom prst="flowChartProcess">
            <a:avLst/>
          </a:prstGeom>
          <a:solidFill>
            <a:srgbClr val="00B0F0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0">
                <a:latin typeface="Arial" pitchFamily="34" charset="0"/>
                <a:cs typeface="Arial" pitchFamily="34" charset="0"/>
              </a:rPr>
              <a:t>QM</a:t>
            </a:r>
          </a:p>
        </p:txBody>
      </p:sp>
      <p:sp>
        <p:nvSpPr>
          <p:cNvPr id="26638" name="Schemat blokowy: proces 25"/>
          <p:cNvSpPr>
            <a:spLocks noChangeArrowheads="1"/>
          </p:cNvSpPr>
          <p:nvPr/>
        </p:nvSpPr>
        <p:spPr bwMode="auto">
          <a:xfrm>
            <a:off x="7045325" y="1247775"/>
            <a:ext cx="1295400" cy="400050"/>
          </a:xfrm>
          <a:prstGeom prst="flowChartProcess">
            <a:avLst/>
          </a:prstGeom>
          <a:solidFill>
            <a:srgbClr val="00B0F0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0">
                <a:latin typeface="Arial" pitchFamily="34" charset="0"/>
                <a:cs typeface="Arial" pitchFamily="34" charset="0"/>
              </a:rPr>
              <a:t>QM/MM</a:t>
            </a:r>
          </a:p>
        </p:txBody>
      </p:sp>
      <p:sp>
        <p:nvSpPr>
          <p:cNvPr id="26639" name="Schemat blokowy: proces 26"/>
          <p:cNvSpPr>
            <a:spLocks noChangeArrowheads="1"/>
          </p:cNvSpPr>
          <p:nvPr/>
        </p:nvSpPr>
        <p:spPr bwMode="auto">
          <a:xfrm>
            <a:off x="7045325" y="2078038"/>
            <a:ext cx="1295400" cy="400050"/>
          </a:xfrm>
          <a:prstGeom prst="flowChartProcess">
            <a:avLst/>
          </a:prstGeom>
          <a:solidFill>
            <a:srgbClr val="00B0F0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0">
                <a:latin typeface="Arial" pitchFamily="34" charset="0"/>
                <a:cs typeface="Arial" pitchFamily="34" charset="0"/>
              </a:rPr>
              <a:t>All-atom</a:t>
            </a:r>
          </a:p>
        </p:txBody>
      </p:sp>
      <p:sp>
        <p:nvSpPr>
          <p:cNvPr id="26640" name="Schemat blokowy: proces 27"/>
          <p:cNvSpPr>
            <a:spLocks noChangeArrowheads="1"/>
          </p:cNvSpPr>
          <p:nvPr/>
        </p:nvSpPr>
        <p:spPr bwMode="auto">
          <a:xfrm>
            <a:off x="7045325" y="2843213"/>
            <a:ext cx="1295400" cy="708025"/>
          </a:xfrm>
          <a:prstGeom prst="flowChartProcess">
            <a:avLst/>
          </a:prstGeom>
          <a:solidFill>
            <a:srgbClr val="00B0F0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0">
                <a:latin typeface="Arial" pitchFamily="34" charset="0"/>
                <a:cs typeface="Arial" pitchFamily="34" charset="0"/>
              </a:rPr>
              <a:t>United-atom</a:t>
            </a:r>
          </a:p>
        </p:txBody>
      </p:sp>
      <p:sp>
        <p:nvSpPr>
          <p:cNvPr id="26641" name="Schemat blokowy: proces 28"/>
          <p:cNvSpPr>
            <a:spLocks noChangeArrowheads="1"/>
          </p:cNvSpPr>
          <p:nvPr/>
        </p:nvSpPr>
        <p:spPr bwMode="auto">
          <a:xfrm>
            <a:off x="7045325" y="3851275"/>
            <a:ext cx="1295400" cy="708025"/>
          </a:xfrm>
          <a:prstGeom prst="flowChartProcess">
            <a:avLst/>
          </a:prstGeom>
          <a:solidFill>
            <a:srgbClr val="00B0F0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0">
                <a:latin typeface="Arial" pitchFamily="34" charset="0"/>
                <a:cs typeface="Arial" pitchFamily="34" charset="0"/>
              </a:rPr>
              <a:t>Residue level</a:t>
            </a:r>
          </a:p>
        </p:txBody>
      </p:sp>
      <p:sp>
        <p:nvSpPr>
          <p:cNvPr id="26642" name="Schemat blokowy: proces 29"/>
          <p:cNvSpPr>
            <a:spLocks noChangeArrowheads="1"/>
          </p:cNvSpPr>
          <p:nvPr/>
        </p:nvSpPr>
        <p:spPr bwMode="auto">
          <a:xfrm>
            <a:off x="7045325" y="5280025"/>
            <a:ext cx="1295400" cy="1016000"/>
          </a:xfrm>
          <a:prstGeom prst="flowChartProcess">
            <a:avLst/>
          </a:prstGeom>
          <a:solidFill>
            <a:srgbClr val="00B0F0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0">
                <a:latin typeface="Arial" pitchFamily="34" charset="0"/>
                <a:cs typeface="Arial" pitchFamily="34" charset="0"/>
              </a:rPr>
              <a:t>Molecule/domain level</a:t>
            </a:r>
          </a:p>
        </p:txBody>
      </p:sp>
      <p:cxnSp>
        <p:nvCxnSpPr>
          <p:cNvPr id="26643" name="Łącznik łamany 31"/>
          <p:cNvCxnSpPr>
            <a:cxnSpLocks noChangeShapeType="1"/>
            <a:stCxn id="26634" idx="3"/>
            <a:endCxn id="26637" idx="1"/>
          </p:cNvCxnSpPr>
          <p:nvPr/>
        </p:nvCxnSpPr>
        <p:spPr bwMode="auto">
          <a:xfrm flipV="1">
            <a:off x="6443663" y="727075"/>
            <a:ext cx="601662" cy="3175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26644" name="Łącznik łamany 33"/>
          <p:cNvCxnSpPr>
            <a:cxnSpLocks noChangeShapeType="1"/>
            <a:stCxn id="26626" idx="3"/>
            <a:endCxn id="26634" idx="1"/>
          </p:cNvCxnSpPr>
          <p:nvPr/>
        </p:nvCxnSpPr>
        <p:spPr bwMode="auto">
          <a:xfrm flipV="1">
            <a:off x="3924300" y="730250"/>
            <a:ext cx="600075" cy="1474788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26645" name="Łącznik łamany 35"/>
          <p:cNvCxnSpPr>
            <a:cxnSpLocks noChangeShapeType="1"/>
            <a:stCxn id="26626" idx="3"/>
            <a:endCxn id="26635" idx="1"/>
          </p:cNvCxnSpPr>
          <p:nvPr/>
        </p:nvCxnSpPr>
        <p:spPr bwMode="auto">
          <a:xfrm>
            <a:off x="3924300" y="2205038"/>
            <a:ext cx="600075" cy="74612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26646" name="Kształt 39"/>
          <p:cNvCxnSpPr>
            <a:cxnSpLocks noChangeShapeType="1"/>
            <a:stCxn id="26626" idx="2"/>
            <a:endCxn id="26636" idx="1"/>
          </p:cNvCxnSpPr>
          <p:nvPr/>
        </p:nvCxnSpPr>
        <p:spPr bwMode="auto">
          <a:xfrm rot="16200000" flipH="1">
            <a:off x="2904332" y="2724944"/>
            <a:ext cx="1811337" cy="1571625"/>
          </a:xfrm>
          <a:prstGeom prst="bentConnector2">
            <a:avLst/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26647" name="Łącznik łamany 42"/>
          <p:cNvCxnSpPr>
            <a:cxnSpLocks noChangeShapeType="1"/>
            <a:stCxn id="26635" idx="3"/>
            <a:endCxn id="26639" idx="1"/>
          </p:cNvCxnSpPr>
          <p:nvPr/>
        </p:nvCxnSpPr>
        <p:spPr bwMode="auto">
          <a:xfrm flipV="1">
            <a:off x="6443663" y="2278063"/>
            <a:ext cx="601662" cy="1587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26648" name="Kształt 44"/>
          <p:cNvCxnSpPr>
            <a:cxnSpLocks noChangeShapeType="1"/>
            <a:stCxn id="26634" idx="2"/>
            <a:endCxn id="26638" idx="1"/>
          </p:cNvCxnSpPr>
          <p:nvPr/>
        </p:nvCxnSpPr>
        <p:spPr bwMode="auto">
          <a:xfrm rot="16200000" flipH="1">
            <a:off x="6014244" y="416719"/>
            <a:ext cx="501650" cy="1560512"/>
          </a:xfrm>
          <a:prstGeom prst="bentConnector2">
            <a:avLst/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26649" name="Łącznik łamany 46"/>
          <p:cNvCxnSpPr>
            <a:cxnSpLocks noChangeShapeType="1"/>
            <a:stCxn id="26635" idx="0"/>
            <a:endCxn id="26638" idx="2"/>
          </p:cNvCxnSpPr>
          <p:nvPr/>
        </p:nvCxnSpPr>
        <p:spPr bwMode="auto">
          <a:xfrm rot="5400000" flipH="1" flipV="1">
            <a:off x="6465094" y="667544"/>
            <a:ext cx="247650" cy="2208212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26650" name="Kształt 48"/>
          <p:cNvCxnSpPr>
            <a:cxnSpLocks noChangeShapeType="1"/>
            <a:stCxn id="26635" idx="2"/>
            <a:endCxn id="26640" idx="1"/>
          </p:cNvCxnSpPr>
          <p:nvPr/>
        </p:nvCxnSpPr>
        <p:spPr bwMode="auto">
          <a:xfrm rot="16200000" flipH="1">
            <a:off x="5999163" y="2151063"/>
            <a:ext cx="531812" cy="1560512"/>
          </a:xfrm>
          <a:prstGeom prst="bentConnector2">
            <a:avLst/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26651" name="Łącznik łamany 50"/>
          <p:cNvCxnSpPr>
            <a:cxnSpLocks noChangeShapeType="1"/>
            <a:stCxn id="26636" idx="2"/>
            <a:endCxn id="26642" idx="0"/>
          </p:cNvCxnSpPr>
          <p:nvPr/>
        </p:nvCxnSpPr>
        <p:spPr bwMode="auto">
          <a:xfrm rot="16200000" flipH="1">
            <a:off x="6354763" y="3941762"/>
            <a:ext cx="647700" cy="2028825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26652" name="Łącznik łamany 52"/>
          <p:cNvCxnSpPr>
            <a:cxnSpLocks noChangeShapeType="1"/>
            <a:stCxn id="26636" idx="3"/>
            <a:endCxn id="26641" idx="1"/>
          </p:cNvCxnSpPr>
          <p:nvPr/>
        </p:nvCxnSpPr>
        <p:spPr bwMode="auto">
          <a:xfrm flipV="1">
            <a:off x="6732588" y="4205288"/>
            <a:ext cx="312737" cy="211137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54" name="Strzałka w dół 53"/>
          <p:cNvSpPr/>
          <p:nvPr/>
        </p:nvSpPr>
        <p:spPr bwMode="auto">
          <a:xfrm>
            <a:off x="8485188" y="527050"/>
            <a:ext cx="215900" cy="5832475"/>
          </a:xfrm>
          <a:prstGeom prst="downArrow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endParaRPr lang="pl-PL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5" name="pole tekstowe 54"/>
          <p:cNvSpPr txBox="1"/>
          <p:nvPr/>
        </p:nvSpPr>
        <p:spPr>
          <a:xfrm>
            <a:off x="8688079" y="476250"/>
            <a:ext cx="492443" cy="5976938"/>
          </a:xfrm>
          <a:prstGeom prst="rect">
            <a:avLst/>
          </a:prstGeom>
          <a:noFill/>
        </p:spPr>
        <p:txBody>
          <a:bodyPr vert="vert">
            <a:spAutoFit/>
          </a:bodyPr>
          <a:lstStyle/>
          <a:p>
            <a:pPr algn="ctr">
              <a:defRPr/>
            </a:pPr>
            <a:r>
              <a:rPr lang="pl-PL" sz="2000" b="0" dirty="0" err="1">
                <a:latin typeface="Arial" pitchFamily="34" charset="0"/>
                <a:cs typeface="Arial" pitchFamily="34" charset="0"/>
              </a:rPr>
              <a:t>Averaging</a:t>
            </a:r>
            <a:r>
              <a:rPr lang="pl-PL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>
                <a:latin typeface="Arial" pitchFamily="34" charset="0"/>
                <a:cs typeface="Arial" pitchFamily="34" charset="0"/>
              </a:rPr>
              <a:t>over</a:t>
            </a:r>
            <a:r>
              <a:rPr lang="pl-PL" sz="2000" b="0" dirty="0">
                <a:latin typeface="Arial" pitchFamily="34" charset="0"/>
                <a:cs typeface="Arial" pitchFamily="34" charset="0"/>
              </a:rPr>
              <a:t> „less </a:t>
            </a:r>
            <a:r>
              <a:rPr lang="pl-PL" sz="2000" b="0" dirty="0" err="1">
                <a:latin typeface="Arial" pitchFamily="34" charset="0"/>
                <a:cs typeface="Arial" pitchFamily="34" charset="0"/>
              </a:rPr>
              <a:t>important</a:t>
            </a:r>
            <a:r>
              <a:rPr lang="pl-PL" sz="2000" b="0" dirty="0">
                <a:latin typeface="Arial" pitchFamily="34" charset="0"/>
                <a:cs typeface="Arial" pitchFamily="34" charset="0"/>
              </a:rPr>
              <a:t>” </a:t>
            </a:r>
            <a:r>
              <a:rPr lang="pl-PL" sz="2000" b="0" dirty="0" err="1">
                <a:latin typeface="Arial" pitchFamily="34" charset="0"/>
                <a:cs typeface="Arial" pitchFamily="34" charset="0"/>
              </a:rPr>
              <a:t>degrees</a:t>
            </a:r>
            <a:r>
              <a:rPr lang="pl-PL" sz="2000" b="0" dirty="0">
                <a:latin typeface="Arial" pitchFamily="34" charset="0"/>
                <a:cs typeface="Arial" pitchFamily="34" charset="0"/>
              </a:rPr>
              <a:t> of </a:t>
            </a:r>
            <a:r>
              <a:rPr lang="pl-PL" sz="2000" b="0" dirty="0" err="1">
                <a:latin typeface="Arial" pitchFamily="34" charset="0"/>
                <a:cs typeface="Arial" pitchFamily="34" charset="0"/>
              </a:rPr>
              <a:t>freedom</a:t>
            </a:r>
            <a:endParaRPr lang="pl-PL" sz="2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55" name="Schemat blokowy: proces 66"/>
          <p:cNvSpPr>
            <a:spLocks noChangeArrowheads="1"/>
          </p:cNvSpPr>
          <p:nvPr/>
        </p:nvSpPr>
        <p:spPr bwMode="auto">
          <a:xfrm>
            <a:off x="684213" y="3462338"/>
            <a:ext cx="1727200" cy="830262"/>
          </a:xfrm>
          <a:prstGeom prst="flowChartProcess">
            <a:avLst/>
          </a:prstGeom>
          <a:solidFill>
            <a:srgbClr val="FF9900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0" dirty="0" err="1">
                <a:latin typeface="Arial" pitchFamily="34" charset="0"/>
                <a:cs typeface="Arial" pitchFamily="34" charset="0"/>
              </a:rPr>
              <a:t>Description</a:t>
            </a:r>
            <a:r>
              <a:rPr lang="pl-PL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b="0" dirty="0" err="1">
                <a:latin typeface="Arial" pitchFamily="34" charset="0"/>
                <a:cs typeface="Arial" pitchFamily="34" charset="0"/>
              </a:rPr>
              <a:t>level</a:t>
            </a:r>
            <a:endParaRPr lang="pl-PL" sz="2400" b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656" name="Kształt 83"/>
          <p:cNvCxnSpPr>
            <a:cxnSpLocks noChangeShapeType="1"/>
            <a:stCxn id="26655" idx="0"/>
            <a:endCxn id="26626" idx="1"/>
          </p:cNvCxnSpPr>
          <p:nvPr/>
        </p:nvCxnSpPr>
        <p:spPr bwMode="auto">
          <a:xfrm rot="5400000" flipH="1" flipV="1">
            <a:off x="1207294" y="2545557"/>
            <a:ext cx="1257300" cy="576262"/>
          </a:xfrm>
          <a:prstGeom prst="bentConnector2">
            <a:avLst/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26657" name="Kształt 85"/>
          <p:cNvCxnSpPr>
            <a:cxnSpLocks noChangeShapeType="1"/>
            <a:stCxn id="26655" idx="2"/>
            <a:endCxn id="8" idx="1"/>
          </p:cNvCxnSpPr>
          <p:nvPr/>
        </p:nvCxnSpPr>
        <p:spPr bwMode="auto">
          <a:xfrm rot="16200000" flipH="1">
            <a:off x="997744" y="4842669"/>
            <a:ext cx="1531938" cy="431800"/>
          </a:xfrm>
          <a:prstGeom prst="bentConnector2">
            <a:avLst/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</p:spPr>
      </p:cxnSp>
      <p:pic>
        <p:nvPicPr>
          <p:cNvPr id="3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84984"/>
            <a:ext cx="2171275" cy="117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 descr="C:\Users\Adam\AppData\Local\Temp\ecoli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124744"/>
            <a:ext cx="1862634" cy="184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8500" y="214040"/>
            <a:ext cx="1944216" cy="102387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6388" y="4818360"/>
            <a:ext cx="2210569" cy="153576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" name="Picture 5" descr="unres_all_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4308" y="1823616"/>
            <a:ext cx="1999208" cy="139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 descr="unres_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31508" y="3429000"/>
            <a:ext cx="2079848" cy="145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7056" y="5034385"/>
            <a:ext cx="1443685" cy="177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684338"/>
            <a:ext cx="3400425" cy="3733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152650"/>
            <a:ext cx="4105275" cy="33369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29700" name="pole tekstowe 3"/>
          <p:cNvSpPr txBox="1">
            <a:spLocks noChangeArrowheads="1"/>
          </p:cNvSpPr>
          <p:nvPr/>
        </p:nvSpPr>
        <p:spPr bwMode="auto">
          <a:xfrm>
            <a:off x="250825" y="5489575"/>
            <a:ext cx="43926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0"/>
              <a:t>S</a:t>
            </a:r>
            <a:r>
              <a:rPr lang="en-US" sz="2000" b="0"/>
              <a:t>uperposition of the native fold (cyan) and the</a:t>
            </a:r>
            <a:r>
              <a:rPr lang="pl-PL" sz="2000" b="0"/>
              <a:t> </a:t>
            </a:r>
            <a:r>
              <a:rPr lang="en-US" sz="2000" b="0"/>
              <a:t>conformation (red) with the lowest C</a:t>
            </a:r>
            <a:r>
              <a:rPr lang="pl-PL" sz="2000" b="0" baseline="30000">
                <a:latin typeface="Symbol" pitchFamily="18" charset="2"/>
              </a:rPr>
              <a:t>a</a:t>
            </a:r>
            <a:r>
              <a:rPr lang="en-US" sz="2000" b="0"/>
              <a:t> RMSD (2.85 Å) from the native fold</a:t>
            </a:r>
            <a:endParaRPr lang="pl-PL" sz="2000" b="0"/>
          </a:p>
        </p:txBody>
      </p:sp>
      <p:sp>
        <p:nvSpPr>
          <p:cNvPr id="29701" name="pole tekstowe 4"/>
          <p:cNvSpPr txBox="1">
            <a:spLocks noChangeArrowheads="1"/>
          </p:cNvSpPr>
          <p:nvPr/>
        </p:nvSpPr>
        <p:spPr bwMode="auto">
          <a:xfrm>
            <a:off x="5183188" y="5489575"/>
            <a:ext cx="3781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0"/>
              <a:t>Energy-RMSD diagram</a:t>
            </a:r>
          </a:p>
        </p:txBody>
      </p:sp>
      <p:sp>
        <p:nvSpPr>
          <p:cNvPr id="29702" name="pole tekstowe 5"/>
          <p:cNvSpPr txBox="1">
            <a:spLocks noChangeArrowheads="1"/>
          </p:cNvSpPr>
          <p:nvPr/>
        </p:nvSpPr>
        <p:spPr bwMode="auto">
          <a:xfrm>
            <a:off x="0" y="188913"/>
            <a:ext cx="914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0"/>
              <a:t>Global optimization of the energy surface of the N-terminal portion of the B-domain of staphylococcal protein A with all-atom ECEPP/3 force field + SRFOPT mean-field solvation model (Vila et al., PNAS, 2003, 100, 14812–14816)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"/>
            <a:ext cx="2438400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prote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hairp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552950"/>
            <a:ext cx="32766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heli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0"/>
            <a:ext cx="29718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loo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4378325"/>
            <a:ext cx="34290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9719" name="Rectangle 7"/>
          <p:cNvSpPr>
            <a:spLocks noChangeArrowheads="1"/>
          </p:cNvSpPr>
          <p:nvPr/>
        </p:nvSpPr>
        <p:spPr bwMode="auto">
          <a:xfrm>
            <a:off x="782638" y="2878138"/>
            <a:ext cx="7315200" cy="457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lin ang="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99720" name="Rectangle 8"/>
          <p:cNvSpPr>
            <a:spLocks noChangeArrowheads="1"/>
          </p:cNvSpPr>
          <p:nvPr/>
        </p:nvSpPr>
        <p:spPr bwMode="auto">
          <a:xfrm>
            <a:off x="782638" y="2878138"/>
            <a:ext cx="457200" cy="4572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9721" name="Rectangle 9"/>
          <p:cNvSpPr>
            <a:spLocks noChangeArrowheads="1"/>
          </p:cNvSpPr>
          <p:nvPr/>
        </p:nvSpPr>
        <p:spPr bwMode="auto">
          <a:xfrm>
            <a:off x="1239838" y="2878138"/>
            <a:ext cx="457200" cy="4572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9722" name="Rectangle 10"/>
          <p:cNvSpPr>
            <a:spLocks noChangeArrowheads="1"/>
          </p:cNvSpPr>
          <p:nvPr/>
        </p:nvSpPr>
        <p:spPr bwMode="auto">
          <a:xfrm>
            <a:off x="1697038" y="2878138"/>
            <a:ext cx="457200" cy="4572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9723" name="Rectangle 11"/>
          <p:cNvSpPr>
            <a:spLocks noChangeArrowheads="1"/>
          </p:cNvSpPr>
          <p:nvPr/>
        </p:nvSpPr>
        <p:spPr bwMode="auto">
          <a:xfrm>
            <a:off x="2154238" y="2878138"/>
            <a:ext cx="457200" cy="4572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9724" name="Rectangle 12"/>
          <p:cNvSpPr>
            <a:spLocks noChangeArrowheads="1"/>
          </p:cNvSpPr>
          <p:nvPr/>
        </p:nvSpPr>
        <p:spPr bwMode="auto">
          <a:xfrm>
            <a:off x="2611438" y="2878138"/>
            <a:ext cx="457200" cy="4572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9725" name="Rectangle 13"/>
          <p:cNvSpPr>
            <a:spLocks noChangeArrowheads="1"/>
          </p:cNvSpPr>
          <p:nvPr/>
        </p:nvSpPr>
        <p:spPr bwMode="auto">
          <a:xfrm>
            <a:off x="3068638" y="2878138"/>
            <a:ext cx="457200" cy="4572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9726" name="Rectangle 14"/>
          <p:cNvSpPr>
            <a:spLocks noChangeArrowheads="1"/>
          </p:cNvSpPr>
          <p:nvPr/>
        </p:nvSpPr>
        <p:spPr bwMode="auto">
          <a:xfrm>
            <a:off x="3525838" y="2878138"/>
            <a:ext cx="457200" cy="4572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9727" name="Rectangle 15"/>
          <p:cNvSpPr>
            <a:spLocks noChangeArrowheads="1"/>
          </p:cNvSpPr>
          <p:nvPr/>
        </p:nvSpPr>
        <p:spPr bwMode="auto">
          <a:xfrm>
            <a:off x="3983038" y="2878138"/>
            <a:ext cx="457200" cy="4572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9728" name="Rectangle 16"/>
          <p:cNvSpPr>
            <a:spLocks noChangeArrowheads="1"/>
          </p:cNvSpPr>
          <p:nvPr/>
        </p:nvSpPr>
        <p:spPr bwMode="auto">
          <a:xfrm>
            <a:off x="4440238" y="2878138"/>
            <a:ext cx="457200" cy="4572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9729" name="Rectangle 17"/>
          <p:cNvSpPr>
            <a:spLocks noChangeArrowheads="1"/>
          </p:cNvSpPr>
          <p:nvPr/>
        </p:nvSpPr>
        <p:spPr bwMode="auto">
          <a:xfrm>
            <a:off x="4897438" y="2878138"/>
            <a:ext cx="457200" cy="4572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9730" name="Rectangle 18"/>
          <p:cNvSpPr>
            <a:spLocks noChangeArrowheads="1"/>
          </p:cNvSpPr>
          <p:nvPr/>
        </p:nvSpPr>
        <p:spPr bwMode="auto">
          <a:xfrm>
            <a:off x="5354638" y="2878138"/>
            <a:ext cx="457200" cy="4572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9731" name="Rectangle 19"/>
          <p:cNvSpPr>
            <a:spLocks noChangeArrowheads="1"/>
          </p:cNvSpPr>
          <p:nvPr/>
        </p:nvSpPr>
        <p:spPr bwMode="auto">
          <a:xfrm>
            <a:off x="5811838" y="2878138"/>
            <a:ext cx="457200" cy="4572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9732" name="Rectangle 20"/>
          <p:cNvSpPr>
            <a:spLocks noChangeArrowheads="1"/>
          </p:cNvSpPr>
          <p:nvPr/>
        </p:nvSpPr>
        <p:spPr bwMode="auto">
          <a:xfrm>
            <a:off x="6269038" y="2878138"/>
            <a:ext cx="457200" cy="4572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9733" name="Rectangle 21"/>
          <p:cNvSpPr>
            <a:spLocks noChangeArrowheads="1"/>
          </p:cNvSpPr>
          <p:nvPr/>
        </p:nvSpPr>
        <p:spPr bwMode="auto">
          <a:xfrm>
            <a:off x="6726238" y="2878138"/>
            <a:ext cx="457200" cy="4572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9734" name="Rectangle 22"/>
          <p:cNvSpPr>
            <a:spLocks noChangeArrowheads="1"/>
          </p:cNvSpPr>
          <p:nvPr/>
        </p:nvSpPr>
        <p:spPr bwMode="auto">
          <a:xfrm>
            <a:off x="7183438" y="2878138"/>
            <a:ext cx="457200" cy="4572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9735" name="Rectangle 23"/>
          <p:cNvSpPr>
            <a:spLocks noChangeArrowheads="1"/>
          </p:cNvSpPr>
          <p:nvPr/>
        </p:nvSpPr>
        <p:spPr bwMode="auto">
          <a:xfrm>
            <a:off x="7640638" y="2878138"/>
            <a:ext cx="457200" cy="4572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363538" y="3495675"/>
            <a:ext cx="81756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10</a:t>
            </a:r>
            <a:r>
              <a:rPr lang="zh-CN" altLang="en-US" sz="2400" baseline="3000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-15</a:t>
            </a:r>
          </a:p>
          <a:p>
            <a:r>
              <a:rPr lang="en-US" altLang="zh-CN" b="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femto</a:t>
            </a:r>
          </a:p>
        </p:txBody>
      </p: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1747838" y="3495675"/>
            <a:ext cx="81756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10</a:t>
            </a:r>
            <a:r>
              <a:rPr lang="zh-CN" altLang="en-US" sz="2400" baseline="3000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-12</a:t>
            </a:r>
          </a:p>
          <a:p>
            <a:r>
              <a:rPr lang="en-US" altLang="zh-CN" b="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pico</a:t>
            </a:r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3187700" y="3495675"/>
            <a:ext cx="7048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10</a:t>
            </a:r>
            <a:r>
              <a:rPr lang="zh-CN" altLang="en-US" sz="2400" baseline="3000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-9</a:t>
            </a:r>
          </a:p>
          <a:p>
            <a:r>
              <a:rPr lang="en-US" altLang="zh-CN" b="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nano</a:t>
            </a:r>
            <a:endParaRPr lang="en-US" altLang="zh-CN" sz="2400" b="0" baseline="30000">
              <a:solidFill>
                <a:schemeClr val="accent2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4541838" y="3495675"/>
            <a:ext cx="7429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10</a:t>
            </a:r>
            <a:r>
              <a:rPr lang="zh-CN" altLang="en-US" sz="2400" baseline="3000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-6</a:t>
            </a:r>
          </a:p>
          <a:p>
            <a:r>
              <a:rPr lang="en-US" altLang="zh-CN" b="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micro</a:t>
            </a:r>
          </a:p>
        </p:txBody>
      </p:sp>
      <p:sp>
        <p:nvSpPr>
          <p:cNvPr id="32796" name="Text Box 28"/>
          <p:cNvSpPr txBox="1">
            <a:spLocks noChangeArrowheads="1"/>
          </p:cNvSpPr>
          <p:nvPr/>
        </p:nvSpPr>
        <p:spPr bwMode="auto">
          <a:xfrm>
            <a:off x="5930900" y="3495675"/>
            <a:ext cx="7048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10</a:t>
            </a:r>
            <a:r>
              <a:rPr lang="zh-CN" altLang="en-US" sz="2400" baseline="3000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-3</a:t>
            </a:r>
          </a:p>
          <a:p>
            <a:r>
              <a:rPr lang="en-US" altLang="zh-CN" b="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milli</a:t>
            </a:r>
          </a:p>
        </p:txBody>
      </p:sp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7132638" y="3495675"/>
            <a:ext cx="10350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10</a:t>
            </a:r>
            <a:r>
              <a:rPr lang="zh-CN" altLang="en-US" sz="2400" baseline="3000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0</a:t>
            </a:r>
          </a:p>
          <a:p>
            <a:r>
              <a:rPr lang="en-US" altLang="zh-CN" b="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seconds</a:t>
            </a:r>
          </a:p>
        </p:txBody>
      </p:sp>
      <p:sp>
        <p:nvSpPr>
          <p:cNvPr id="32798" name="Text Box 30"/>
          <p:cNvSpPr txBox="1">
            <a:spLocks noChangeArrowheads="1"/>
          </p:cNvSpPr>
          <p:nvPr/>
        </p:nvSpPr>
        <p:spPr bwMode="auto">
          <a:xfrm>
            <a:off x="304800" y="4191000"/>
            <a:ext cx="10429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zh-CN" sz="1600">
                <a:solidFill>
                  <a:schemeClr val="accent2"/>
                </a:solidFill>
                <a:latin typeface="Arial" pitchFamily="34" charset="0"/>
              </a:rPr>
              <a:t>b</a:t>
            </a:r>
            <a:r>
              <a:rPr lang="en-US" altLang="zh-CN" sz="160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ond </a:t>
            </a:r>
          </a:p>
          <a:p>
            <a:r>
              <a:rPr lang="en-US" altLang="zh-CN" sz="160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vibration</a:t>
            </a:r>
            <a:endParaRPr lang="en-US" altLang="zh-CN" sz="1200">
              <a:solidFill>
                <a:schemeClr val="accent2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2799" name="Text Box 31"/>
          <p:cNvSpPr txBox="1">
            <a:spLocks noChangeArrowheads="1"/>
          </p:cNvSpPr>
          <p:nvPr/>
        </p:nvSpPr>
        <p:spPr bwMode="auto">
          <a:xfrm>
            <a:off x="3200400" y="4191000"/>
            <a:ext cx="9064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zh-CN" sz="1600">
                <a:solidFill>
                  <a:schemeClr val="accent2"/>
                </a:solidFill>
                <a:latin typeface="Arial" pitchFamily="34" charset="0"/>
              </a:rPr>
              <a:t>loop</a:t>
            </a:r>
            <a:endParaRPr lang="en-US" altLang="zh-CN" sz="1600">
              <a:solidFill>
                <a:schemeClr val="accent2"/>
              </a:solidFill>
              <a:latin typeface="Arial" pitchFamily="34" charset="0"/>
              <a:ea typeface="SimSun" pitchFamily="2" charset="-122"/>
            </a:endParaRPr>
          </a:p>
          <a:p>
            <a:r>
              <a:rPr lang="pl-PL" altLang="zh-CN" sz="1600">
                <a:solidFill>
                  <a:schemeClr val="accent2"/>
                </a:solidFill>
                <a:latin typeface="Arial" pitchFamily="34" charset="0"/>
              </a:rPr>
              <a:t>closure</a:t>
            </a:r>
            <a:endParaRPr lang="en-US" altLang="zh-CN" sz="1600">
              <a:solidFill>
                <a:schemeClr val="accent2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2800" name="Text Box 32"/>
          <p:cNvSpPr txBox="1">
            <a:spLocks noChangeArrowheads="1"/>
          </p:cNvSpPr>
          <p:nvPr/>
        </p:nvSpPr>
        <p:spPr bwMode="auto">
          <a:xfrm>
            <a:off x="3581400" y="1981200"/>
            <a:ext cx="11223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zh-CN" sz="1600">
                <a:solidFill>
                  <a:schemeClr val="accent2"/>
                </a:solidFill>
                <a:latin typeface="Arial" pitchFamily="34" charset="0"/>
              </a:rPr>
              <a:t>h</a:t>
            </a:r>
            <a:r>
              <a:rPr lang="en-US" altLang="zh-CN" sz="160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elix</a:t>
            </a:r>
          </a:p>
          <a:p>
            <a:r>
              <a:rPr lang="en-US" altLang="zh-CN" sz="160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form</a:t>
            </a:r>
            <a:r>
              <a:rPr lang="pl-PL" altLang="zh-CN" sz="1600">
                <a:solidFill>
                  <a:schemeClr val="accent2"/>
                </a:solidFill>
                <a:latin typeface="Arial" pitchFamily="34" charset="0"/>
              </a:rPr>
              <a:t>ation</a:t>
            </a:r>
            <a:endParaRPr lang="en-US" altLang="zh-CN" sz="1600">
              <a:solidFill>
                <a:schemeClr val="accent2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2801" name="Text Box 33"/>
          <p:cNvSpPr txBox="1">
            <a:spLocks noChangeArrowheads="1"/>
          </p:cNvSpPr>
          <p:nvPr/>
        </p:nvSpPr>
        <p:spPr bwMode="auto">
          <a:xfrm>
            <a:off x="5791200" y="4191000"/>
            <a:ext cx="11541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zh-CN" sz="1600">
                <a:solidFill>
                  <a:schemeClr val="accent2"/>
                </a:solidFill>
                <a:latin typeface="Arial" pitchFamily="34" charset="0"/>
              </a:rPr>
              <a:t>folding of</a:t>
            </a:r>
            <a:endParaRPr lang="en-US" altLang="zh-CN" sz="1600">
              <a:solidFill>
                <a:schemeClr val="accent2"/>
              </a:solidFill>
              <a:latin typeface="Arial" pitchFamily="34" charset="0"/>
              <a:ea typeface="SimSun" pitchFamily="2" charset="-122"/>
            </a:endParaRPr>
          </a:p>
          <a:p>
            <a:r>
              <a:rPr lang="pl-PL" altLang="zh-CN" sz="1600">
                <a:solidFill>
                  <a:schemeClr val="accent2"/>
                </a:solidFill>
                <a:latin typeface="Arial" pitchFamily="34" charset="0"/>
                <a:sym typeface="Symbol" pitchFamily="18" charset="2"/>
              </a:rPr>
              <a:t>-</a:t>
            </a:r>
            <a:r>
              <a:rPr lang="pl-PL" altLang="zh-CN" sz="1600">
                <a:solidFill>
                  <a:schemeClr val="accent2"/>
                </a:solidFill>
                <a:latin typeface="Arial" pitchFamily="34" charset="0"/>
              </a:rPr>
              <a:t>hairpins</a:t>
            </a:r>
            <a:endParaRPr lang="en-US" altLang="zh-CN" sz="1600">
              <a:solidFill>
                <a:schemeClr val="accent2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2802" name="Text Box 34"/>
          <p:cNvSpPr txBox="1">
            <a:spLocks noChangeArrowheads="1"/>
          </p:cNvSpPr>
          <p:nvPr/>
        </p:nvSpPr>
        <p:spPr bwMode="auto">
          <a:xfrm>
            <a:off x="8001000" y="2133600"/>
            <a:ext cx="8731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zh-CN" sz="1600">
                <a:solidFill>
                  <a:schemeClr val="accent2"/>
                </a:solidFill>
                <a:latin typeface="Arial" pitchFamily="34" charset="0"/>
              </a:rPr>
              <a:t>protein</a:t>
            </a:r>
            <a:endParaRPr lang="en-US" altLang="zh-CN" sz="1600">
              <a:solidFill>
                <a:schemeClr val="accent2"/>
              </a:solidFill>
              <a:latin typeface="Arial" pitchFamily="34" charset="0"/>
              <a:ea typeface="SimSun" pitchFamily="2" charset="-122"/>
            </a:endParaRPr>
          </a:p>
          <a:p>
            <a:r>
              <a:rPr lang="en-US" altLang="zh-CN" sz="160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fold</a:t>
            </a:r>
            <a:r>
              <a:rPr lang="pl-PL" altLang="zh-CN" sz="1600">
                <a:solidFill>
                  <a:schemeClr val="accent2"/>
                </a:solidFill>
                <a:latin typeface="Arial" pitchFamily="34" charset="0"/>
              </a:rPr>
              <a:t>ing</a:t>
            </a:r>
            <a:endParaRPr lang="en-US" altLang="zh-CN" sz="1600">
              <a:solidFill>
                <a:schemeClr val="accent2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499747" name="Line 35"/>
          <p:cNvSpPr>
            <a:spLocks noChangeShapeType="1"/>
          </p:cNvSpPr>
          <p:nvPr/>
        </p:nvSpPr>
        <p:spPr bwMode="auto">
          <a:xfrm flipV="1">
            <a:off x="4267200" y="3505200"/>
            <a:ext cx="0" cy="15240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804" name="Group 36"/>
          <p:cNvGrpSpPr>
            <a:grpSpLocks/>
          </p:cNvGrpSpPr>
          <p:nvPr/>
        </p:nvGrpSpPr>
        <p:grpSpPr bwMode="auto">
          <a:xfrm>
            <a:off x="304800" y="4876800"/>
            <a:ext cx="1085850" cy="1049338"/>
            <a:chOff x="224" y="1486"/>
            <a:chExt cx="684" cy="661"/>
          </a:xfrm>
        </p:grpSpPr>
        <p:sp>
          <p:nvSpPr>
            <p:cNvPr id="32815" name="Text Box 37"/>
            <p:cNvSpPr txBox="1">
              <a:spLocks noChangeArrowheads="1"/>
            </p:cNvSpPr>
            <p:nvPr/>
          </p:nvSpPr>
          <p:spPr bwMode="auto">
            <a:xfrm>
              <a:off x="224" y="1743"/>
              <a:ext cx="6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altLang="zh-CN" b="0">
                  <a:solidFill>
                    <a:schemeClr val="accent2"/>
                  </a:solidFill>
                  <a:latin typeface="Arial" pitchFamily="34" charset="0"/>
                </a:rPr>
                <a:t>all atom </a:t>
              </a:r>
              <a:r>
                <a:rPr lang="en-US" altLang="zh-CN" b="0">
                  <a:solidFill>
                    <a:schemeClr val="accent2"/>
                  </a:solidFill>
                  <a:latin typeface="Arial" pitchFamily="34" charset="0"/>
                  <a:ea typeface="SimSun" pitchFamily="2" charset="-122"/>
                </a:rPr>
                <a:t>MD step</a:t>
              </a:r>
            </a:p>
          </p:txBody>
        </p:sp>
        <p:sp>
          <p:nvSpPr>
            <p:cNvPr id="499750" name="Line 38"/>
            <p:cNvSpPr>
              <a:spLocks noChangeShapeType="1"/>
            </p:cNvSpPr>
            <p:nvPr/>
          </p:nvSpPr>
          <p:spPr bwMode="auto">
            <a:xfrm flipV="1">
              <a:off x="576" y="1486"/>
              <a:ext cx="0" cy="28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99751" name="Line 39"/>
          <p:cNvSpPr>
            <a:spLocks noChangeShapeType="1"/>
          </p:cNvSpPr>
          <p:nvPr/>
        </p:nvSpPr>
        <p:spPr bwMode="auto">
          <a:xfrm>
            <a:off x="1828800" y="2743200"/>
            <a:ext cx="762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9752" name="Line 40"/>
          <p:cNvSpPr>
            <a:spLocks noChangeShapeType="1"/>
          </p:cNvSpPr>
          <p:nvPr/>
        </p:nvSpPr>
        <p:spPr bwMode="auto">
          <a:xfrm flipH="1">
            <a:off x="2133600" y="1600200"/>
            <a:ext cx="0" cy="11430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07" name="Text Box 41"/>
          <p:cNvSpPr txBox="1">
            <a:spLocks noChangeArrowheads="1"/>
          </p:cNvSpPr>
          <p:nvPr/>
        </p:nvSpPr>
        <p:spPr bwMode="auto">
          <a:xfrm>
            <a:off x="762000" y="1981200"/>
            <a:ext cx="1120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zh-CN" sz="1600">
                <a:solidFill>
                  <a:schemeClr val="accent2"/>
                </a:solidFill>
                <a:latin typeface="Arial" pitchFamily="34" charset="0"/>
              </a:rPr>
              <a:t>sidechain</a:t>
            </a:r>
            <a:endParaRPr lang="en-US" altLang="zh-CN" sz="1600">
              <a:solidFill>
                <a:schemeClr val="accent2"/>
              </a:solidFill>
              <a:latin typeface="Arial" pitchFamily="34" charset="0"/>
              <a:ea typeface="SimSun" pitchFamily="2" charset="-122"/>
            </a:endParaRPr>
          </a:p>
          <a:p>
            <a:r>
              <a:rPr lang="pl-PL" altLang="zh-CN" sz="1600">
                <a:solidFill>
                  <a:schemeClr val="accent2"/>
                </a:solidFill>
                <a:latin typeface="Arial" pitchFamily="34" charset="0"/>
              </a:rPr>
              <a:t>rot</a:t>
            </a:r>
            <a:r>
              <a:rPr lang="en-US" altLang="zh-CN" sz="160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ation</a:t>
            </a:r>
          </a:p>
        </p:txBody>
      </p:sp>
      <p:sp>
        <p:nvSpPr>
          <p:cNvPr id="499754" name="Line 42"/>
          <p:cNvSpPr>
            <a:spLocks noChangeShapeType="1"/>
          </p:cNvSpPr>
          <p:nvPr/>
        </p:nvSpPr>
        <p:spPr bwMode="auto">
          <a:xfrm>
            <a:off x="3886200" y="3505200"/>
            <a:ext cx="762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9755" name="Line 43"/>
          <p:cNvSpPr>
            <a:spLocks noChangeShapeType="1"/>
          </p:cNvSpPr>
          <p:nvPr/>
        </p:nvSpPr>
        <p:spPr bwMode="auto">
          <a:xfrm>
            <a:off x="4191000" y="2743200"/>
            <a:ext cx="1143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9756" name="Line 44"/>
          <p:cNvSpPr>
            <a:spLocks noChangeShapeType="1"/>
          </p:cNvSpPr>
          <p:nvPr/>
        </p:nvSpPr>
        <p:spPr bwMode="auto">
          <a:xfrm flipH="1">
            <a:off x="4724400" y="1828800"/>
            <a:ext cx="0" cy="9144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9757" name="Line 45"/>
          <p:cNvSpPr>
            <a:spLocks noChangeShapeType="1"/>
          </p:cNvSpPr>
          <p:nvPr/>
        </p:nvSpPr>
        <p:spPr bwMode="auto">
          <a:xfrm flipV="1">
            <a:off x="5562600" y="3505200"/>
            <a:ext cx="0" cy="1066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9758" name="Line 46"/>
          <p:cNvSpPr>
            <a:spLocks noChangeShapeType="1"/>
          </p:cNvSpPr>
          <p:nvPr/>
        </p:nvSpPr>
        <p:spPr bwMode="auto">
          <a:xfrm>
            <a:off x="5105400" y="3505200"/>
            <a:ext cx="990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9759" name="Line 47"/>
          <p:cNvSpPr>
            <a:spLocks noChangeShapeType="1"/>
          </p:cNvSpPr>
          <p:nvPr/>
        </p:nvSpPr>
        <p:spPr bwMode="auto">
          <a:xfrm>
            <a:off x="5562600" y="2743200"/>
            <a:ext cx="2514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9760" name="Line 48"/>
          <p:cNvSpPr>
            <a:spLocks noChangeShapeType="1"/>
          </p:cNvSpPr>
          <p:nvPr/>
        </p:nvSpPr>
        <p:spPr bwMode="auto">
          <a:xfrm flipH="1">
            <a:off x="7010400" y="2438400"/>
            <a:ext cx="0" cy="304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00"/>
      </a:lt1>
      <a:dk2>
        <a:srgbClr val="000000"/>
      </a:dk2>
      <a:lt2>
        <a:srgbClr val="000000"/>
      </a:lt2>
      <a:accent1>
        <a:srgbClr val="00CC99"/>
      </a:accent1>
      <a:accent2>
        <a:srgbClr val="3333CC"/>
      </a:accent2>
      <a:accent3>
        <a:srgbClr val="AAAAAA"/>
      </a:accent3>
      <a:accent4>
        <a:srgbClr val="DADA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16521</TotalTime>
  <Words>1249</Words>
  <Application>Microsoft Office PowerPoint</Application>
  <PresentationFormat>Pokaz na ekranie (4:3)</PresentationFormat>
  <Paragraphs>180</Paragraphs>
  <Slides>42</Slides>
  <Notes>0</Notes>
  <HiddenSlides>0</HiddenSlides>
  <MMClips>2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42</vt:i4>
      </vt:variant>
    </vt:vector>
  </HeadingPairs>
  <TitlesOfParts>
    <vt:vector size="44" baseType="lpstr">
      <vt:lpstr>Default Design</vt:lpstr>
      <vt:lpstr>Równanie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</vt:vector>
  </TitlesOfParts>
  <Company>Cornell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jarekp</dc:creator>
  <cp:lastModifiedBy>Adam</cp:lastModifiedBy>
  <cp:revision>1309</cp:revision>
  <dcterms:created xsi:type="dcterms:W3CDTF">2001-03-29T14:41:43Z</dcterms:created>
  <dcterms:modified xsi:type="dcterms:W3CDTF">2016-01-04T20:43:18Z</dcterms:modified>
</cp:coreProperties>
</file>