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8"/>
  </p:notesMasterIdLst>
  <p:sldIdLst>
    <p:sldId id="268" r:id="rId2"/>
    <p:sldId id="797" r:id="rId3"/>
    <p:sldId id="798" r:id="rId4"/>
    <p:sldId id="799" r:id="rId5"/>
    <p:sldId id="893" r:id="rId6"/>
    <p:sldId id="778" r:id="rId7"/>
    <p:sldId id="779" r:id="rId8"/>
    <p:sldId id="780" r:id="rId9"/>
    <p:sldId id="781" r:id="rId10"/>
    <p:sldId id="782" r:id="rId11"/>
    <p:sldId id="816" r:id="rId12"/>
    <p:sldId id="783" r:id="rId13"/>
    <p:sldId id="796" r:id="rId14"/>
    <p:sldId id="877" r:id="rId15"/>
    <p:sldId id="878" r:id="rId16"/>
    <p:sldId id="880" r:id="rId17"/>
    <p:sldId id="881" r:id="rId18"/>
    <p:sldId id="879" r:id="rId19"/>
    <p:sldId id="785" r:id="rId20"/>
    <p:sldId id="882" r:id="rId21"/>
    <p:sldId id="777" r:id="rId22"/>
    <p:sldId id="787" r:id="rId23"/>
    <p:sldId id="883" r:id="rId24"/>
    <p:sldId id="789" r:id="rId25"/>
    <p:sldId id="801" r:id="rId26"/>
    <p:sldId id="802" r:id="rId27"/>
    <p:sldId id="800" r:id="rId28"/>
    <p:sldId id="790" r:id="rId29"/>
    <p:sldId id="791" r:id="rId30"/>
    <p:sldId id="884" r:id="rId31"/>
    <p:sldId id="831" r:id="rId32"/>
    <p:sldId id="885" r:id="rId33"/>
    <p:sldId id="886" r:id="rId34"/>
    <p:sldId id="833" r:id="rId35"/>
    <p:sldId id="834" r:id="rId36"/>
    <p:sldId id="835" r:id="rId37"/>
    <p:sldId id="836" r:id="rId38"/>
    <p:sldId id="837" r:id="rId39"/>
    <p:sldId id="838" r:id="rId40"/>
    <p:sldId id="839" r:id="rId41"/>
    <p:sldId id="840" r:id="rId42"/>
    <p:sldId id="851" r:id="rId43"/>
    <p:sldId id="848" r:id="rId44"/>
    <p:sldId id="849" r:id="rId45"/>
    <p:sldId id="853" r:id="rId46"/>
    <p:sldId id="854" r:id="rId47"/>
    <p:sldId id="855" r:id="rId48"/>
    <p:sldId id="859" r:id="rId49"/>
    <p:sldId id="860" r:id="rId50"/>
    <p:sldId id="861" r:id="rId51"/>
    <p:sldId id="862" r:id="rId52"/>
    <p:sldId id="863" r:id="rId53"/>
    <p:sldId id="864" r:id="rId54"/>
    <p:sldId id="887" r:id="rId55"/>
    <p:sldId id="865" r:id="rId56"/>
    <p:sldId id="866" r:id="rId57"/>
    <p:sldId id="867" r:id="rId58"/>
    <p:sldId id="868" r:id="rId59"/>
    <p:sldId id="869" r:id="rId60"/>
    <p:sldId id="894" r:id="rId61"/>
    <p:sldId id="895" r:id="rId62"/>
    <p:sldId id="889" r:id="rId63"/>
    <p:sldId id="890" r:id="rId64"/>
    <p:sldId id="891" r:id="rId65"/>
    <p:sldId id="876" r:id="rId66"/>
    <p:sldId id="818" r:id="rId67"/>
    <p:sldId id="819" r:id="rId68"/>
    <p:sldId id="820" r:id="rId69"/>
    <p:sldId id="821" r:id="rId70"/>
    <p:sldId id="822" r:id="rId71"/>
    <p:sldId id="823" r:id="rId72"/>
    <p:sldId id="824" r:id="rId73"/>
    <p:sldId id="825" r:id="rId74"/>
    <p:sldId id="826" r:id="rId75"/>
    <p:sldId id="827" r:id="rId76"/>
    <p:sldId id="828" r:id="rId7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bg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22BD"/>
    <a:srgbClr val="023CBE"/>
    <a:srgbClr val="024EBE"/>
    <a:srgbClr val="0D7CB3"/>
    <a:srgbClr val="0D58B3"/>
    <a:srgbClr val="FFFFFF"/>
    <a:srgbClr val="FF00FF"/>
    <a:srgbClr val="2F59F3"/>
    <a:srgbClr val="086CF2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23" autoAdjust="0"/>
    <p:restoredTop sz="94660"/>
  </p:normalViewPr>
  <p:slideViewPr>
    <p:cSldViewPr>
      <p:cViewPr>
        <p:scale>
          <a:sx n="66" d="100"/>
          <a:sy n="66" d="100"/>
        </p:scale>
        <p:origin x="-1632" y="-204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Manuscripts\YiHe\NARES\SUBMIT\thermo-exp-cal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Manuscripts\YiHe\NARES\SUBMIT\thermo-exp-calc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Manuscripts\YiHe\NARES\SUBMIT\thermo-exp-cal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>
        <c:manualLayout>
          <c:layoutTarget val="inner"/>
          <c:xMode val="edge"/>
          <c:yMode val="edge"/>
          <c:x val="8.2557470271744052E-2"/>
          <c:y val="7.0481605330237312E-2"/>
          <c:w val="0.72377690288713914"/>
          <c:h val="0.6150914765339085"/>
        </c:manualLayout>
      </c:layout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Tm(calc)</c:v>
                </c:pt>
              </c:strCache>
            </c:strRef>
          </c:tx>
          <c:spPr>
            <a:solidFill>
              <a:schemeClr val="accent1"/>
            </a:solidFill>
          </c:spPr>
          <c:cat>
            <c:strRef>
              <c:f>Sheet1!$A$2:$A$19</c:f>
              <c:strCache>
                <c:ptCount val="18"/>
                <c:pt idx="0">
                  <c:v>CTACGCATTCC</c:v>
                </c:pt>
                <c:pt idx="1">
                  <c:v>CTAACGGATGC</c:v>
                </c:pt>
                <c:pt idx="2">
                  <c:v>CTATTGGCGAC</c:v>
                </c:pt>
                <c:pt idx="3">
                  <c:v>CGTATTCAGGC</c:v>
                </c:pt>
                <c:pt idx="4">
                  <c:v>CAATACGCCTC</c:v>
                </c:pt>
                <c:pt idx="5">
                  <c:v>TTCATAGCCGT</c:v>
                </c:pt>
                <c:pt idx="6">
                  <c:v>TTCCGTAGCAT</c:v>
                </c:pt>
                <c:pt idx="7">
                  <c:v>TGCGGATAAGT</c:v>
                </c:pt>
                <c:pt idx="8">
                  <c:v>TCGGCTATTGT</c:v>
                </c:pt>
                <c:pt idx="9">
                  <c:v>TACTCCGCATT</c:v>
                </c:pt>
                <c:pt idx="10">
                  <c:v>TAGACCGCAAT</c:v>
                </c:pt>
                <c:pt idx="11">
                  <c:v>TATCGTTGCCT</c:v>
                </c:pt>
                <c:pt idx="12">
                  <c:v>GCCCAGCG</c:v>
                </c:pt>
                <c:pt idx="13">
                  <c:v>AGACCTAGT</c:v>
                </c:pt>
                <c:pt idx="14">
                  <c:v>CCATGTCCC</c:v>
                </c:pt>
                <c:pt idx="15">
                  <c:v>TGCACGCTA</c:v>
                </c:pt>
                <c:pt idx="16">
                  <c:v>ATGCTCATGC</c:v>
                </c:pt>
                <c:pt idx="17">
                  <c:v>CTCGGGAACGCC</c:v>
                </c:pt>
              </c:strCache>
            </c:str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55</c:v>
                </c:pt>
                <c:pt idx="1">
                  <c:v>91</c:v>
                </c:pt>
                <c:pt idx="2">
                  <c:v>72</c:v>
                </c:pt>
                <c:pt idx="3">
                  <c:v>63</c:v>
                </c:pt>
                <c:pt idx="4">
                  <c:v>86</c:v>
                </c:pt>
                <c:pt idx="5">
                  <c:v>66</c:v>
                </c:pt>
                <c:pt idx="6">
                  <c:v>80</c:v>
                </c:pt>
                <c:pt idx="7">
                  <c:v>65</c:v>
                </c:pt>
                <c:pt idx="8">
                  <c:v>108</c:v>
                </c:pt>
                <c:pt idx="9">
                  <c:v>79</c:v>
                </c:pt>
                <c:pt idx="10">
                  <c:v>67</c:v>
                </c:pt>
                <c:pt idx="11">
                  <c:v>58</c:v>
                </c:pt>
                <c:pt idx="12">
                  <c:v>62</c:v>
                </c:pt>
                <c:pt idx="13">
                  <c:v>64</c:v>
                </c:pt>
                <c:pt idx="14">
                  <c:v>97</c:v>
                </c:pt>
                <c:pt idx="15">
                  <c:v>48</c:v>
                </c:pt>
                <c:pt idx="16">
                  <c:v>43</c:v>
                </c:pt>
                <c:pt idx="17">
                  <c:v>90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Tm(exp)</c:v>
                </c:pt>
              </c:strCache>
            </c:strRef>
          </c:tx>
          <c:spPr>
            <a:solidFill>
              <a:schemeClr val="accent2"/>
            </a:solidFill>
          </c:spPr>
          <c:cat>
            <c:strRef>
              <c:f>Sheet1!$A$2:$A$19</c:f>
              <c:strCache>
                <c:ptCount val="18"/>
                <c:pt idx="0">
                  <c:v>CTACGCATTCC</c:v>
                </c:pt>
                <c:pt idx="1">
                  <c:v>CTAACGGATGC</c:v>
                </c:pt>
                <c:pt idx="2">
                  <c:v>CTATTGGCGAC</c:v>
                </c:pt>
                <c:pt idx="3">
                  <c:v>CGTATTCAGGC</c:v>
                </c:pt>
                <c:pt idx="4">
                  <c:v>CAATACGCCTC</c:v>
                </c:pt>
                <c:pt idx="5">
                  <c:v>TTCATAGCCGT</c:v>
                </c:pt>
                <c:pt idx="6">
                  <c:v>TTCCGTAGCAT</c:v>
                </c:pt>
                <c:pt idx="7">
                  <c:v>TGCGGATAAGT</c:v>
                </c:pt>
                <c:pt idx="8">
                  <c:v>TCGGCTATTGT</c:v>
                </c:pt>
                <c:pt idx="9">
                  <c:v>TACTCCGCATT</c:v>
                </c:pt>
                <c:pt idx="10">
                  <c:v>TAGACCGCAAT</c:v>
                </c:pt>
                <c:pt idx="11">
                  <c:v>TATCGTTGCCT</c:v>
                </c:pt>
                <c:pt idx="12">
                  <c:v>GCCCAGCG</c:v>
                </c:pt>
                <c:pt idx="13">
                  <c:v>AGACCTAGT</c:v>
                </c:pt>
                <c:pt idx="14">
                  <c:v>CCATGTCCC</c:v>
                </c:pt>
                <c:pt idx="15">
                  <c:v>TGCACGCTA</c:v>
                </c:pt>
                <c:pt idx="16">
                  <c:v>ATGCTCATGC</c:v>
                </c:pt>
                <c:pt idx="17">
                  <c:v>CTCGGGAACGCC</c:v>
                </c:pt>
              </c:strCache>
            </c:str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59.9</c:v>
                </c:pt>
                <c:pt idx="1">
                  <c:v>60.1</c:v>
                </c:pt>
                <c:pt idx="2">
                  <c:v>60.7</c:v>
                </c:pt>
                <c:pt idx="3">
                  <c:v>59</c:v>
                </c:pt>
                <c:pt idx="4">
                  <c:v>59.4</c:v>
                </c:pt>
                <c:pt idx="5">
                  <c:v>59.8</c:v>
                </c:pt>
                <c:pt idx="6">
                  <c:v>59.6</c:v>
                </c:pt>
                <c:pt idx="7">
                  <c:v>59.6</c:v>
                </c:pt>
                <c:pt idx="8">
                  <c:v>59.9</c:v>
                </c:pt>
                <c:pt idx="9">
                  <c:v>61.1</c:v>
                </c:pt>
                <c:pt idx="10">
                  <c:v>61.3</c:v>
                </c:pt>
                <c:pt idx="11">
                  <c:v>61.6</c:v>
                </c:pt>
                <c:pt idx="12">
                  <c:v>58</c:v>
                </c:pt>
                <c:pt idx="13">
                  <c:v>46.2</c:v>
                </c:pt>
                <c:pt idx="14">
                  <c:v>53</c:v>
                </c:pt>
                <c:pt idx="15">
                  <c:v>58.2</c:v>
                </c:pt>
                <c:pt idx="16">
                  <c:v>57.1</c:v>
                </c:pt>
                <c:pt idx="17">
                  <c:v>61</c:v>
                </c:pt>
              </c:numCache>
            </c:numRef>
          </c:val>
        </c:ser>
        <c:axId val="225116160"/>
        <c:axId val="225117696"/>
      </c:barChart>
      <c:catAx>
        <c:axId val="225116160"/>
        <c:scaling>
          <c:orientation val="minMax"/>
        </c:scaling>
        <c:axPos val="b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600" baseline="0">
                <a:solidFill>
                  <a:schemeClr val="bg1"/>
                </a:solidFill>
              </a:defRPr>
            </a:pPr>
            <a:endParaRPr lang="pl-PL"/>
          </a:p>
        </c:txPr>
        <c:crossAx val="225117696"/>
        <c:crosses val="autoZero"/>
        <c:auto val="1"/>
        <c:lblAlgn val="ctr"/>
        <c:lblOffset val="100"/>
      </c:catAx>
      <c:valAx>
        <c:axId val="225117696"/>
        <c:scaling>
          <c:orientation val="minMax"/>
        </c:scaling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General" sourceLinked="1"/>
        <c:tickLblPos val="nextTo"/>
        <c:spPr>
          <a:noFill/>
          <a:ln>
            <a:solidFill>
              <a:srgbClr val="000000"/>
            </a:solidFill>
          </a:ln>
        </c:spPr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pl-PL"/>
          </a:p>
        </c:txPr>
        <c:crossAx val="225116160"/>
        <c:crosses val="autoZero"/>
        <c:crossBetween val="between"/>
      </c:valAx>
      <c:spPr>
        <a:ln>
          <a:solidFill>
            <a:srgbClr val="000000"/>
          </a:solidFill>
        </a:ln>
      </c:spPr>
    </c:plotArea>
    <c:legend>
      <c:legendPos val="r"/>
      <c:legendEntry>
        <c:idx val="0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pl-PL"/>
          </a:p>
        </c:txPr>
      </c:legendEntry>
      <c:legendEntry>
        <c:idx val="1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pl-PL"/>
          </a:p>
        </c:txPr>
      </c:legendEntry>
      <c:layout/>
    </c:legend>
    <c:plotVisOnly val="1"/>
  </c:chart>
  <c:spPr>
    <a:ln>
      <a:noFill/>
    </a:ln>
  </c:spPr>
  <c:txPr>
    <a:bodyPr/>
    <a:lstStyle/>
    <a:p>
      <a:pPr>
        <a:defRPr sz="1800"/>
      </a:pPr>
      <a:endParaRPr lang="pl-PL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Sheet1!$D$1</c:f>
              <c:strCache>
                <c:ptCount val="1"/>
                <c:pt idx="0">
                  <c:v>DH(calc)</c:v>
                </c:pt>
              </c:strCache>
            </c:strRef>
          </c:tx>
          <c:cat>
            <c:strRef>
              <c:f>Sheet1!$A$2:$A$19</c:f>
              <c:strCache>
                <c:ptCount val="18"/>
                <c:pt idx="0">
                  <c:v>CTACGCATTCC</c:v>
                </c:pt>
                <c:pt idx="1">
                  <c:v>CTAACGGATGC</c:v>
                </c:pt>
                <c:pt idx="2">
                  <c:v>CTATTGGCGAC</c:v>
                </c:pt>
                <c:pt idx="3">
                  <c:v>CGTATTCAGGC</c:v>
                </c:pt>
                <c:pt idx="4">
                  <c:v>CAATACGCCTC</c:v>
                </c:pt>
                <c:pt idx="5">
                  <c:v>TTCATAGCCGT</c:v>
                </c:pt>
                <c:pt idx="6">
                  <c:v>TTCCGTAGCAT</c:v>
                </c:pt>
                <c:pt idx="7">
                  <c:v>TGCGGATAAGT</c:v>
                </c:pt>
                <c:pt idx="8">
                  <c:v>TCGGCTATTGT</c:v>
                </c:pt>
                <c:pt idx="9">
                  <c:v>TACTCCGCATT</c:v>
                </c:pt>
                <c:pt idx="10">
                  <c:v>TAGACCGCAAT</c:v>
                </c:pt>
                <c:pt idx="11">
                  <c:v>TATCGTTGCCT</c:v>
                </c:pt>
                <c:pt idx="12">
                  <c:v>GCCCAGCG</c:v>
                </c:pt>
                <c:pt idx="13">
                  <c:v>AGACCTAGT</c:v>
                </c:pt>
                <c:pt idx="14">
                  <c:v>CCATGTCCC</c:v>
                </c:pt>
                <c:pt idx="15">
                  <c:v>TGCACGCTA</c:v>
                </c:pt>
                <c:pt idx="16">
                  <c:v>ATGCTCATGC</c:v>
                </c:pt>
                <c:pt idx="17">
                  <c:v>CTCGGGAACGCC</c:v>
                </c:pt>
              </c:strCache>
            </c:strRef>
          </c:cat>
          <c:val>
            <c:numRef>
              <c:f>Sheet1!$D$2:$D$19</c:f>
              <c:numCache>
                <c:formatCode>General</c:formatCode>
                <c:ptCount val="18"/>
                <c:pt idx="0">
                  <c:v>76.5</c:v>
                </c:pt>
                <c:pt idx="1">
                  <c:v>64.2</c:v>
                </c:pt>
                <c:pt idx="2">
                  <c:v>51.5</c:v>
                </c:pt>
                <c:pt idx="3">
                  <c:v>41.2</c:v>
                </c:pt>
                <c:pt idx="4">
                  <c:v>63.9</c:v>
                </c:pt>
                <c:pt idx="5">
                  <c:v>76.400000000000006</c:v>
                </c:pt>
                <c:pt idx="6">
                  <c:v>68.3</c:v>
                </c:pt>
                <c:pt idx="7">
                  <c:v>43.9</c:v>
                </c:pt>
                <c:pt idx="8">
                  <c:v>68.5</c:v>
                </c:pt>
                <c:pt idx="9">
                  <c:v>60.1</c:v>
                </c:pt>
                <c:pt idx="10">
                  <c:v>38.700000000000003</c:v>
                </c:pt>
                <c:pt idx="11">
                  <c:v>68.099999999999994</c:v>
                </c:pt>
                <c:pt idx="12">
                  <c:v>64.599999999999994</c:v>
                </c:pt>
                <c:pt idx="13">
                  <c:v>68.599999999999994</c:v>
                </c:pt>
                <c:pt idx="14">
                  <c:v>72.7</c:v>
                </c:pt>
                <c:pt idx="15">
                  <c:v>37.9</c:v>
                </c:pt>
                <c:pt idx="16">
                  <c:v>37.700000000000003</c:v>
                </c:pt>
                <c:pt idx="17">
                  <c:v>68</c:v>
                </c:pt>
              </c:numCache>
            </c:numRef>
          </c:val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DH(exp)</c:v>
                </c:pt>
              </c:strCache>
            </c:strRef>
          </c:tx>
          <c:cat>
            <c:strRef>
              <c:f>Sheet1!$A$2:$A$19</c:f>
              <c:strCache>
                <c:ptCount val="18"/>
                <c:pt idx="0">
                  <c:v>CTACGCATTCC</c:v>
                </c:pt>
                <c:pt idx="1">
                  <c:v>CTAACGGATGC</c:v>
                </c:pt>
                <c:pt idx="2">
                  <c:v>CTATTGGCGAC</c:v>
                </c:pt>
                <c:pt idx="3">
                  <c:v>CGTATTCAGGC</c:v>
                </c:pt>
                <c:pt idx="4">
                  <c:v>CAATACGCCTC</c:v>
                </c:pt>
                <c:pt idx="5">
                  <c:v>TTCATAGCCGT</c:v>
                </c:pt>
                <c:pt idx="6">
                  <c:v>TTCCGTAGCAT</c:v>
                </c:pt>
                <c:pt idx="7">
                  <c:v>TGCGGATAAGT</c:v>
                </c:pt>
                <c:pt idx="8">
                  <c:v>TCGGCTATTGT</c:v>
                </c:pt>
                <c:pt idx="9">
                  <c:v>TACTCCGCATT</c:v>
                </c:pt>
                <c:pt idx="10">
                  <c:v>TAGACCGCAAT</c:v>
                </c:pt>
                <c:pt idx="11">
                  <c:v>TATCGTTGCCT</c:v>
                </c:pt>
                <c:pt idx="12">
                  <c:v>GCCCAGCG</c:v>
                </c:pt>
                <c:pt idx="13">
                  <c:v>AGACCTAGT</c:v>
                </c:pt>
                <c:pt idx="14">
                  <c:v>CCATGTCCC</c:v>
                </c:pt>
                <c:pt idx="15">
                  <c:v>TGCACGCTA</c:v>
                </c:pt>
                <c:pt idx="16">
                  <c:v>ATGCTCATGC</c:v>
                </c:pt>
                <c:pt idx="17">
                  <c:v>CTCGGGAACGCC</c:v>
                </c:pt>
              </c:strCache>
            </c:strRef>
          </c:cat>
          <c:val>
            <c:numRef>
              <c:f>Sheet1!$E$2:$E$19</c:f>
              <c:numCache>
                <c:formatCode>General</c:formatCode>
                <c:ptCount val="18"/>
                <c:pt idx="0">
                  <c:v>84.5</c:v>
                </c:pt>
                <c:pt idx="1">
                  <c:v>85.3</c:v>
                </c:pt>
                <c:pt idx="2">
                  <c:v>83.8</c:v>
                </c:pt>
                <c:pt idx="3">
                  <c:v>88.6</c:v>
                </c:pt>
                <c:pt idx="4">
                  <c:v>77.7</c:v>
                </c:pt>
                <c:pt idx="5">
                  <c:v>80.400000000000006</c:v>
                </c:pt>
                <c:pt idx="6">
                  <c:v>74.900000000000006</c:v>
                </c:pt>
                <c:pt idx="7">
                  <c:v>79.7</c:v>
                </c:pt>
                <c:pt idx="8">
                  <c:v>77.599999999999994</c:v>
                </c:pt>
                <c:pt idx="9">
                  <c:v>74</c:v>
                </c:pt>
                <c:pt idx="10">
                  <c:v>74.099999999999994</c:v>
                </c:pt>
                <c:pt idx="11">
                  <c:v>74</c:v>
                </c:pt>
                <c:pt idx="12">
                  <c:v>57.6</c:v>
                </c:pt>
                <c:pt idx="13">
                  <c:v>56</c:v>
                </c:pt>
                <c:pt idx="14">
                  <c:v>65.900000000000006</c:v>
                </c:pt>
                <c:pt idx="15">
                  <c:v>55</c:v>
                </c:pt>
                <c:pt idx="16">
                  <c:v>65</c:v>
                </c:pt>
                <c:pt idx="17">
                  <c:v>100.1</c:v>
                </c:pt>
              </c:numCache>
            </c:numRef>
          </c:val>
        </c:ser>
        <c:axId val="218114688"/>
        <c:axId val="218124672"/>
      </c:barChart>
      <c:catAx>
        <c:axId val="218114688"/>
        <c:scaling>
          <c:orientation val="minMax"/>
        </c:scaling>
        <c:axPos val="b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800" baseline="0">
                <a:solidFill>
                  <a:schemeClr val="bg1"/>
                </a:solidFill>
              </a:defRPr>
            </a:pPr>
            <a:endParaRPr lang="pl-PL"/>
          </a:p>
        </c:txPr>
        <c:crossAx val="218124672"/>
        <c:crosses val="autoZero"/>
        <c:auto val="1"/>
        <c:lblAlgn val="ctr"/>
        <c:lblOffset val="100"/>
      </c:catAx>
      <c:valAx>
        <c:axId val="218124672"/>
        <c:scaling>
          <c:orientation val="minMax"/>
        </c:scaling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General" sourceLinked="1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2000" baseline="0">
                <a:solidFill>
                  <a:schemeClr val="bg1"/>
                </a:solidFill>
              </a:defRPr>
            </a:pPr>
            <a:endParaRPr lang="pl-PL"/>
          </a:p>
        </c:txPr>
        <c:crossAx val="218114688"/>
        <c:crosses val="autoZero"/>
        <c:crossBetween val="between"/>
      </c:valAx>
      <c:spPr>
        <a:ln>
          <a:solidFill>
            <a:srgbClr val="000000"/>
          </a:solidFill>
        </a:ln>
      </c:spPr>
    </c:plotArea>
    <c:legend>
      <c:legendPos val="r"/>
      <c:layout/>
      <c:txPr>
        <a:bodyPr/>
        <a:lstStyle/>
        <a:p>
          <a:pPr>
            <a:defRPr sz="1800">
              <a:solidFill>
                <a:schemeClr val="bg1"/>
              </a:solidFill>
            </a:defRPr>
          </a:pPr>
          <a:endParaRPr lang="pl-PL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plotArea>
      <c:layout/>
      <c:barChart>
        <c:barDir val="col"/>
        <c:grouping val="clustered"/>
        <c:ser>
          <c:idx val="0"/>
          <c:order val="0"/>
          <c:tx>
            <c:strRef>
              <c:f>Sheet1!$F$1</c:f>
              <c:strCache>
                <c:ptCount val="1"/>
                <c:pt idx="0">
                  <c:v>S(calc)</c:v>
                </c:pt>
              </c:strCache>
            </c:strRef>
          </c:tx>
          <c:cat>
            <c:strRef>
              <c:f>Sheet1!$A$2:$A$19</c:f>
              <c:strCache>
                <c:ptCount val="18"/>
                <c:pt idx="0">
                  <c:v>CTACGCATTCC</c:v>
                </c:pt>
                <c:pt idx="1">
                  <c:v>CTAACGGATGC</c:v>
                </c:pt>
                <c:pt idx="2">
                  <c:v>CTATTGGCGAC</c:v>
                </c:pt>
                <c:pt idx="3">
                  <c:v>CGTATTCAGGC</c:v>
                </c:pt>
                <c:pt idx="4">
                  <c:v>CAATACGCCTC</c:v>
                </c:pt>
                <c:pt idx="5">
                  <c:v>TTCATAGCCGT</c:v>
                </c:pt>
                <c:pt idx="6">
                  <c:v>TTCCGTAGCAT</c:v>
                </c:pt>
                <c:pt idx="7">
                  <c:v>TGCGGATAAGT</c:v>
                </c:pt>
                <c:pt idx="8">
                  <c:v>TCGGCTATTGT</c:v>
                </c:pt>
                <c:pt idx="9">
                  <c:v>TACTCCGCATT</c:v>
                </c:pt>
                <c:pt idx="10">
                  <c:v>TAGACCGCAAT</c:v>
                </c:pt>
                <c:pt idx="11">
                  <c:v>TATCGTTGCCT</c:v>
                </c:pt>
                <c:pt idx="12">
                  <c:v>GCCCAGCG</c:v>
                </c:pt>
                <c:pt idx="13">
                  <c:v>AGACCTAGT</c:v>
                </c:pt>
                <c:pt idx="14">
                  <c:v>CCATGTCCC</c:v>
                </c:pt>
                <c:pt idx="15">
                  <c:v>TGCACGCTA</c:v>
                </c:pt>
                <c:pt idx="16">
                  <c:v>ATGCTCATGC</c:v>
                </c:pt>
                <c:pt idx="17">
                  <c:v>CTCGGGAACGCC</c:v>
                </c:pt>
              </c:strCache>
            </c:strRef>
          </c:cat>
          <c:val>
            <c:numRef>
              <c:f>Sheet1!$F$2:$F$19</c:f>
              <c:numCache>
                <c:formatCode>General</c:formatCode>
                <c:ptCount val="18"/>
                <c:pt idx="0">
                  <c:v>232.3</c:v>
                </c:pt>
                <c:pt idx="1">
                  <c:v>234.4</c:v>
                </c:pt>
                <c:pt idx="2">
                  <c:v>229.5</c:v>
                </c:pt>
                <c:pt idx="3">
                  <c:v>245</c:v>
                </c:pt>
                <c:pt idx="4">
                  <c:v>212.2</c:v>
                </c:pt>
                <c:pt idx="5">
                  <c:v>219.9</c:v>
                </c:pt>
                <c:pt idx="6">
                  <c:v>203.6</c:v>
                </c:pt>
                <c:pt idx="7">
                  <c:v>217.7</c:v>
                </c:pt>
                <c:pt idx="8">
                  <c:v>212.4</c:v>
                </c:pt>
                <c:pt idx="9">
                  <c:v>199.9</c:v>
                </c:pt>
                <c:pt idx="10">
                  <c:v>199.8</c:v>
                </c:pt>
                <c:pt idx="11">
                  <c:v>199.4</c:v>
                </c:pt>
                <c:pt idx="12">
                  <c:v>172.4</c:v>
                </c:pt>
                <c:pt idx="13">
                  <c:v>154</c:v>
                </c:pt>
                <c:pt idx="14">
                  <c:v>181</c:v>
                </c:pt>
                <c:pt idx="15">
                  <c:v>145</c:v>
                </c:pt>
                <c:pt idx="16">
                  <c:v>176</c:v>
                </c:pt>
                <c:pt idx="17">
                  <c:v>269</c:v>
                </c:pt>
              </c:numCache>
            </c:numRef>
          </c:val>
        </c:ser>
        <c:ser>
          <c:idx val="1"/>
          <c:order val="1"/>
          <c:tx>
            <c:strRef>
              <c:f>Sheet1!$G$1</c:f>
              <c:strCache>
                <c:ptCount val="1"/>
                <c:pt idx="0">
                  <c:v>S(exp)</c:v>
                </c:pt>
              </c:strCache>
            </c:strRef>
          </c:tx>
          <c:cat>
            <c:strRef>
              <c:f>Sheet1!$A$2:$A$19</c:f>
              <c:strCache>
                <c:ptCount val="18"/>
                <c:pt idx="0">
                  <c:v>CTACGCATTCC</c:v>
                </c:pt>
                <c:pt idx="1">
                  <c:v>CTAACGGATGC</c:v>
                </c:pt>
                <c:pt idx="2">
                  <c:v>CTATTGGCGAC</c:v>
                </c:pt>
                <c:pt idx="3">
                  <c:v>CGTATTCAGGC</c:v>
                </c:pt>
                <c:pt idx="4">
                  <c:v>CAATACGCCTC</c:v>
                </c:pt>
                <c:pt idx="5">
                  <c:v>TTCATAGCCGT</c:v>
                </c:pt>
                <c:pt idx="6">
                  <c:v>TTCCGTAGCAT</c:v>
                </c:pt>
                <c:pt idx="7">
                  <c:v>TGCGGATAAGT</c:v>
                </c:pt>
                <c:pt idx="8">
                  <c:v>TCGGCTATTGT</c:v>
                </c:pt>
                <c:pt idx="9">
                  <c:v>TACTCCGCATT</c:v>
                </c:pt>
                <c:pt idx="10">
                  <c:v>TAGACCGCAAT</c:v>
                </c:pt>
                <c:pt idx="11">
                  <c:v>TATCGTTGCCT</c:v>
                </c:pt>
                <c:pt idx="12">
                  <c:v>GCCCAGCG</c:v>
                </c:pt>
                <c:pt idx="13">
                  <c:v>AGACCTAGT</c:v>
                </c:pt>
                <c:pt idx="14">
                  <c:v>CCATGTCCC</c:v>
                </c:pt>
                <c:pt idx="15">
                  <c:v>TGCACGCTA</c:v>
                </c:pt>
                <c:pt idx="16">
                  <c:v>ATGCTCATGC</c:v>
                </c:pt>
                <c:pt idx="17">
                  <c:v>CTCGGGAACGCC</c:v>
                </c:pt>
              </c:strCache>
            </c:strRef>
          </c:cat>
          <c:val>
            <c:numRef>
              <c:f>Sheet1!$G$2:$G$19</c:f>
              <c:numCache>
                <c:formatCode>General</c:formatCode>
                <c:ptCount val="18"/>
                <c:pt idx="0">
                  <c:v>240.9</c:v>
                </c:pt>
                <c:pt idx="1">
                  <c:v>186.3</c:v>
                </c:pt>
                <c:pt idx="2">
                  <c:v>152.19999999999999</c:v>
                </c:pt>
                <c:pt idx="3">
                  <c:v>140.5</c:v>
                </c:pt>
                <c:pt idx="4">
                  <c:v>181.1</c:v>
                </c:pt>
                <c:pt idx="5">
                  <c:v>237.3</c:v>
                </c:pt>
                <c:pt idx="6">
                  <c:v>201.9</c:v>
                </c:pt>
                <c:pt idx="7">
                  <c:v>137.69999999999999</c:v>
                </c:pt>
                <c:pt idx="8">
                  <c:v>198.9</c:v>
                </c:pt>
                <c:pt idx="9">
                  <c:v>173.9</c:v>
                </c:pt>
                <c:pt idx="10">
                  <c:v>114.9</c:v>
                </c:pt>
                <c:pt idx="11">
                  <c:v>210.2</c:v>
                </c:pt>
                <c:pt idx="12">
                  <c:v>188.9</c:v>
                </c:pt>
                <c:pt idx="13">
                  <c:v>224.9</c:v>
                </c:pt>
                <c:pt idx="14">
                  <c:v>199.9</c:v>
                </c:pt>
                <c:pt idx="15">
                  <c:v>116.4</c:v>
                </c:pt>
                <c:pt idx="16">
                  <c:v>119.2</c:v>
                </c:pt>
                <c:pt idx="17">
                  <c:v>195.1</c:v>
                </c:pt>
              </c:numCache>
            </c:numRef>
          </c:val>
        </c:ser>
        <c:axId val="225125120"/>
        <c:axId val="225126656"/>
      </c:barChart>
      <c:catAx>
        <c:axId val="225125120"/>
        <c:scaling>
          <c:orientation val="minMax"/>
        </c:scaling>
        <c:axPos val="b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800" baseline="0">
                <a:solidFill>
                  <a:schemeClr val="bg1"/>
                </a:solidFill>
              </a:defRPr>
            </a:pPr>
            <a:endParaRPr lang="pl-PL"/>
          </a:p>
        </c:txPr>
        <c:crossAx val="225126656"/>
        <c:crosses val="autoZero"/>
        <c:auto val="1"/>
        <c:lblAlgn val="ctr"/>
        <c:lblOffset val="100"/>
      </c:catAx>
      <c:valAx>
        <c:axId val="225126656"/>
        <c:scaling>
          <c:orientation val="minMax"/>
        </c:scaling>
        <c:axPos val="l"/>
        <c:majorGridlines>
          <c:spPr>
            <a:ln>
              <a:solidFill>
                <a:srgbClr val="000000"/>
              </a:solidFill>
            </a:ln>
          </c:spPr>
        </c:majorGridlines>
        <c:numFmt formatCode="General" sourceLinked="1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800">
                <a:solidFill>
                  <a:schemeClr val="bg1"/>
                </a:solidFill>
              </a:defRPr>
            </a:pPr>
            <a:endParaRPr lang="pl-PL"/>
          </a:p>
        </c:txPr>
        <c:crossAx val="225125120"/>
        <c:crosses val="autoZero"/>
        <c:crossBetween val="between"/>
      </c:valAx>
      <c:spPr>
        <a:ln>
          <a:solidFill>
            <a:srgbClr val="000000"/>
          </a:solidFill>
        </a:ln>
      </c:spPr>
    </c:plotArea>
    <c:legend>
      <c:legendPos val="r"/>
      <c:layout/>
      <c:txPr>
        <a:bodyPr/>
        <a:lstStyle/>
        <a:p>
          <a:pPr>
            <a:defRPr sz="1800">
              <a:solidFill>
                <a:schemeClr val="bg1"/>
              </a:solidFill>
            </a:defRPr>
          </a:pPr>
          <a:endParaRPr lang="pl-PL"/>
        </a:p>
      </c:txPr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image" Target="../media/image32.wmf"/><Relationship Id="rId7" Type="http://schemas.openxmlformats.org/officeDocument/2006/relationships/image" Target="../media/image36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6" Type="http://schemas.openxmlformats.org/officeDocument/2006/relationships/image" Target="../media/image35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Relationship Id="rId9" Type="http://schemas.openxmlformats.org/officeDocument/2006/relationships/image" Target="../media/image3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image" Target="../media/image5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66.wmf"/><Relationship Id="rId7" Type="http://schemas.openxmlformats.org/officeDocument/2006/relationships/image" Target="../media/image70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Relationship Id="rId9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0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3.wmf"/><Relationship Id="rId7" Type="http://schemas.openxmlformats.org/officeDocument/2006/relationships/image" Target="../media/image72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74.wmf"/><Relationship Id="rId9" Type="http://schemas.openxmlformats.org/officeDocument/2006/relationships/image" Target="../media/image76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86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942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942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7DA0E021-9508-4BC8-AB16-D524DD6E5CAA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E1C242-6C5C-44C1-85BC-A86DE00C5799}" type="slidenum">
              <a:rPr lang="pl-PL"/>
              <a:pPr/>
              <a:t>43</a:t>
            </a:fld>
            <a:endParaRPr lang="pl-PL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In the REMD</a:t>
            </a:r>
            <a:r>
              <a:rPr lang="pl-PL" smtClean="0"/>
              <a:t> </a:t>
            </a:r>
            <a:r>
              <a:rPr lang="en-US" smtClean="0"/>
              <a:t>method, n replica systems, each in the canonical ensemble, and each at a</a:t>
            </a:r>
            <a:r>
              <a:rPr lang="pl-PL" smtClean="0"/>
              <a:t> </a:t>
            </a:r>
            <a:r>
              <a:rPr lang="en-US" smtClean="0"/>
              <a:t>different temperature, are simulated. At given intervals, swaps, or</a:t>
            </a:r>
            <a:r>
              <a:rPr lang="pl-PL" smtClean="0"/>
              <a:t> </a:t>
            </a:r>
            <a:r>
              <a:rPr lang="en-US" smtClean="0"/>
              <a:t>exchanges, of the configurational variables between systems are accepted</a:t>
            </a:r>
            <a:br>
              <a:rPr lang="en-US" smtClean="0"/>
            </a:br>
            <a:r>
              <a:rPr lang="en-US" smtClean="0"/>
              <a:t>with the Metropolis criteria.</a:t>
            </a:r>
            <a:br>
              <a:rPr lang="en-US" smtClean="0"/>
            </a:br>
            <a:endParaRPr lang="pl-PL" smtClean="0"/>
          </a:p>
          <a:p>
            <a:pPr eaLnBrk="1" hangingPunct="1"/>
            <a:r>
              <a:rPr lang="en-US" smtClean="0"/>
              <a:t>The multiplexed variant of the RE method (MREMD) developed by Pande</a:t>
            </a:r>
            <a:r>
              <a:rPr lang="pl-PL" smtClean="0"/>
              <a:t> </a:t>
            </a:r>
            <a:r>
              <a:rPr lang="en-US" smtClean="0"/>
              <a:t>differs from the original RE method in that several trajectories are run</a:t>
            </a:r>
            <a:r>
              <a:rPr lang="pl-PL" smtClean="0"/>
              <a:t> </a:t>
            </a:r>
            <a:r>
              <a:rPr lang="en-US" smtClean="0"/>
              <a:t>at a given temperature and exchanges are performed between any replicas</a:t>
            </a:r>
            <a:r>
              <a:rPr lang="pl-PL" smtClean="0"/>
              <a:t> </a:t>
            </a:r>
            <a:r>
              <a:rPr lang="en-US" smtClean="0"/>
              <a:t>with neighboring temperatures.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E30C65-A36B-42AE-B09F-86A08FD909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5D59DE-C2B1-42A0-BAFA-72875685F2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5A5CD-CD50-4F34-B2B4-60B8786403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8BAEF3-041F-4E29-BACC-7649C2F852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BB747D-5A38-450B-8E51-E96324FB9EB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8FF329-F406-4B9A-9B5C-15457B70D5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D5BAFD-9C80-4838-B3D0-97E2F6EEC81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746037-8A4C-41F2-9360-1D7C055684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35DE81-5C88-473B-BC5A-B28511578F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FDB3A6-5783-4987-9E0C-8ED4A3C1B3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00171-6017-4989-834A-BE0777D1FB6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B39AC-DE03-472E-9A19-C02D94DC62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4E69E2-8989-4105-B849-D3312E66E1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674143AF-90E4-4C6E-A5BF-015F18AE3207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5.bin"/><Relationship Id="rId4" Type="http://schemas.openxmlformats.org/officeDocument/2006/relationships/oleObject" Target="../embeddings/oleObject1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13" Type="http://schemas.openxmlformats.org/officeDocument/2006/relationships/oleObject" Target="../embeddings/oleObject25.bin"/><Relationship Id="rId3" Type="http://schemas.openxmlformats.org/officeDocument/2006/relationships/image" Target="../media/image39.png"/><Relationship Id="rId7" Type="http://schemas.openxmlformats.org/officeDocument/2006/relationships/oleObject" Target="../embeddings/oleObject19.bin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3.bin"/><Relationship Id="rId5" Type="http://schemas.openxmlformats.org/officeDocument/2006/relationships/image" Target="../media/image41.png"/><Relationship Id="rId15" Type="http://schemas.openxmlformats.org/officeDocument/2006/relationships/image" Target="../media/image42.gif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40.png"/><Relationship Id="rId9" Type="http://schemas.openxmlformats.org/officeDocument/2006/relationships/oleObject" Target="../embeddings/oleObject21.bin"/><Relationship Id="rId14" Type="http://schemas.openxmlformats.org/officeDocument/2006/relationships/oleObject" Target="../embeddings/oleObject26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27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59.tiff"/><Relationship Id="rId4" Type="http://schemas.openxmlformats.org/officeDocument/2006/relationships/oleObject" Target="../embeddings/oleObject29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2.bin"/><Relationship Id="rId5" Type="http://schemas.openxmlformats.org/officeDocument/2006/relationships/oleObject" Target="../embeddings/oleObject31.bin"/><Relationship Id="rId4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6.bin"/><Relationship Id="rId11" Type="http://schemas.openxmlformats.org/officeDocument/2006/relationships/oleObject" Target="../embeddings/oleObject41.bin"/><Relationship Id="rId5" Type="http://schemas.openxmlformats.org/officeDocument/2006/relationships/oleObject" Target="../embeddings/oleObject35.bin"/><Relationship Id="rId10" Type="http://schemas.openxmlformats.org/officeDocument/2006/relationships/oleObject" Target="../embeddings/oleObject40.bin"/><Relationship Id="rId4" Type="http://schemas.openxmlformats.org/officeDocument/2006/relationships/oleObject" Target="../embeddings/oleObject34.bin"/><Relationship Id="rId9" Type="http://schemas.openxmlformats.org/officeDocument/2006/relationships/oleObject" Target="../embeddings/oleObject39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oleObject" Target="../embeddings/oleObject51.bin"/><Relationship Id="rId3" Type="http://schemas.openxmlformats.org/officeDocument/2006/relationships/image" Target="../media/image77.png"/><Relationship Id="rId7" Type="http://schemas.openxmlformats.org/officeDocument/2006/relationships/oleObject" Target="../embeddings/oleObject45.bin"/><Relationship Id="rId12" Type="http://schemas.openxmlformats.org/officeDocument/2006/relationships/oleObject" Target="../embeddings/oleObject50.bin"/><Relationship Id="rId17" Type="http://schemas.openxmlformats.org/officeDocument/2006/relationships/image" Target="../media/image78.pn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4.bin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44.bin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3.bin"/><Relationship Id="rId15" Type="http://schemas.openxmlformats.org/officeDocument/2006/relationships/oleObject" Target="../embeddings/oleObject53.bin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2.bin"/><Relationship Id="rId9" Type="http://schemas.openxmlformats.org/officeDocument/2006/relationships/oleObject" Target="../embeddings/oleObject47.bin"/><Relationship Id="rId14" Type="http://schemas.openxmlformats.org/officeDocument/2006/relationships/oleObject" Target="../embeddings/oleObject5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57.bin"/><Relationship Id="rId5" Type="http://schemas.openxmlformats.org/officeDocument/2006/relationships/oleObject" Target="../embeddings/oleObject56.bin"/><Relationship Id="rId4" Type="http://schemas.openxmlformats.org/officeDocument/2006/relationships/oleObject" Target="../embeddings/oleObject55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58.bin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4" Type="http://schemas.openxmlformats.org/officeDocument/2006/relationships/oleObject" Target="../embeddings/oleObject60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4" Type="http://schemas.openxmlformats.org/officeDocument/2006/relationships/oleObject" Target="../embeddings/oleObject62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Adam\Documents\Wyklady\Molecular-simulations-in-chemistry\nares.m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4" Type="http://schemas.openxmlformats.org/officeDocument/2006/relationships/oleObject" Target="../embeddings/oleObject65.bin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w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wm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1340768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tabLst>
                <a:tab pos="685800" algn="l"/>
              </a:tabLst>
            </a:pPr>
            <a:r>
              <a:rPr lang="pl-PL" altLang="ko-KR" sz="44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Lecture</a:t>
            </a:r>
            <a:r>
              <a:rPr lang="pl-PL" altLang="ko-KR" sz="4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12</a:t>
            </a:r>
          </a:p>
          <a:p>
            <a:pPr marL="457200" indent="-457200" algn="ctr">
              <a:tabLst>
                <a:tab pos="685800" algn="l"/>
              </a:tabLst>
            </a:pPr>
            <a:endParaRPr lang="pl-PL" altLang="ko-KR" sz="4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>
              <a:tabLst>
                <a:tab pos="685800" algn="l"/>
              </a:tabLst>
            </a:pPr>
            <a:r>
              <a:rPr lang="pl-PL" altLang="ko-KR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Coarse-Grained</a:t>
            </a:r>
            <a:r>
              <a:rPr lang="pl-PL" altLang="ko-KR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altLang="ko-KR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Models</a:t>
            </a:r>
            <a:r>
              <a:rPr lang="pl-PL" altLang="ko-KR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marL="457200" indent="-457200" algn="ctr">
              <a:tabLst>
                <a:tab pos="685800" algn="l"/>
              </a:tabLst>
            </a:pPr>
            <a:r>
              <a:rPr lang="pl-PL" altLang="ko-KR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</a:t>
            </a:r>
            <a:r>
              <a:rPr lang="pl-PL" altLang="ko-KR" sz="4000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Biomolecules</a:t>
            </a:r>
            <a:endParaRPr lang="en-US" altLang="ko-KR" sz="4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>
              <a:tabLst>
                <a:tab pos="685800" algn="l"/>
              </a:tabLst>
            </a:pPr>
            <a:r>
              <a:rPr lang="pl-PL" altLang="ko-KR" sz="36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II: </a:t>
            </a:r>
            <a:r>
              <a:rPr lang="pl-PL" altLang="ko-KR" sz="36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Physics-based</a:t>
            </a:r>
            <a:r>
              <a:rPr lang="pl-PL" altLang="ko-KR" sz="36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altLang="ko-KR" sz="36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force</a:t>
            </a:r>
            <a:r>
              <a:rPr lang="pl-PL" altLang="ko-KR" sz="36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pl-PL" altLang="ko-KR" sz="36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fields</a:t>
            </a:r>
            <a:r>
              <a:rPr lang="pl-PL" altLang="ko-KR" sz="36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</a:t>
            </a:r>
          </a:p>
          <a:p>
            <a:pPr marL="457200" indent="-457200" algn="ctr">
              <a:tabLst>
                <a:tab pos="685800" algn="l"/>
              </a:tabLst>
            </a:pPr>
            <a:r>
              <a:rPr lang="pl-PL" altLang="ko-KR" sz="36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MARTINI, UNRES, MSCG</a:t>
            </a:r>
            <a:endParaRPr lang="en-US" altLang="ko-KR" sz="3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0" indent="-457200" algn="ctr">
              <a:tabLst>
                <a:tab pos="685800" algn="l"/>
              </a:tabLst>
            </a:pPr>
            <a:endParaRPr lang="pl-PL" altLang="ko-KR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107950" y="188913"/>
            <a:ext cx="89646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Average </a:t>
            </a:r>
            <a:r>
              <a:rPr lang="en-US" sz="2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Energy</a:t>
            </a:r>
            <a:r>
              <a:rPr lang="pl-PL" sz="2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and </a:t>
            </a:r>
            <a:r>
              <a:rPr lang="pl-PL" sz="2800" b="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Heat</a:t>
            </a:r>
            <a:r>
              <a:rPr lang="pl-PL" sz="2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Capacity</a:t>
            </a:r>
            <a:r>
              <a:rPr lang="en-US" sz="2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endParaRPr lang="en-US" sz="2800" b="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84385" y="1572412"/>
          <a:ext cx="9059615" cy="3875849"/>
        </p:xfrm>
        <a:graphic>
          <a:graphicData uri="http://schemas.openxmlformats.org/presentationml/2006/ole">
            <p:oleObj spid="_x0000_s91138" name="Równanie" r:id="rId3" imgW="5702040" imgH="24382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1BDD.pd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142578"/>
            <a:ext cx="4662686" cy="4662686"/>
          </a:xfrm>
          <a:prstGeom prst="rect">
            <a:avLst/>
          </a:prstGeom>
        </p:spPr>
      </p:pic>
      <p:pic>
        <p:nvPicPr>
          <p:cNvPr id="2" name="Obraz 1" descr="1bdd-notemp-temp-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14" y="1271495"/>
            <a:ext cx="4464138" cy="3987815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251520" y="44624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Temperature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dependence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fields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602128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N-terminal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part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B-domain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staphylococcal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protein A;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coarse-grained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UNRES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az 2" descr="1bdd_rmsd_notemp-tem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53049" y="1268760"/>
            <a:ext cx="4483447" cy="4005064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pole tekstowe 1"/>
          <p:cNvSpPr txBox="1">
            <a:spLocks noChangeArrowheads="1"/>
          </p:cNvSpPr>
          <p:nvPr/>
        </p:nvSpPr>
        <p:spPr bwMode="auto">
          <a:xfrm>
            <a:off x="250825" y="404813"/>
            <a:ext cx="8713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3200" b="0">
                <a:latin typeface="Arial" pitchFamily="34" charset="0"/>
                <a:cs typeface="Arial" pitchFamily="34" charset="0"/>
              </a:rPr>
              <a:t>Expressing the total PMF</a:t>
            </a:r>
          </a:p>
        </p:txBody>
      </p:sp>
      <p:sp>
        <p:nvSpPr>
          <p:cNvPr id="40963" name="pole tekstowe 2"/>
          <p:cNvSpPr txBox="1">
            <a:spLocks noChangeArrowheads="1"/>
          </p:cNvSpPr>
          <p:nvPr/>
        </p:nvSpPr>
        <p:spPr bwMode="auto">
          <a:xfrm>
            <a:off x="250825" y="1484313"/>
            <a:ext cx="8642350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expressions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Levitt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Warshel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, 1975;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Levitt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, 1976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MARTINI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field)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statistical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(Tanaka &amp;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Scheraga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1976; CABS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field)</a:t>
            </a:r>
            <a:endParaRPr lang="pl-PL" sz="2400" dirty="0">
              <a:latin typeface="Arial" pitchFamily="34" charset="0"/>
              <a:cs typeface="Arial" pitchFamily="34" charset="0"/>
            </a:endParaRP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Factor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expansion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(UNRES) </a:t>
            </a:r>
          </a:p>
          <a:p>
            <a:pPr marL="355600" indent="-355600">
              <a:spcAft>
                <a:spcPts val="1200"/>
              </a:spcAft>
              <a:buFont typeface="Wingdings" pitchFamily="2" charset="2"/>
              <a:buChar char="q"/>
            </a:pPr>
            <a:r>
              <a:rPr lang="pl-PL" sz="2400" b="0" dirty="0" err="1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matching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(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Voth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 and </a:t>
            </a:r>
            <a:r>
              <a:rPr lang="pl-PL" sz="2400" b="0" dirty="0" err="1">
                <a:latin typeface="Arial" pitchFamily="34" charset="0"/>
                <a:cs typeface="Arial" pitchFamily="34" charset="0"/>
              </a:rPr>
              <a:t>coworkers</a:t>
            </a:r>
            <a:r>
              <a:rPr lang="pl-PL" sz="2400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2007)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6"/>
          <p:cNvGraphicFramePr>
            <a:graphicFrameLocks noChangeAspect="1"/>
          </p:cNvGraphicFramePr>
          <p:nvPr/>
        </p:nvGraphicFramePr>
        <p:xfrm>
          <a:off x="303213" y="2276475"/>
          <a:ext cx="8539162" cy="2287588"/>
        </p:xfrm>
        <a:graphic>
          <a:graphicData uri="http://schemas.openxmlformats.org/presentationml/2006/ole">
            <p:oleObj spid="_x0000_s99330" name="Równanie" r:id="rId3" imgW="4267080" imgH="1143000" progId="Equation.3">
              <p:embed/>
            </p:oleObj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0" y="40466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smtClean="0">
                <a:latin typeface="Arial" pitchFamily="34" charset="0"/>
                <a:cs typeface="Arial" pitchFamily="34" charset="0"/>
              </a:rPr>
              <a:t>Sum of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neo-classical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terms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476250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323528" y="-15190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MARTINI </a:t>
            </a: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field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84" y="3752748"/>
            <a:ext cx="4968552" cy="3060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56828"/>
            <a:ext cx="3626451" cy="2988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93679" y="3645024"/>
            <a:ext cx="291076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462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Features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of MARTINI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908720"/>
            <a:ext cx="8712968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4-to-1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mapping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; on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average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4 heavy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atoms+associated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hydrogens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are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considered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an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interaction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site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Explicit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water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; 4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water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molecule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mapped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onto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a single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site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however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, „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dry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Martini” was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developed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main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types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particles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: polar (P),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nonpolar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(N),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apolar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(C),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charged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(Q);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additionally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hydrogen-bonding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properties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assigned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: donor (d),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acceptor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(a),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both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(da),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none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(0).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Non-bonded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interactions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described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LJ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potential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charged-charged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interactions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described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Coulombic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potential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462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Parameterization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of MARTINI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908720"/>
            <a:ext cx="87129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Standard VDW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parameters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depending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site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type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Local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parameters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PMFs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all-atom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MD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Validation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comparing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distributions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functions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all-atom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MD and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experimental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data (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thermodynamic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, NMR, etc.).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462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Applications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of MARTINI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908720"/>
            <a:ext cx="871296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Lipid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membrane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characterization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Lipid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polymorfism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Membrane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fusion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Protein-lipid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interplay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Self-assembly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peptides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proteins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Peptide-induced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memnbrane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permealization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Conformational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changes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proteins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Surfactant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self-assembly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Nanoparticles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462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0" dirty="0" smtClean="0">
                <a:latin typeface="Arial" pitchFamily="34" charset="0"/>
                <a:cs typeface="Arial" pitchFamily="34" charset="0"/>
              </a:rPr>
              <a:t>MARTINI </a:t>
            </a: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references</a:t>
            </a:r>
            <a:endParaRPr lang="pl-PL" sz="4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251520" y="764704"/>
            <a:ext cx="8712968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S.-J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Marrink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 smtClean="0">
                <a:latin typeface="Arial" pitchFamily="34" charset="0"/>
                <a:cs typeface="Arial" pitchFamily="34" charset="0"/>
              </a:rPr>
              <a:t>et al., J. </a:t>
            </a:r>
            <a:r>
              <a:rPr lang="pl-PL" sz="2800" b="0" i="1" dirty="0" err="1" smtClean="0">
                <a:latin typeface="Arial" pitchFamily="34" charset="0"/>
                <a:cs typeface="Arial" pitchFamily="34" charset="0"/>
              </a:rPr>
              <a:t>Phys</a:t>
            </a:r>
            <a:r>
              <a:rPr lang="pl-PL" sz="2800" b="0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pl-PL" sz="2800" b="0" i="1" dirty="0" smtClean="0">
                <a:latin typeface="Arial" pitchFamily="34" charset="0"/>
                <a:cs typeface="Arial" pitchFamily="34" charset="0"/>
              </a:rPr>
              <a:t>. B 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2007, 111, 7812-7824  (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lipids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L.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Monticelli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 smtClean="0">
                <a:latin typeface="Arial" pitchFamily="34" charset="0"/>
                <a:cs typeface="Arial" pitchFamily="34" charset="0"/>
              </a:rPr>
              <a:t>et al., </a:t>
            </a:r>
            <a:r>
              <a:rPr lang="en-US" sz="2800" b="0" i="1" dirty="0" smtClean="0">
                <a:latin typeface="Arial" pitchFamily="34" charset="0"/>
                <a:cs typeface="Arial" pitchFamily="34" charset="0"/>
              </a:rPr>
              <a:t>J. Chem. Theory and </a:t>
            </a:r>
            <a:r>
              <a:rPr lang="en-US" sz="2800" b="0" i="1" dirty="0" err="1" smtClean="0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2008, 4, 819–834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proteins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C.A.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Lopez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i="1" dirty="0" smtClean="0">
                <a:latin typeface="Arial" pitchFamily="34" charset="0"/>
                <a:cs typeface="Arial" pitchFamily="34" charset="0"/>
              </a:rPr>
              <a:t>et al.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0" i="1" dirty="0" smtClean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 smtClean="0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 2009, 5, 3195–3210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carbohydrates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J.J.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Uusitalo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2800" b="0" i="1" dirty="0" smtClean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 smtClean="0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 2015, 11, 3932−3945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(DNA) 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C.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Arnarez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et al., </a:t>
            </a:r>
            <a:r>
              <a:rPr lang="en-US" sz="2800" b="0" i="1" dirty="0" smtClean="0">
                <a:latin typeface="Arial" pitchFamily="34" charset="0"/>
                <a:cs typeface="Arial" pitchFamily="34" charset="0"/>
              </a:rPr>
              <a:t>J. Chem. Theory </a:t>
            </a:r>
            <a:r>
              <a:rPr lang="en-US" sz="2800" b="0" i="1" dirty="0" err="1" smtClean="0">
                <a:latin typeface="Arial" pitchFamily="34" charset="0"/>
                <a:cs typeface="Arial" pitchFamily="34" charset="0"/>
              </a:rPr>
              <a:t>Comput</a:t>
            </a:r>
            <a:r>
              <a:rPr lang="en-US" sz="2800" b="0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2015, 11, 260−275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(„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dry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” Martini;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implicit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sovent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363538" indent="-363538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S.-J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Marrink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and D.P.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Tieleman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pl-PL" sz="2800" b="0" i="1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pl-PL" sz="2800" b="0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 smtClean="0">
                <a:latin typeface="Arial" pitchFamily="34" charset="0"/>
                <a:cs typeface="Arial" pitchFamily="34" charset="0"/>
              </a:rPr>
              <a:t>Soc</a:t>
            </a:r>
            <a:r>
              <a:rPr lang="pl-PL" sz="2800" b="0" i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2800" b="0" i="1" dirty="0" err="1" smtClean="0">
                <a:latin typeface="Arial" pitchFamily="34" charset="0"/>
                <a:cs typeface="Arial" pitchFamily="34" charset="0"/>
              </a:rPr>
              <a:t>Rev</a:t>
            </a:r>
            <a:r>
              <a:rPr lang="pl-PL" sz="2800" b="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, 2013, 42, 6801-6822 (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overview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perspectives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4"/>
          <p:cNvSpPr txBox="1">
            <a:spLocks noChangeArrowheads="1"/>
          </p:cNvSpPr>
          <p:nvPr/>
        </p:nvSpPr>
        <p:spPr bwMode="auto">
          <a:xfrm>
            <a:off x="250825" y="-15190"/>
            <a:ext cx="8642350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tabLst>
                <a:tab pos="2692400" algn="l"/>
              </a:tabLst>
            </a:pPr>
            <a:r>
              <a:rPr lang="pl-PL" sz="4000" b="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Factor</a:t>
            </a:r>
            <a:r>
              <a:rPr lang="pl-PL" sz="40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pl-PL" sz="4000" b="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expansion</a:t>
            </a:r>
            <a:r>
              <a:rPr lang="pl-PL" sz="40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of </a:t>
            </a:r>
            <a:r>
              <a:rPr lang="pl-PL" sz="4000" b="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the</a:t>
            </a:r>
            <a:r>
              <a:rPr lang="pl-PL" sz="40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PMF</a:t>
            </a:r>
            <a:endParaRPr lang="en-US" sz="4000" b="0" dirty="0">
              <a:latin typeface="Arial" pitchFamily="34" charset="0"/>
              <a:ea typeface="Arial Unicode MS" pitchFamily="34" charset="-128"/>
              <a:cs typeface="Arial" pitchFamily="34" charset="0"/>
            </a:endParaRPr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179388" y="692696"/>
            <a:ext cx="8785225" cy="6124754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Define the coarse-grained interaction sited as well as the coarse-grained and fine grained degrees of freedom.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Express the all-atom energy as a sum over components within and between interaction sites.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Factor out F(X) and determine approximate functional expressions for the factors.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b="0" dirty="0" err="1">
                <a:latin typeface="Arial" pitchFamily="34" charset="0"/>
                <a:ea typeface="Arial Unicode MS" pitchFamily="34" charset="-128"/>
                <a:cs typeface="Arial" pitchFamily="34" charset="0"/>
              </a:rPr>
              <a:t>Parametrize</a:t>
            </a:r>
            <a:r>
              <a:rPr lang="en-US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 the expressions from QM or MM RFE surfaces.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pl-PL" sz="2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C</a:t>
            </a:r>
            <a:r>
              <a:rPr lang="en-US" sz="2800" b="0" dirty="0" err="1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alibrati</a:t>
            </a:r>
            <a:r>
              <a:rPr lang="pl-PL" sz="2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on</a:t>
            </a:r>
            <a:r>
              <a:rPr lang="en-US" sz="28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to reproduce properties of training systems (native protein structure, thermodynamic properties, etc.).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-723900" y="1036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179388" y="169863"/>
            <a:ext cx="89646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3200" b="0">
                <a:latin typeface="Arial" pitchFamily="34" charset="0"/>
                <a:ea typeface="굴림" pitchFamily="34" charset="-127"/>
                <a:cs typeface="Arial" pitchFamily="34" charset="0"/>
              </a:rPr>
              <a:t>From Schr</a:t>
            </a:r>
            <a:r>
              <a:rPr lang="pl-PL" sz="3200" b="0">
                <a:latin typeface="Arial" pitchFamily="34" charset="0"/>
                <a:ea typeface="굴림" pitchFamily="34" charset="-127"/>
                <a:cs typeface="Arial" pitchFamily="34" charset="0"/>
              </a:rPr>
              <a:t>ö</a:t>
            </a:r>
            <a:r>
              <a:rPr lang="en-US" altLang="ko-KR" sz="3200" b="0">
                <a:latin typeface="Arial" pitchFamily="34" charset="0"/>
                <a:ea typeface="굴림" pitchFamily="34" charset="-127"/>
                <a:cs typeface="Arial" pitchFamily="34" charset="0"/>
              </a:rPr>
              <a:t>dinger equation to analytical all-atom potentials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590550" y="1341438"/>
          <a:ext cx="6934200" cy="2879725"/>
        </p:xfrm>
        <a:graphic>
          <a:graphicData uri="http://schemas.openxmlformats.org/presentationml/2006/ole">
            <p:oleObj spid="_x0000_s100354" name="Równanie" r:id="rId3" imgW="2476440" imgH="1028520" progId="Equation.3">
              <p:embed/>
            </p:oleObj>
          </a:graphicData>
        </a:graphic>
      </p:graphicFrame>
      <p:graphicFrame>
        <p:nvGraphicFramePr>
          <p:cNvPr id="2051" name="Object 7"/>
          <p:cNvGraphicFramePr>
            <a:graphicFrameLocks noChangeAspect="1"/>
          </p:cNvGraphicFramePr>
          <p:nvPr/>
        </p:nvGraphicFramePr>
        <p:xfrm>
          <a:off x="560388" y="4510088"/>
          <a:ext cx="8332787" cy="1943100"/>
        </p:xfrm>
        <a:graphic>
          <a:graphicData uri="http://schemas.openxmlformats.org/presentationml/2006/ole">
            <p:oleObj spid="_x0000_s100355" name="Równanie" r:id="rId4" imgW="3047760" imgH="711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G-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99" y="846881"/>
            <a:ext cx="5688013" cy="387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2"/>
          <p:cNvGraphicFramePr>
            <a:graphicFrameLocks noChangeAspect="1"/>
          </p:cNvGraphicFramePr>
          <p:nvPr>
            <p:ph/>
          </p:nvPr>
        </p:nvGraphicFramePr>
        <p:xfrm>
          <a:off x="107950" y="4873625"/>
          <a:ext cx="8820150" cy="1795463"/>
        </p:xfrm>
        <a:graphic>
          <a:graphicData uri="http://schemas.openxmlformats.org/presentationml/2006/ole">
            <p:oleObj spid="_x0000_s176130" name="Równanie" r:id="rId4" imgW="4241520" imgH="863280" progId="Equation.3">
              <p:embed/>
            </p:oleObj>
          </a:graphicData>
        </a:graphic>
      </p:graphicFrame>
      <p:sp>
        <p:nvSpPr>
          <p:cNvPr id="11268" name="Text Box 7"/>
          <p:cNvSpPr txBox="1">
            <a:spLocks noChangeArrowheads="1"/>
          </p:cNvSpPr>
          <p:nvPr/>
        </p:nvSpPr>
        <p:spPr bwMode="auto">
          <a:xfrm>
            <a:off x="0" y="-54679"/>
            <a:ext cx="9144000" cy="132343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0" dirty="0" smtClean="0">
                <a:latin typeface="Arial" pitchFamily="34" charset="0"/>
                <a:ea typeface="Arial Unicode MS" pitchFamily="34" charset="-128"/>
                <a:cs typeface="Arial" pitchFamily="34" charset="0"/>
              </a:rPr>
              <a:t>Definition </a:t>
            </a:r>
            <a:r>
              <a:rPr lang="en-US" sz="40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of coarse-grained sites and energy partition</a:t>
            </a:r>
          </a:p>
        </p:txBody>
      </p:sp>
      <p:sp>
        <p:nvSpPr>
          <p:cNvPr id="6" name="Dowolny kształt 5"/>
          <p:cNvSpPr/>
          <p:nvPr/>
        </p:nvSpPr>
        <p:spPr bwMode="auto">
          <a:xfrm>
            <a:off x="4572000" y="1333500"/>
            <a:ext cx="3181350" cy="2533650"/>
          </a:xfrm>
          <a:custGeom>
            <a:avLst/>
            <a:gdLst>
              <a:gd name="connsiteX0" fmla="*/ 990600 w 3181350"/>
              <a:gd name="connsiteY0" fmla="*/ 161925 h 2533650"/>
              <a:gd name="connsiteX1" fmla="*/ 1209675 w 3181350"/>
              <a:gd name="connsiteY1" fmla="*/ 142875 h 2533650"/>
              <a:gd name="connsiteX2" fmla="*/ 1238250 w 3181350"/>
              <a:gd name="connsiteY2" fmla="*/ 133350 h 2533650"/>
              <a:gd name="connsiteX3" fmla="*/ 1276350 w 3181350"/>
              <a:gd name="connsiteY3" fmla="*/ 123825 h 2533650"/>
              <a:gd name="connsiteX4" fmla="*/ 1304925 w 3181350"/>
              <a:gd name="connsiteY4" fmla="*/ 114300 h 2533650"/>
              <a:gd name="connsiteX5" fmla="*/ 1362075 w 3181350"/>
              <a:gd name="connsiteY5" fmla="*/ 76200 h 2533650"/>
              <a:gd name="connsiteX6" fmla="*/ 1428750 w 3181350"/>
              <a:gd name="connsiteY6" fmla="*/ 47625 h 2533650"/>
              <a:gd name="connsiteX7" fmla="*/ 1524000 w 3181350"/>
              <a:gd name="connsiteY7" fmla="*/ 19050 h 2533650"/>
              <a:gd name="connsiteX8" fmla="*/ 1552575 w 3181350"/>
              <a:gd name="connsiteY8" fmla="*/ 9525 h 2533650"/>
              <a:gd name="connsiteX9" fmla="*/ 1638300 w 3181350"/>
              <a:gd name="connsiteY9" fmla="*/ 0 h 2533650"/>
              <a:gd name="connsiteX10" fmla="*/ 2162175 w 3181350"/>
              <a:gd name="connsiteY10" fmla="*/ 9525 h 2533650"/>
              <a:gd name="connsiteX11" fmla="*/ 2390775 w 3181350"/>
              <a:gd name="connsiteY11" fmla="*/ 19050 h 2533650"/>
              <a:gd name="connsiteX12" fmla="*/ 2428875 w 3181350"/>
              <a:gd name="connsiteY12" fmla="*/ 28575 h 2533650"/>
              <a:gd name="connsiteX13" fmla="*/ 2514600 w 3181350"/>
              <a:gd name="connsiteY13" fmla="*/ 47625 h 2533650"/>
              <a:gd name="connsiteX14" fmla="*/ 2543175 w 3181350"/>
              <a:gd name="connsiteY14" fmla="*/ 76200 h 2533650"/>
              <a:gd name="connsiteX15" fmla="*/ 2571750 w 3181350"/>
              <a:gd name="connsiteY15" fmla="*/ 85725 h 2533650"/>
              <a:gd name="connsiteX16" fmla="*/ 2628900 w 3181350"/>
              <a:gd name="connsiteY16" fmla="*/ 123825 h 2533650"/>
              <a:gd name="connsiteX17" fmla="*/ 2695575 w 3181350"/>
              <a:gd name="connsiteY17" fmla="*/ 180975 h 2533650"/>
              <a:gd name="connsiteX18" fmla="*/ 2752725 w 3181350"/>
              <a:gd name="connsiteY18" fmla="*/ 219075 h 2533650"/>
              <a:gd name="connsiteX19" fmla="*/ 2819400 w 3181350"/>
              <a:gd name="connsiteY19" fmla="*/ 266700 h 2533650"/>
              <a:gd name="connsiteX20" fmla="*/ 2847975 w 3181350"/>
              <a:gd name="connsiteY20" fmla="*/ 285750 h 2533650"/>
              <a:gd name="connsiteX21" fmla="*/ 2895600 w 3181350"/>
              <a:gd name="connsiteY21" fmla="*/ 342900 h 2533650"/>
              <a:gd name="connsiteX22" fmla="*/ 2905125 w 3181350"/>
              <a:gd name="connsiteY22" fmla="*/ 371475 h 2533650"/>
              <a:gd name="connsiteX23" fmla="*/ 2943225 w 3181350"/>
              <a:gd name="connsiteY23" fmla="*/ 400050 h 2533650"/>
              <a:gd name="connsiteX24" fmla="*/ 2971800 w 3181350"/>
              <a:gd name="connsiteY24" fmla="*/ 438150 h 2533650"/>
              <a:gd name="connsiteX25" fmla="*/ 3009900 w 3181350"/>
              <a:gd name="connsiteY25" fmla="*/ 495300 h 2533650"/>
              <a:gd name="connsiteX26" fmla="*/ 3019425 w 3181350"/>
              <a:gd name="connsiteY26" fmla="*/ 523875 h 2533650"/>
              <a:gd name="connsiteX27" fmla="*/ 3048000 w 3181350"/>
              <a:gd name="connsiteY27" fmla="*/ 542925 h 2533650"/>
              <a:gd name="connsiteX28" fmla="*/ 3067050 w 3181350"/>
              <a:gd name="connsiteY28" fmla="*/ 581025 h 2533650"/>
              <a:gd name="connsiteX29" fmla="*/ 3105150 w 3181350"/>
              <a:gd name="connsiteY29" fmla="*/ 638175 h 2533650"/>
              <a:gd name="connsiteX30" fmla="*/ 3143250 w 3181350"/>
              <a:gd name="connsiteY30" fmla="*/ 704850 h 2533650"/>
              <a:gd name="connsiteX31" fmla="*/ 3152775 w 3181350"/>
              <a:gd name="connsiteY31" fmla="*/ 742950 h 2533650"/>
              <a:gd name="connsiteX32" fmla="*/ 3162300 w 3181350"/>
              <a:gd name="connsiteY32" fmla="*/ 771525 h 2533650"/>
              <a:gd name="connsiteX33" fmla="*/ 3181350 w 3181350"/>
              <a:gd name="connsiteY33" fmla="*/ 847725 h 2533650"/>
              <a:gd name="connsiteX34" fmla="*/ 3171825 w 3181350"/>
              <a:gd name="connsiteY34" fmla="*/ 1266825 h 2533650"/>
              <a:gd name="connsiteX35" fmla="*/ 3143250 w 3181350"/>
              <a:gd name="connsiteY35" fmla="*/ 1352550 h 2533650"/>
              <a:gd name="connsiteX36" fmla="*/ 3133725 w 3181350"/>
              <a:gd name="connsiteY36" fmla="*/ 1381125 h 2533650"/>
              <a:gd name="connsiteX37" fmla="*/ 3105150 w 3181350"/>
              <a:gd name="connsiteY37" fmla="*/ 1409700 h 2533650"/>
              <a:gd name="connsiteX38" fmla="*/ 3095625 w 3181350"/>
              <a:gd name="connsiteY38" fmla="*/ 1438275 h 2533650"/>
              <a:gd name="connsiteX39" fmla="*/ 3086100 w 3181350"/>
              <a:gd name="connsiteY39" fmla="*/ 1485900 h 2533650"/>
              <a:gd name="connsiteX40" fmla="*/ 3057525 w 3181350"/>
              <a:gd name="connsiteY40" fmla="*/ 1514475 h 2533650"/>
              <a:gd name="connsiteX41" fmla="*/ 3000375 w 3181350"/>
              <a:gd name="connsiteY41" fmla="*/ 1571625 h 2533650"/>
              <a:gd name="connsiteX42" fmla="*/ 2971800 w 3181350"/>
              <a:gd name="connsiteY42" fmla="*/ 1628775 h 2533650"/>
              <a:gd name="connsiteX43" fmla="*/ 2905125 w 3181350"/>
              <a:gd name="connsiteY43" fmla="*/ 1695450 h 2533650"/>
              <a:gd name="connsiteX44" fmla="*/ 2886075 w 3181350"/>
              <a:gd name="connsiteY44" fmla="*/ 1724025 h 2533650"/>
              <a:gd name="connsiteX45" fmla="*/ 2857500 w 3181350"/>
              <a:gd name="connsiteY45" fmla="*/ 1743075 h 2533650"/>
              <a:gd name="connsiteX46" fmla="*/ 2828925 w 3181350"/>
              <a:gd name="connsiteY46" fmla="*/ 1771650 h 2533650"/>
              <a:gd name="connsiteX47" fmla="*/ 2790825 w 3181350"/>
              <a:gd name="connsiteY47" fmla="*/ 1828800 h 2533650"/>
              <a:gd name="connsiteX48" fmla="*/ 2743200 w 3181350"/>
              <a:gd name="connsiteY48" fmla="*/ 1885950 h 2533650"/>
              <a:gd name="connsiteX49" fmla="*/ 2705100 w 3181350"/>
              <a:gd name="connsiteY49" fmla="*/ 1895475 h 2533650"/>
              <a:gd name="connsiteX50" fmla="*/ 2638425 w 3181350"/>
              <a:gd name="connsiteY50" fmla="*/ 1943100 h 2533650"/>
              <a:gd name="connsiteX51" fmla="*/ 2609850 w 3181350"/>
              <a:gd name="connsiteY51" fmla="*/ 1952625 h 2533650"/>
              <a:gd name="connsiteX52" fmla="*/ 2581275 w 3181350"/>
              <a:gd name="connsiteY52" fmla="*/ 1981200 h 2533650"/>
              <a:gd name="connsiteX53" fmla="*/ 2552700 w 3181350"/>
              <a:gd name="connsiteY53" fmla="*/ 2000250 h 2533650"/>
              <a:gd name="connsiteX54" fmla="*/ 2533650 w 3181350"/>
              <a:gd name="connsiteY54" fmla="*/ 2028825 h 2533650"/>
              <a:gd name="connsiteX55" fmla="*/ 2495550 w 3181350"/>
              <a:gd name="connsiteY55" fmla="*/ 2076450 h 2533650"/>
              <a:gd name="connsiteX56" fmla="*/ 2486025 w 3181350"/>
              <a:gd name="connsiteY56" fmla="*/ 2105025 h 2533650"/>
              <a:gd name="connsiteX57" fmla="*/ 2476500 w 3181350"/>
              <a:gd name="connsiteY57" fmla="*/ 2143125 h 2533650"/>
              <a:gd name="connsiteX58" fmla="*/ 2438400 w 3181350"/>
              <a:gd name="connsiteY58" fmla="*/ 2171700 h 2533650"/>
              <a:gd name="connsiteX59" fmla="*/ 2409825 w 3181350"/>
              <a:gd name="connsiteY59" fmla="*/ 2247900 h 2533650"/>
              <a:gd name="connsiteX60" fmla="*/ 2362200 w 3181350"/>
              <a:gd name="connsiteY60" fmla="*/ 2371725 h 2533650"/>
              <a:gd name="connsiteX61" fmla="*/ 2343150 w 3181350"/>
              <a:gd name="connsiteY61" fmla="*/ 2400300 h 2533650"/>
              <a:gd name="connsiteX62" fmla="*/ 2286000 w 3181350"/>
              <a:gd name="connsiteY62" fmla="*/ 2438400 h 2533650"/>
              <a:gd name="connsiteX63" fmla="*/ 1838325 w 3181350"/>
              <a:gd name="connsiteY63" fmla="*/ 2447925 h 2533650"/>
              <a:gd name="connsiteX64" fmla="*/ 1752600 w 3181350"/>
              <a:gd name="connsiteY64" fmla="*/ 2457450 h 2533650"/>
              <a:gd name="connsiteX65" fmla="*/ 1695450 w 3181350"/>
              <a:gd name="connsiteY65" fmla="*/ 2476500 h 2533650"/>
              <a:gd name="connsiteX66" fmla="*/ 1666875 w 3181350"/>
              <a:gd name="connsiteY66" fmla="*/ 2495550 h 2533650"/>
              <a:gd name="connsiteX67" fmla="*/ 1409700 w 3181350"/>
              <a:gd name="connsiteY67" fmla="*/ 2505075 h 2533650"/>
              <a:gd name="connsiteX68" fmla="*/ 1352550 w 3181350"/>
              <a:gd name="connsiteY68" fmla="*/ 2514600 h 2533650"/>
              <a:gd name="connsiteX69" fmla="*/ 1323975 w 3181350"/>
              <a:gd name="connsiteY69" fmla="*/ 2524125 h 2533650"/>
              <a:gd name="connsiteX70" fmla="*/ 895350 w 3181350"/>
              <a:gd name="connsiteY70" fmla="*/ 2533650 h 2533650"/>
              <a:gd name="connsiteX71" fmla="*/ 495300 w 3181350"/>
              <a:gd name="connsiteY71" fmla="*/ 2524125 h 2533650"/>
              <a:gd name="connsiteX72" fmla="*/ 457200 w 3181350"/>
              <a:gd name="connsiteY72" fmla="*/ 2505075 h 2533650"/>
              <a:gd name="connsiteX73" fmla="*/ 428625 w 3181350"/>
              <a:gd name="connsiteY73" fmla="*/ 2495550 h 2533650"/>
              <a:gd name="connsiteX74" fmla="*/ 333375 w 3181350"/>
              <a:gd name="connsiteY74" fmla="*/ 2466975 h 2533650"/>
              <a:gd name="connsiteX75" fmla="*/ 247650 w 3181350"/>
              <a:gd name="connsiteY75" fmla="*/ 2438400 h 2533650"/>
              <a:gd name="connsiteX76" fmla="*/ 200025 w 3181350"/>
              <a:gd name="connsiteY76" fmla="*/ 2409825 h 2533650"/>
              <a:gd name="connsiteX77" fmla="*/ 171450 w 3181350"/>
              <a:gd name="connsiteY77" fmla="*/ 2400300 h 2533650"/>
              <a:gd name="connsiteX78" fmla="*/ 76200 w 3181350"/>
              <a:gd name="connsiteY78" fmla="*/ 2333625 h 2533650"/>
              <a:gd name="connsiteX79" fmla="*/ 47625 w 3181350"/>
              <a:gd name="connsiteY79" fmla="*/ 2276475 h 2533650"/>
              <a:gd name="connsiteX80" fmla="*/ 28575 w 3181350"/>
              <a:gd name="connsiteY80" fmla="*/ 2228850 h 2533650"/>
              <a:gd name="connsiteX81" fmla="*/ 0 w 3181350"/>
              <a:gd name="connsiteY81" fmla="*/ 2133600 h 2533650"/>
              <a:gd name="connsiteX82" fmla="*/ 19050 w 3181350"/>
              <a:gd name="connsiteY82" fmla="*/ 1743075 h 2533650"/>
              <a:gd name="connsiteX83" fmla="*/ 47625 w 3181350"/>
              <a:gd name="connsiteY83" fmla="*/ 1581150 h 2533650"/>
              <a:gd name="connsiteX84" fmla="*/ 57150 w 3181350"/>
              <a:gd name="connsiteY84" fmla="*/ 1514475 h 2533650"/>
              <a:gd name="connsiteX85" fmla="*/ 85725 w 3181350"/>
              <a:gd name="connsiteY85" fmla="*/ 1457325 h 2533650"/>
              <a:gd name="connsiteX86" fmla="*/ 95250 w 3181350"/>
              <a:gd name="connsiteY86" fmla="*/ 1419225 h 2533650"/>
              <a:gd name="connsiteX87" fmla="*/ 133350 w 3181350"/>
              <a:gd name="connsiteY87" fmla="*/ 1381125 h 2533650"/>
              <a:gd name="connsiteX88" fmla="*/ 152400 w 3181350"/>
              <a:gd name="connsiteY88" fmla="*/ 1276350 h 2533650"/>
              <a:gd name="connsiteX89" fmla="*/ 190500 w 3181350"/>
              <a:gd name="connsiteY89" fmla="*/ 1200150 h 2533650"/>
              <a:gd name="connsiteX90" fmla="*/ 209550 w 3181350"/>
              <a:gd name="connsiteY90" fmla="*/ 1133475 h 2533650"/>
              <a:gd name="connsiteX91" fmla="*/ 219075 w 3181350"/>
              <a:gd name="connsiteY91" fmla="*/ 1104900 h 2533650"/>
              <a:gd name="connsiteX92" fmla="*/ 266700 w 3181350"/>
              <a:gd name="connsiteY92" fmla="*/ 1009650 h 2533650"/>
              <a:gd name="connsiteX93" fmla="*/ 304800 w 3181350"/>
              <a:gd name="connsiteY93" fmla="*/ 990600 h 2533650"/>
              <a:gd name="connsiteX94" fmla="*/ 342900 w 3181350"/>
              <a:gd name="connsiteY94" fmla="*/ 942975 h 2533650"/>
              <a:gd name="connsiteX95" fmla="*/ 352425 w 3181350"/>
              <a:gd name="connsiteY95" fmla="*/ 914400 h 2533650"/>
              <a:gd name="connsiteX96" fmla="*/ 371475 w 3181350"/>
              <a:gd name="connsiteY96" fmla="*/ 885825 h 2533650"/>
              <a:gd name="connsiteX97" fmla="*/ 428625 w 3181350"/>
              <a:gd name="connsiteY97" fmla="*/ 809625 h 2533650"/>
              <a:gd name="connsiteX98" fmla="*/ 466725 w 3181350"/>
              <a:gd name="connsiteY98" fmla="*/ 733425 h 2533650"/>
              <a:gd name="connsiteX99" fmla="*/ 495300 w 3181350"/>
              <a:gd name="connsiteY99" fmla="*/ 704850 h 2533650"/>
              <a:gd name="connsiteX100" fmla="*/ 542925 w 3181350"/>
              <a:gd name="connsiteY100" fmla="*/ 619125 h 2533650"/>
              <a:gd name="connsiteX101" fmla="*/ 571500 w 3181350"/>
              <a:gd name="connsiteY101" fmla="*/ 581025 h 2533650"/>
              <a:gd name="connsiteX102" fmla="*/ 600075 w 3181350"/>
              <a:gd name="connsiteY102" fmla="*/ 571500 h 2533650"/>
              <a:gd name="connsiteX103" fmla="*/ 619125 w 3181350"/>
              <a:gd name="connsiteY103" fmla="*/ 542925 h 2533650"/>
              <a:gd name="connsiteX104" fmla="*/ 676275 w 3181350"/>
              <a:gd name="connsiteY104" fmla="*/ 428625 h 2533650"/>
              <a:gd name="connsiteX105" fmla="*/ 714375 w 3181350"/>
              <a:gd name="connsiteY105" fmla="*/ 371475 h 2533650"/>
              <a:gd name="connsiteX106" fmla="*/ 733425 w 3181350"/>
              <a:gd name="connsiteY106" fmla="*/ 342900 h 2533650"/>
              <a:gd name="connsiteX107" fmla="*/ 752475 w 3181350"/>
              <a:gd name="connsiteY107" fmla="*/ 314325 h 2533650"/>
              <a:gd name="connsiteX108" fmla="*/ 781050 w 3181350"/>
              <a:gd name="connsiteY108" fmla="*/ 295275 h 2533650"/>
              <a:gd name="connsiteX109" fmla="*/ 790575 w 3181350"/>
              <a:gd name="connsiteY109" fmla="*/ 266700 h 2533650"/>
              <a:gd name="connsiteX110" fmla="*/ 847725 w 3181350"/>
              <a:gd name="connsiteY110" fmla="*/ 219075 h 2533650"/>
              <a:gd name="connsiteX111" fmla="*/ 866775 w 3181350"/>
              <a:gd name="connsiteY111" fmla="*/ 190500 h 2533650"/>
              <a:gd name="connsiteX112" fmla="*/ 1095375 w 3181350"/>
              <a:gd name="connsiteY112" fmla="*/ 1714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181350" h="2533650">
                <a:moveTo>
                  <a:pt x="990600" y="161925"/>
                </a:moveTo>
                <a:cubicBezTo>
                  <a:pt x="1114452" y="137155"/>
                  <a:pt x="950994" y="167511"/>
                  <a:pt x="1209675" y="142875"/>
                </a:cubicBezTo>
                <a:cubicBezTo>
                  <a:pt x="1219670" y="141923"/>
                  <a:pt x="1228596" y="136108"/>
                  <a:pt x="1238250" y="133350"/>
                </a:cubicBezTo>
                <a:cubicBezTo>
                  <a:pt x="1250837" y="129754"/>
                  <a:pt x="1263763" y="127421"/>
                  <a:pt x="1276350" y="123825"/>
                </a:cubicBezTo>
                <a:cubicBezTo>
                  <a:pt x="1286004" y="121067"/>
                  <a:pt x="1296148" y="119176"/>
                  <a:pt x="1304925" y="114300"/>
                </a:cubicBezTo>
                <a:cubicBezTo>
                  <a:pt x="1324939" y="103181"/>
                  <a:pt x="1340355" y="83440"/>
                  <a:pt x="1362075" y="76200"/>
                </a:cubicBezTo>
                <a:cubicBezTo>
                  <a:pt x="1454057" y="45539"/>
                  <a:pt x="1311049" y="94705"/>
                  <a:pt x="1428750" y="47625"/>
                </a:cubicBezTo>
                <a:cubicBezTo>
                  <a:pt x="1485339" y="24990"/>
                  <a:pt x="1474881" y="33084"/>
                  <a:pt x="1524000" y="19050"/>
                </a:cubicBezTo>
                <a:cubicBezTo>
                  <a:pt x="1533654" y="16292"/>
                  <a:pt x="1542671" y="11176"/>
                  <a:pt x="1552575" y="9525"/>
                </a:cubicBezTo>
                <a:cubicBezTo>
                  <a:pt x="1580935" y="4798"/>
                  <a:pt x="1609725" y="3175"/>
                  <a:pt x="1638300" y="0"/>
                </a:cubicBezTo>
                <a:lnTo>
                  <a:pt x="2162175" y="9525"/>
                </a:lnTo>
                <a:cubicBezTo>
                  <a:pt x="2238417" y="11455"/>
                  <a:pt x="2314703" y="13616"/>
                  <a:pt x="2390775" y="19050"/>
                </a:cubicBezTo>
                <a:cubicBezTo>
                  <a:pt x="2403833" y="19983"/>
                  <a:pt x="2416096" y="25735"/>
                  <a:pt x="2428875" y="28575"/>
                </a:cubicBezTo>
                <a:cubicBezTo>
                  <a:pt x="2537706" y="52760"/>
                  <a:pt x="2421682" y="24396"/>
                  <a:pt x="2514600" y="47625"/>
                </a:cubicBezTo>
                <a:cubicBezTo>
                  <a:pt x="2524125" y="57150"/>
                  <a:pt x="2531967" y="68728"/>
                  <a:pt x="2543175" y="76200"/>
                </a:cubicBezTo>
                <a:cubicBezTo>
                  <a:pt x="2551529" y="81769"/>
                  <a:pt x="2562973" y="80849"/>
                  <a:pt x="2571750" y="85725"/>
                </a:cubicBezTo>
                <a:cubicBezTo>
                  <a:pt x="2591764" y="96844"/>
                  <a:pt x="2609850" y="111125"/>
                  <a:pt x="2628900" y="123825"/>
                </a:cubicBezTo>
                <a:cubicBezTo>
                  <a:pt x="2716584" y="182281"/>
                  <a:pt x="2580088" y="88586"/>
                  <a:pt x="2695575" y="180975"/>
                </a:cubicBezTo>
                <a:cubicBezTo>
                  <a:pt x="2713453" y="195278"/>
                  <a:pt x="2733675" y="206375"/>
                  <a:pt x="2752725" y="219075"/>
                </a:cubicBezTo>
                <a:cubicBezTo>
                  <a:pt x="2820068" y="263970"/>
                  <a:pt x="2736698" y="207627"/>
                  <a:pt x="2819400" y="266700"/>
                </a:cubicBezTo>
                <a:cubicBezTo>
                  <a:pt x="2828715" y="273354"/>
                  <a:pt x="2839181" y="278421"/>
                  <a:pt x="2847975" y="285750"/>
                </a:cubicBezTo>
                <a:cubicBezTo>
                  <a:pt x="2866031" y="300797"/>
                  <a:pt x="2884896" y="321493"/>
                  <a:pt x="2895600" y="342900"/>
                </a:cubicBezTo>
                <a:cubicBezTo>
                  <a:pt x="2900090" y="351880"/>
                  <a:pt x="2898697" y="363762"/>
                  <a:pt x="2905125" y="371475"/>
                </a:cubicBezTo>
                <a:cubicBezTo>
                  <a:pt x="2915288" y="383671"/>
                  <a:pt x="2932000" y="388825"/>
                  <a:pt x="2943225" y="400050"/>
                </a:cubicBezTo>
                <a:cubicBezTo>
                  <a:pt x="2954450" y="411275"/>
                  <a:pt x="2962696" y="425145"/>
                  <a:pt x="2971800" y="438150"/>
                </a:cubicBezTo>
                <a:cubicBezTo>
                  <a:pt x="2984930" y="456907"/>
                  <a:pt x="3002660" y="473580"/>
                  <a:pt x="3009900" y="495300"/>
                </a:cubicBezTo>
                <a:cubicBezTo>
                  <a:pt x="3013075" y="504825"/>
                  <a:pt x="3013153" y="516035"/>
                  <a:pt x="3019425" y="523875"/>
                </a:cubicBezTo>
                <a:cubicBezTo>
                  <a:pt x="3026576" y="532814"/>
                  <a:pt x="3038475" y="536575"/>
                  <a:pt x="3048000" y="542925"/>
                </a:cubicBezTo>
                <a:cubicBezTo>
                  <a:pt x="3054350" y="555625"/>
                  <a:pt x="3059745" y="568849"/>
                  <a:pt x="3067050" y="581025"/>
                </a:cubicBezTo>
                <a:cubicBezTo>
                  <a:pt x="3078830" y="600658"/>
                  <a:pt x="3094911" y="617697"/>
                  <a:pt x="3105150" y="638175"/>
                </a:cubicBezTo>
                <a:cubicBezTo>
                  <a:pt x="3129320" y="686514"/>
                  <a:pt x="3116324" y="664461"/>
                  <a:pt x="3143250" y="704850"/>
                </a:cubicBezTo>
                <a:cubicBezTo>
                  <a:pt x="3146425" y="717550"/>
                  <a:pt x="3149179" y="730363"/>
                  <a:pt x="3152775" y="742950"/>
                </a:cubicBezTo>
                <a:cubicBezTo>
                  <a:pt x="3155533" y="752604"/>
                  <a:pt x="3159658" y="761839"/>
                  <a:pt x="3162300" y="771525"/>
                </a:cubicBezTo>
                <a:cubicBezTo>
                  <a:pt x="3169189" y="796784"/>
                  <a:pt x="3181350" y="847725"/>
                  <a:pt x="3181350" y="847725"/>
                </a:cubicBezTo>
                <a:cubicBezTo>
                  <a:pt x="3178175" y="987425"/>
                  <a:pt x="3180194" y="1127340"/>
                  <a:pt x="3171825" y="1266825"/>
                </a:cubicBezTo>
                <a:lnTo>
                  <a:pt x="3143250" y="1352550"/>
                </a:lnTo>
                <a:cubicBezTo>
                  <a:pt x="3140075" y="1362075"/>
                  <a:pt x="3140825" y="1374025"/>
                  <a:pt x="3133725" y="1381125"/>
                </a:cubicBezTo>
                <a:lnTo>
                  <a:pt x="3105150" y="1409700"/>
                </a:lnTo>
                <a:cubicBezTo>
                  <a:pt x="3101975" y="1419225"/>
                  <a:pt x="3098060" y="1428535"/>
                  <a:pt x="3095625" y="1438275"/>
                </a:cubicBezTo>
                <a:cubicBezTo>
                  <a:pt x="3091698" y="1453981"/>
                  <a:pt x="3093340" y="1471420"/>
                  <a:pt x="3086100" y="1485900"/>
                </a:cubicBezTo>
                <a:cubicBezTo>
                  <a:pt x="3080076" y="1497948"/>
                  <a:pt x="3066291" y="1504248"/>
                  <a:pt x="3057525" y="1514475"/>
                </a:cubicBezTo>
                <a:cubicBezTo>
                  <a:pt x="3010267" y="1569609"/>
                  <a:pt x="3050678" y="1538089"/>
                  <a:pt x="3000375" y="1571625"/>
                </a:cubicBezTo>
                <a:cubicBezTo>
                  <a:pt x="2991675" y="1597724"/>
                  <a:pt x="2991351" y="1607052"/>
                  <a:pt x="2971800" y="1628775"/>
                </a:cubicBezTo>
                <a:cubicBezTo>
                  <a:pt x="2950774" y="1652137"/>
                  <a:pt x="2922560" y="1669298"/>
                  <a:pt x="2905125" y="1695450"/>
                </a:cubicBezTo>
                <a:cubicBezTo>
                  <a:pt x="2898775" y="1704975"/>
                  <a:pt x="2894170" y="1715930"/>
                  <a:pt x="2886075" y="1724025"/>
                </a:cubicBezTo>
                <a:cubicBezTo>
                  <a:pt x="2877980" y="1732120"/>
                  <a:pt x="2866294" y="1735746"/>
                  <a:pt x="2857500" y="1743075"/>
                </a:cubicBezTo>
                <a:cubicBezTo>
                  <a:pt x="2847152" y="1751699"/>
                  <a:pt x="2838450" y="1762125"/>
                  <a:pt x="2828925" y="1771650"/>
                </a:cubicBezTo>
                <a:cubicBezTo>
                  <a:pt x="2812186" y="1821868"/>
                  <a:pt x="2830463" y="1781234"/>
                  <a:pt x="2790825" y="1828800"/>
                </a:cubicBezTo>
                <a:cubicBezTo>
                  <a:pt x="2772892" y="1850319"/>
                  <a:pt x="2769763" y="1870771"/>
                  <a:pt x="2743200" y="1885950"/>
                </a:cubicBezTo>
                <a:cubicBezTo>
                  <a:pt x="2731834" y="1892445"/>
                  <a:pt x="2717800" y="1892300"/>
                  <a:pt x="2705100" y="1895475"/>
                </a:cubicBezTo>
                <a:cubicBezTo>
                  <a:pt x="2696471" y="1901947"/>
                  <a:pt x="2652353" y="1936136"/>
                  <a:pt x="2638425" y="1943100"/>
                </a:cubicBezTo>
                <a:cubicBezTo>
                  <a:pt x="2629445" y="1947590"/>
                  <a:pt x="2619375" y="1949450"/>
                  <a:pt x="2609850" y="1952625"/>
                </a:cubicBezTo>
                <a:cubicBezTo>
                  <a:pt x="2600325" y="1962150"/>
                  <a:pt x="2591623" y="1972576"/>
                  <a:pt x="2581275" y="1981200"/>
                </a:cubicBezTo>
                <a:cubicBezTo>
                  <a:pt x="2572481" y="1988529"/>
                  <a:pt x="2560795" y="1992155"/>
                  <a:pt x="2552700" y="2000250"/>
                </a:cubicBezTo>
                <a:cubicBezTo>
                  <a:pt x="2544605" y="2008345"/>
                  <a:pt x="2540519" y="2019667"/>
                  <a:pt x="2533650" y="2028825"/>
                </a:cubicBezTo>
                <a:cubicBezTo>
                  <a:pt x="2521452" y="2045089"/>
                  <a:pt x="2508250" y="2060575"/>
                  <a:pt x="2495550" y="2076450"/>
                </a:cubicBezTo>
                <a:cubicBezTo>
                  <a:pt x="2492375" y="2085975"/>
                  <a:pt x="2488783" y="2095371"/>
                  <a:pt x="2486025" y="2105025"/>
                </a:cubicBezTo>
                <a:cubicBezTo>
                  <a:pt x="2482429" y="2117612"/>
                  <a:pt x="2484109" y="2132473"/>
                  <a:pt x="2476500" y="2143125"/>
                </a:cubicBezTo>
                <a:cubicBezTo>
                  <a:pt x="2467273" y="2156043"/>
                  <a:pt x="2451100" y="2162175"/>
                  <a:pt x="2438400" y="2171700"/>
                </a:cubicBezTo>
                <a:cubicBezTo>
                  <a:pt x="2403404" y="2276688"/>
                  <a:pt x="2466772" y="2088448"/>
                  <a:pt x="2409825" y="2247900"/>
                </a:cubicBezTo>
                <a:cubicBezTo>
                  <a:pt x="2386887" y="2312126"/>
                  <a:pt x="2389946" y="2323169"/>
                  <a:pt x="2362200" y="2371725"/>
                </a:cubicBezTo>
                <a:cubicBezTo>
                  <a:pt x="2356520" y="2381664"/>
                  <a:pt x="2351765" y="2392762"/>
                  <a:pt x="2343150" y="2400300"/>
                </a:cubicBezTo>
                <a:cubicBezTo>
                  <a:pt x="2325920" y="2415377"/>
                  <a:pt x="2308890" y="2437913"/>
                  <a:pt x="2286000" y="2438400"/>
                </a:cubicBezTo>
                <a:lnTo>
                  <a:pt x="1838325" y="2447925"/>
                </a:lnTo>
                <a:cubicBezTo>
                  <a:pt x="1809750" y="2451100"/>
                  <a:pt x="1780793" y="2451811"/>
                  <a:pt x="1752600" y="2457450"/>
                </a:cubicBezTo>
                <a:cubicBezTo>
                  <a:pt x="1732909" y="2461388"/>
                  <a:pt x="1713800" y="2468345"/>
                  <a:pt x="1695450" y="2476500"/>
                </a:cubicBezTo>
                <a:cubicBezTo>
                  <a:pt x="1684989" y="2481149"/>
                  <a:pt x="1678266" y="2494411"/>
                  <a:pt x="1666875" y="2495550"/>
                </a:cubicBezTo>
                <a:cubicBezTo>
                  <a:pt x="1581517" y="2504086"/>
                  <a:pt x="1495425" y="2501900"/>
                  <a:pt x="1409700" y="2505075"/>
                </a:cubicBezTo>
                <a:cubicBezTo>
                  <a:pt x="1390650" y="2508250"/>
                  <a:pt x="1371403" y="2510410"/>
                  <a:pt x="1352550" y="2514600"/>
                </a:cubicBezTo>
                <a:cubicBezTo>
                  <a:pt x="1342749" y="2516778"/>
                  <a:pt x="1334007" y="2523707"/>
                  <a:pt x="1323975" y="2524125"/>
                </a:cubicBezTo>
                <a:cubicBezTo>
                  <a:pt x="1181189" y="2530074"/>
                  <a:pt x="1038225" y="2530475"/>
                  <a:pt x="895350" y="2533650"/>
                </a:cubicBezTo>
                <a:cubicBezTo>
                  <a:pt x="762000" y="2530475"/>
                  <a:pt x="628405" y="2532806"/>
                  <a:pt x="495300" y="2524125"/>
                </a:cubicBezTo>
                <a:cubicBezTo>
                  <a:pt x="481131" y="2523201"/>
                  <a:pt x="470251" y="2510668"/>
                  <a:pt x="457200" y="2505075"/>
                </a:cubicBezTo>
                <a:cubicBezTo>
                  <a:pt x="447972" y="2501120"/>
                  <a:pt x="438026" y="2499075"/>
                  <a:pt x="428625" y="2495550"/>
                </a:cubicBezTo>
                <a:cubicBezTo>
                  <a:pt x="254411" y="2430220"/>
                  <a:pt x="503396" y="2517981"/>
                  <a:pt x="333375" y="2466975"/>
                </a:cubicBezTo>
                <a:cubicBezTo>
                  <a:pt x="154036" y="2413173"/>
                  <a:pt x="393877" y="2474957"/>
                  <a:pt x="247650" y="2438400"/>
                </a:cubicBezTo>
                <a:cubicBezTo>
                  <a:pt x="231775" y="2428875"/>
                  <a:pt x="216584" y="2418104"/>
                  <a:pt x="200025" y="2409825"/>
                </a:cubicBezTo>
                <a:cubicBezTo>
                  <a:pt x="191045" y="2405335"/>
                  <a:pt x="180227" y="2405176"/>
                  <a:pt x="171450" y="2400300"/>
                </a:cubicBezTo>
                <a:cubicBezTo>
                  <a:pt x="141296" y="2383548"/>
                  <a:pt x="104739" y="2355029"/>
                  <a:pt x="76200" y="2333625"/>
                </a:cubicBezTo>
                <a:cubicBezTo>
                  <a:pt x="52259" y="2261801"/>
                  <a:pt x="84554" y="2350333"/>
                  <a:pt x="47625" y="2276475"/>
                </a:cubicBezTo>
                <a:cubicBezTo>
                  <a:pt x="39979" y="2261182"/>
                  <a:pt x="34418" y="2244918"/>
                  <a:pt x="28575" y="2228850"/>
                </a:cubicBezTo>
                <a:cubicBezTo>
                  <a:pt x="10023" y="2177833"/>
                  <a:pt x="11372" y="2179087"/>
                  <a:pt x="0" y="2133600"/>
                </a:cubicBezTo>
                <a:cubicBezTo>
                  <a:pt x="6350" y="2003425"/>
                  <a:pt x="7856" y="1872923"/>
                  <a:pt x="19050" y="1743075"/>
                </a:cubicBezTo>
                <a:cubicBezTo>
                  <a:pt x="23757" y="1688469"/>
                  <a:pt x="39874" y="1635408"/>
                  <a:pt x="47625" y="1581150"/>
                </a:cubicBezTo>
                <a:cubicBezTo>
                  <a:pt x="50800" y="1558925"/>
                  <a:pt x="50548" y="1535933"/>
                  <a:pt x="57150" y="1514475"/>
                </a:cubicBezTo>
                <a:cubicBezTo>
                  <a:pt x="63414" y="1494118"/>
                  <a:pt x="77815" y="1477100"/>
                  <a:pt x="85725" y="1457325"/>
                </a:cubicBezTo>
                <a:cubicBezTo>
                  <a:pt x="90587" y="1445170"/>
                  <a:pt x="88312" y="1430326"/>
                  <a:pt x="95250" y="1419225"/>
                </a:cubicBezTo>
                <a:cubicBezTo>
                  <a:pt x="104769" y="1403995"/>
                  <a:pt x="120650" y="1393825"/>
                  <a:pt x="133350" y="1381125"/>
                </a:cubicBezTo>
                <a:cubicBezTo>
                  <a:pt x="135796" y="1364000"/>
                  <a:pt x="142637" y="1299781"/>
                  <a:pt x="152400" y="1276350"/>
                </a:cubicBezTo>
                <a:cubicBezTo>
                  <a:pt x="163322" y="1250136"/>
                  <a:pt x="179953" y="1226517"/>
                  <a:pt x="190500" y="1200150"/>
                </a:cubicBezTo>
                <a:cubicBezTo>
                  <a:pt x="199084" y="1178689"/>
                  <a:pt x="202908" y="1155615"/>
                  <a:pt x="209550" y="1133475"/>
                </a:cubicBezTo>
                <a:cubicBezTo>
                  <a:pt x="212435" y="1123858"/>
                  <a:pt x="214868" y="1114016"/>
                  <a:pt x="219075" y="1104900"/>
                </a:cubicBezTo>
                <a:cubicBezTo>
                  <a:pt x="233951" y="1072670"/>
                  <a:pt x="234950" y="1025525"/>
                  <a:pt x="266700" y="1009650"/>
                </a:cubicBezTo>
                <a:lnTo>
                  <a:pt x="304800" y="990600"/>
                </a:lnTo>
                <a:cubicBezTo>
                  <a:pt x="328638" y="895249"/>
                  <a:pt x="292796" y="993079"/>
                  <a:pt x="342900" y="942975"/>
                </a:cubicBezTo>
                <a:cubicBezTo>
                  <a:pt x="350000" y="935875"/>
                  <a:pt x="347935" y="923380"/>
                  <a:pt x="352425" y="914400"/>
                </a:cubicBezTo>
                <a:cubicBezTo>
                  <a:pt x="357545" y="904161"/>
                  <a:pt x="364606" y="894983"/>
                  <a:pt x="371475" y="885825"/>
                </a:cubicBezTo>
                <a:cubicBezTo>
                  <a:pt x="381989" y="871806"/>
                  <a:pt x="417858" y="831159"/>
                  <a:pt x="428625" y="809625"/>
                </a:cubicBezTo>
                <a:cubicBezTo>
                  <a:pt x="450508" y="765858"/>
                  <a:pt x="439140" y="766527"/>
                  <a:pt x="466725" y="733425"/>
                </a:cubicBezTo>
                <a:cubicBezTo>
                  <a:pt x="475349" y="723077"/>
                  <a:pt x="487218" y="715626"/>
                  <a:pt x="495300" y="704850"/>
                </a:cubicBezTo>
                <a:cubicBezTo>
                  <a:pt x="539780" y="645544"/>
                  <a:pt x="509000" y="673405"/>
                  <a:pt x="542925" y="619125"/>
                </a:cubicBezTo>
                <a:cubicBezTo>
                  <a:pt x="551339" y="605663"/>
                  <a:pt x="559304" y="591188"/>
                  <a:pt x="571500" y="581025"/>
                </a:cubicBezTo>
                <a:cubicBezTo>
                  <a:pt x="579213" y="574597"/>
                  <a:pt x="590550" y="574675"/>
                  <a:pt x="600075" y="571500"/>
                </a:cubicBezTo>
                <a:cubicBezTo>
                  <a:pt x="606425" y="561975"/>
                  <a:pt x="613738" y="553026"/>
                  <a:pt x="619125" y="542925"/>
                </a:cubicBezTo>
                <a:cubicBezTo>
                  <a:pt x="639171" y="505339"/>
                  <a:pt x="652646" y="464068"/>
                  <a:pt x="676275" y="428625"/>
                </a:cubicBezTo>
                <a:lnTo>
                  <a:pt x="714375" y="371475"/>
                </a:lnTo>
                <a:lnTo>
                  <a:pt x="733425" y="342900"/>
                </a:lnTo>
                <a:cubicBezTo>
                  <a:pt x="739775" y="333375"/>
                  <a:pt x="742950" y="320675"/>
                  <a:pt x="752475" y="314325"/>
                </a:cubicBezTo>
                <a:lnTo>
                  <a:pt x="781050" y="295275"/>
                </a:lnTo>
                <a:cubicBezTo>
                  <a:pt x="784225" y="285750"/>
                  <a:pt x="785006" y="275054"/>
                  <a:pt x="790575" y="266700"/>
                </a:cubicBezTo>
                <a:cubicBezTo>
                  <a:pt x="805243" y="244698"/>
                  <a:pt x="826640" y="233132"/>
                  <a:pt x="847725" y="219075"/>
                </a:cubicBezTo>
                <a:cubicBezTo>
                  <a:pt x="854075" y="209550"/>
                  <a:pt x="858680" y="198595"/>
                  <a:pt x="866775" y="190500"/>
                </a:cubicBezTo>
                <a:cubicBezTo>
                  <a:pt x="922810" y="134465"/>
                  <a:pt x="1047085" y="171450"/>
                  <a:pt x="1095375" y="171450"/>
                </a:cubicBezTo>
              </a:path>
            </a:pathLst>
          </a:cu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Dowolny kształt 7"/>
          <p:cNvSpPr/>
          <p:nvPr/>
        </p:nvSpPr>
        <p:spPr bwMode="auto">
          <a:xfrm>
            <a:off x="4705350" y="1652612"/>
            <a:ext cx="2650441" cy="2195488"/>
          </a:xfrm>
          <a:custGeom>
            <a:avLst/>
            <a:gdLst>
              <a:gd name="connsiteX0" fmla="*/ 552450 w 2650441"/>
              <a:gd name="connsiteY0" fmla="*/ 328588 h 2195488"/>
              <a:gd name="connsiteX1" fmla="*/ 619125 w 2650441"/>
              <a:gd name="connsiteY1" fmla="*/ 319063 h 2195488"/>
              <a:gd name="connsiteX2" fmla="*/ 685800 w 2650441"/>
              <a:gd name="connsiteY2" fmla="*/ 242863 h 2195488"/>
              <a:gd name="connsiteX3" fmla="*/ 800100 w 2650441"/>
              <a:gd name="connsiteY3" fmla="*/ 166663 h 2195488"/>
              <a:gd name="connsiteX4" fmla="*/ 828675 w 2650441"/>
              <a:gd name="connsiteY4" fmla="*/ 147613 h 2195488"/>
              <a:gd name="connsiteX5" fmla="*/ 942975 w 2650441"/>
              <a:gd name="connsiteY5" fmla="*/ 119038 h 2195488"/>
              <a:gd name="connsiteX6" fmla="*/ 971550 w 2650441"/>
              <a:gd name="connsiteY6" fmla="*/ 109513 h 2195488"/>
              <a:gd name="connsiteX7" fmla="*/ 1066800 w 2650441"/>
              <a:gd name="connsiteY7" fmla="*/ 99988 h 2195488"/>
              <a:gd name="connsiteX8" fmla="*/ 1285875 w 2650441"/>
              <a:gd name="connsiteY8" fmla="*/ 80938 h 2195488"/>
              <a:gd name="connsiteX9" fmla="*/ 1343025 w 2650441"/>
              <a:gd name="connsiteY9" fmla="*/ 71413 h 2195488"/>
              <a:gd name="connsiteX10" fmla="*/ 1381125 w 2650441"/>
              <a:gd name="connsiteY10" fmla="*/ 61888 h 2195488"/>
              <a:gd name="connsiteX11" fmla="*/ 1704975 w 2650441"/>
              <a:gd name="connsiteY11" fmla="*/ 52363 h 2195488"/>
              <a:gd name="connsiteX12" fmla="*/ 2143125 w 2650441"/>
              <a:gd name="connsiteY12" fmla="*/ 52363 h 2195488"/>
              <a:gd name="connsiteX13" fmla="*/ 2266950 w 2650441"/>
              <a:gd name="connsiteY13" fmla="*/ 61888 h 2195488"/>
              <a:gd name="connsiteX14" fmla="*/ 2295525 w 2650441"/>
              <a:gd name="connsiteY14" fmla="*/ 71413 h 2195488"/>
              <a:gd name="connsiteX15" fmla="*/ 2333625 w 2650441"/>
              <a:gd name="connsiteY15" fmla="*/ 80938 h 2195488"/>
              <a:gd name="connsiteX16" fmla="*/ 2352675 w 2650441"/>
              <a:gd name="connsiteY16" fmla="*/ 109513 h 2195488"/>
              <a:gd name="connsiteX17" fmla="*/ 2381250 w 2650441"/>
              <a:gd name="connsiteY17" fmla="*/ 128563 h 2195488"/>
              <a:gd name="connsiteX18" fmla="*/ 2409825 w 2650441"/>
              <a:gd name="connsiteY18" fmla="*/ 185713 h 2195488"/>
              <a:gd name="connsiteX19" fmla="*/ 2428875 w 2650441"/>
              <a:gd name="connsiteY19" fmla="*/ 223813 h 2195488"/>
              <a:gd name="connsiteX20" fmla="*/ 2476500 w 2650441"/>
              <a:gd name="connsiteY20" fmla="*/ 309538 h 2195488"/>
              <a:gd name="connsiteX21" fmla="*/ 2505075 w 2650441"/>
              <a:gd name="connsiteY21" fmla="*/ 328588 h 2195488"/>
              <a:gd name="connsiteX22" fmla="*/ 2552700 w 2650441"/>
              <a:gd name="connsiteY22" fmla="*/ 414313 h 2195488"/>
              <a:gd name="connsiteX23" fmla="*/ 2581275 w 2650441"/>
              <a:gd name="connsiteY23" fmla="*/ 442888 h 2195488"/>
              <a:gd name="connsiteX24" fmla="*/ 2628900 w 2650441"/>
              <a:gd name="connsiteY24" fmla="*/ 490513 h 2195488"/>
              <a:gd name="connsiteX25" fmla="*/ 2647950 w 2650441"/>
              <a:gd name="connsiteY25" fmla="*/ 547663 h 2195488"/>
              <a:gd name="connsiteX26" fmla="*/ 2619375 w 2650441"/>
              <a:gd name="connsiteY26" fmla="*/ 681013 h 2195488"/>
              <a:gd name="connsiteX27" fmla="*/ 2600325 w 2650441"/>
              <a:gd name="connsiteY27" fmla="*/ 709588 h 2195488"/>
              <a:gd name="connsiteX28" fmla="*/ 2581275 w 2650441"/>
              <a:gd name="connsiteY28" fmla="*/ 766738 h 2195488"/>
              <a:gd name="connsiteX29" fmla="*/ 2571750 w 2650441"/>
              <a:gd name="connsiteY29" fmla="*/ 795313 h 2195488"/>
              <a:gd name="connsiteX30" fmla="*/ 2543175 w 2650441"/>
              <a:gd name="connsiteY30" fmla="*/ 881038 h 2195488"/>
              <a:gd name="connsiteX31" fmla="*/ 2533650 w 2650441"/>
              <a:gd name="connsiteY31" fmla="*/ 909613 h 2195488"/>
              <a:gd name="connsiteX32" fmla="*/ 2524125 w 2650441"/>
              <a:gd name="connsiteY32" fmla="*/ 938188 h 2195488"/>
              <a:gd name="connsiteX33" fmla="*/ 2514600 w 2650441"/>
              <a:gd name="connsiteY33" fmla="*/ 976288 h 2195488"/>
              <a:gd name="connsiteX34" fmla="*/ 2505075 w 2650441"/>
              <a:gd name="connsiteY34" fmla="*/ 1004863 h 2195488"/>
              <a:gd name="connsiteX35" fmla="*/ 2486025 w 2650441"/>
              <a:gd name="connsiteY35" fmla="*/ 1100113 h 2195488"/>
              <a:gd name="connsiteX36" fmla="*/ 2466975 w 2650441"/>
              <a:gd name="connsiteY36" fmla="*/ 1157263 h 2195488"/>
              <a:gd name="connsiteX37" fmla="*/ 2419350 w 2650441"/>
              <a:gd name="connsiteY37" fmla="*/ 1242988 h 2195488"/>
              <a:gd name="connsiteX38" fmla="*/ 2371725 w 2650441"/>
              <a:gd name="connsiteY38" fmla="*/ 1300138 h 2195488"/>
              <a:gd name="connsiteX39" fmla="*/ 2314575 w 2650441"/>
              <a:gd name="connsiteY39" fmla="*/ 1338238 h 2195488"/>
              <a:gd name="connsiteX40" fmla="*/ 2295525 w 2650441"/>
              <a:gd name="connsiteY40" fmla="*/ 1366813 h 2195488"/>
              <a:gd name="connsiteX41" fmla="*/ 2247900 w 2650441"/>
              <a:gd name="connsiteY41" fmla="*/ 1404913 h 2195488"/>
              <a:gd name="connsiteX42" fmla="*/ 2133600 w 2650441"/>
              <a:gd name="connsiteY42" fmla="*/ 1443013 h 2195488"/>
              <a:gd name="connsiteX43" fmla="*/ 2085975 w 2650441"/>
              <a:gd name="connsiteY43" fmla="*/ 1452538 h 2195488"/>
              <a:gd name="connsiteX44" fmla="*/ 1971675 w 2650441"/>
              <a:gd name="connsiteY44" fmla="*/ 1490638 h 2195488"/>
              <a:gd name="connsiteX45" fmla="*/ 1876425 w 2650441"/>
              <a:gd name="connsiteY45" fmla="*/ 1538263 h 2195488"/>
              <a:gd name="connsiteX46" fmla="*/ 1838325 w 2650441"/>
              <a:gd name="connsiteY46" fmla="*/ 1557313 h 2195488"/>
              <a:gd name="connsiteX47" fmla="*/ 1809750 w 2650441"/>
              <a:gd name="connsiteY47" fmla="*/ 1585888 h 2195488"/>
              <a:gd name="connsiteX48" fmla="*/ 1752600 w 2650441"/>
              <a:gd name="connsiteY48" fmla="*/ 1623988 h 2195488"/>
              <a:gd name="connsiteX49" fmla="*/ 1695450 w 2650441"/>
              <a:gd name="connsiteY49" fmla="*/ 1671613 h 2195488"/>
              <a:gd name="connsiteX50" fmla="*/ 1647825 w 2650441"/>
              <a:gd name="connsiteY50" fmla="*/ 1728763 h 2195488"/>
              <a:gd name="connsiteX51" fmla="*/ 1619250 w 2650441"/>
              <a:gd name="connsiteY51" fmla="*/ 1747813 h 2195488"/>
              <a:gd name="connsiteX52" fmla="*/ 1562100 w 2650441"/>
              <a:gd name="connsiteY52" fmla="*/ 1795438 h 2195488"/>
              <a:gd name="connsiteX53" fmla="*/ 1533525 w 2650441"/>
              <a:gd name="connsiteY53" fmla="*/ 1804963 h 2195488"/>
              <a:gd name="connsiteX54" fmla="*/ 1476375 w 2650441"/>
              <a:gd name="connsiteY54" fmla="*/ 1843063 h 2195488"/>
              <a:gd name="connsiteX55" fmla="*/ 1447800 w 2650441"/>
              <a:gd name="connsiteY55" fmla="*/ 1862113 h 2195488"/>
              <a:gd name="connsiteX56" fmla="*/ 1390650 w 2650441"/>
              <a:gd name="connsiteY56" fmla="*/ 1881163 h 2195488"/>
              <a:gd name="connsiteX57" fmla="*/ 1333500 w 2650441"/>
              <a:gd name="connsiteY57" fmla="*/ 1909738 h 2195488"/>
              <a:gd name="connsiteX58" fmla="*/ 1276350 w 2650441"/>
              <a:gd name="connsiteY58" fmla="*/ 1947838 h 2195488"/>
              <a:gd name="connsiteX59" fmla="*/ 1247775 w 2650441"/>
              <a:gd name="connsiteY59" fmla="*/ 1966888 h 2195488"/>
              <a:gd name="connsiteX60" fmla="*/ 1219200 w 2650441"/>
              <a:gd name="connsiteY60" fmla="*/ 1976413 h 2195488"/>
              <a:gd name="connsiteX61" fmla="*/ 1190625 w 2650441"/>
              <a:gd name="connsiteY61" fmla="*/ 1995463 h 2195488"/>
              <a:gd name="connsiteX62" fmla="*/ 1133475 w 2650441"/>
              <a:gd name="connsiteY62" fmla="*/ 2014513 h 2195488"/>
              <a:gd name="connsiteX63" fmla="*/ 1104900 w 2650441"/>
              <a:gd name="connsiteY63" fmla="*/ 2024038 h 2195488"/>
              <a:gd name="connsiteX64" fmla="*/ 1076325 w 2650441"/>
              <a:gd name="connsiteY64" fmla="*/ 2033563 h 2195488"/>
              <a:gd name="connsiteX65" fmla="*/ 1019175 w 2650441"/>
              <a:gd name="connsiteY65" fmla="*/ 2043088 h 2195488"/>
              <a:gd name="connsiteX66" fmla="*/ 990600 w 2650441"/>
              <a:gd name="connsiteY66" fmla="*/ 2052613 h 2195488"/>
              <a:gd name="connsiteX67" fmla="*/ 952500 w 2650441"/>
              <a:gd name="connsiteY67" fmla="*/ 2062138 h 2195488"/>
              <a:gd name="connsiteX68" fmla="*/ 923925 w 2650441"/>
              <a:gd name="connsiteY68" fmla="*/ 2071663 h 2195488"/>
              <a:gd name="connsiteX69" fmla="*/ 828675 w 2650441"/>
              <a:gd name="connsiteY69" fmla="*/ 2081188 h 2195488"/>
              <a:gd name="connsiteX70" fmla="*/ 628650 w 2650441"/>
              <a:gd name="connsiteY70" fmla="*/ 2071663 h 2195488"/>
              <a:gd name="connsiteX71" fmla="*/ 590550 w 2650441"/>
              <a:gd name="connsiteY71" fmla="*/ 2062138 h 2195488"/>
              <a:gd name="connsiteX72" fmla="*/ 533400 w 2650441"/>
              <a:gd name="connsiteY72" fmla="*/ 2043088 h 2195488"/>
              <a:gd name="connsiteX73" fmla="*/ 514350 w 2650441"/>
              <a:gd name="connsiteY73" fmla="*/ 2100238 h 2195488"/>
              <a:gd name="connsiteX74" fmla="*/ 457200 w 2650441"/>
              <a:gd name="connsiteY74" fmla="*/ 2138338 h 2195488"/>
              <a:gd name="connsiteX75" fmla="*/ 428625 w 2650441"/>
              <a:gd name="connsiteY75" fmla="*/ 2157388 h 2195488"/>
              <a:gd name="connsiteX76" fmla="*/ 371475 w 2650441"/>
              <a:gd name="connsiteY76" fmla="*/ 2176438 h 2195488"/>
              <a:gd name="connsiteX77" fmla="*/ 342900 w 2650441"/>
              <a:gd name="connsiteY77" fmla="*/ 2185963 h 2195488"/>
              <a:gd name="connsiteX78" fmla="*/ 304800 w 2650441"/>
              <a:gd name="connsiteY78" fmla="*/ 2195488 h 2195488"/>
              <a:gd name="connsiteX79" fmla="*/ 228600 w 2650441"/>
              <a:gd name="connsiteY79" fmla="*/ 2185963 h 2195488"/>
              <a:gd name="connsiteX80" fmla="*/ 180975 w 2650441"/>
              <a:gd name="connsiteY80" fmla="*/ 2138338 h 2195488"/>
              <a:gd name="connsiteX81" fmla="*/ 171450 w 2650441"/>
              <a:gd name="connsiteY81" fmla="*/ 2109763 h 2195488"/>
              <a:gd name="connsiteX82" fmla="*/ 142875 w 2650441"/>
              <a:gd name="connsiteY82" fmla="*/ 2081188 h 2195488"/>
              <a:gd name="connsiteX83" fmla="*/ 114300 w 2650441"/>
              <a:gd name="connsiteY83" fmla="*/ 2024038 h 2195488"/>
              <a:gd name="connsiteX84" fmla="*/ 85725 w 2650441"/>
              <a:gd name="connsiteY84" fmla="*/ 1995463 h 2195488"/>
              <a:gd name="connsiteX85" fmla="*/ 57150 w 2650441"/>
              <a:gd name="connsiteY85" fmla="*/ 1938313 h 2195488"/>
              <a:gd name="connsiteX86" fmla="*/ 28575 w 2650441"/>
              <a:gd name="connsiteY86" fmla="*/ 1881163 h 2195488"/>
              <a:gd name="connsiteX87" fmla="*/ 19050 w 2650441"/>
              <a:gd name="connsiteY87" fmla="*/ 1843063 h 2195488"/>
              <a:gd name="connsiteX88" fmla="*/ 0 w 2650441"/>
              <a:gd name="connsiteY88" fmla="*/ 1709713 h 2195488"/>
              <a:gd name="connsiteX89" fmla="*/ 28575 w 2650441"/>
              <a:gd name="connsiteY89" fmla="*/ 1319188 h 2195488"/>
              <a:gd name="connsiteX90" fmla="*/ 47625 w 2650441"/>
              <a:gd name="connsiteY90" fmla="*/ 1252513 h 2195488"/>
              <a:gd name="connsiteX91" fmla="*/ 57150 w 2650441"/>
              <a:gd name="connsiteY91" fmla="*/ 1214413 h 2195488"/>
              <a:gd name="connsiteX92" fmla="*/ 66675 w 2650441"/>
              <a:gd name="connsiteY92" fmla="*/ 1185838 h 2195488"/>
              <a:gd name="connsiteX93" fmla="*/ 85725 w 2650441"/>
              <a:gd name="connsiteY93" fmla="*/ 1100113 h 2195488"/>
              <a:gd name="connsiteX94" fmla="*/ 95250 w 2650441"/>
              <a:gd name="connsiteY94" fmla="*/ 1033438 h 2195488"/>
              <a:gd name="connsiteX95" fmla="*/ 104775 w 2650441"/>
              <a:gd name="connsiteY95" fmla="*/ 1004863 h 2195488"/>
              <a:gd name="connsiteX96" fmla="*/ 114300 w 2650441"/>
              <a:gd name="connsiteY96" fmla="*/ 957238 h 2195488"/>
              <a:gd name="connsiteX97" fmla="*/ 123825 w 2650441"/>
              <a:gd name="connsiteY97" fmla="*/ 881038 h 2195488"/>
              <a:gd name="connsiteX98" fmla="*/ 152400 w 2650441"/>
              <a:gd name="connsiteY98" fmla="*/ 757213 h 2195488"/>
              <a:gd name="connsiteX99" fmla="*/ 171450 w 2650441"/>
              <a:gd name="connsiteY99" fmla="*/ 642913 h 2195488"/>
              <a:gd name="connsiteX100" fmla="*/ 200025 w 2650441"/>
              <a:gd name="connsiteY100" fmla="*/ 614338 h 2195488"/>
              <a:gd name="connsiteX101" fmla="*/ 219075 w 2650441"/>
              <a:gd name="connsiteY101" fmla="*/ 585763 h 2195488"/>
              <a:gd name="connsiteX102" fmla="*/ 238125 w 2650441"/>
              <a:gd name="connsiteY102" fmla="*/ 547663 h 2195488"/>
              <a:gd name="connsiteX103" fmla="*/ 266700 w 2650441"/>
              <a:gd name="connsiteY103" fmla="*/ 528613 h 2195488"/>
              <a:gd name="connsiteX104" fmla="*/ 304800 w 2650441"/>
              <a:gd name="connsiteY104" fmla="*/ 471463 h 2195488"/>
              <a:gd name="connsiteX105" fmla="*/ 361950 w 2650441"/>
              <a:gd name="connsiteY105" fmla="*/ 433363 h 2195488"/>
              <a:gd name="connsiteX106" fmla="*/ 390525 w 2650441"/>
              <a:gd name="connsiteY106" fmla="*/ 414313 h 2195488"/>
              <a:gd name="connsiteX107" fmla="*/ 447675 w 2650441"/>
              <a:gd name="connsiteY107" fmla="*/ 395263 h 2195488"/>
              <a:gd name="connsiteX108" fmla="*/ 542925 w 2650441"/>
              <a:gd name="connsiteY108" fmla="*/ 366688 h 2195488"/>
              <a:gd name="connsiteX109" fmla="*/ 609600 w 2650441"/>
              <a:gd name="connsiteY109" fmla="*/ 338113 h 2195488"/>
              <a:gd name="connsiteX110" fmla="*/ 619125 w 2650441"/>
              <a:gd name="connsiteY110" fmla="*/ 338113 h 219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2650441" h="2195488">
                <a:moveTo>
                  <a:pt x="552450" y="328588"/>
                </a:moveTo>
                <a:cubicBezTo>
                  <a:pt x="574675" y="325413"/>
                  <a:pt x="597621" y="325514"/>
                  <a:pt x="619125" y="319063"/>
                </a:cubicBezTo>
                <a:cubicBezTo>
                  <a:pt x="669636" y="303910"/>
                  <a:pt x="635577" y="276345"/>
                  <a:pt x="685800" y="242863"/>
                </a:cubicBezTo>
                <a:lnTo>
                  <a:pt x="800100" y="166663"/>
                </a:lnTo>
                <a:cubicBezTo>
                  <a:pt x="809625" y="160313"/>
                  <a:pt x="817815" y="151233"/>
                  <a:pt x="828675" y="147613"/>
                </a:cubicBezTo>
                <a:cubicBezTo>
                  <a:pt x="944155" y="109120"/>
                  <a:pt x="827539" y="144690"/>
                  <a:pt x="942975" y="119038"/>
                </a:cubicBezTo>
                <a:cubicBezTo>
                  <a:pt x="952776" y="116860"/>
                  <a:pt x="961627" y="111040"/>
                  <a:pt x="971550" y="109513"/>
                </a:cubicBezTo>
                <a:cubicBezTo>
                  <a:pt x="1003087" y="104661"/>
                  <a:pt x="1035050" y="103163"/>
                  <a:pt x="1066800" y="99988"/>
                </a:cubicBezTo>
                <a:cubicBezTo>
                  <a:pt x="1159017" y="69249"/>
                  <a:pt x="1064292" y="97983"/>
                  <a:pt x="1285875" y="80938"/>
                </a:cubicBezTo>
                <a:cubicBezTo>
                  <a:pt x="1305131" y="79457"/>
                  <a:pt x="1324087" y="75201"/>
                  <a:pt x="1343025" y="71413"/>
                </a:cubicBezTo>
                <a:cubicBezTo>
                  <a:pt x="1355862" y="68846"/>
                  <a:pt x="1368052" y="62576"/>
                  <a:pt x="1381125" y="61888"/>
                </a:cubicBezTo>
                <a:cubicBezTo>
                  <a:pt x="1488972" y="56212"/>
                  <a:pt x="1597025" y="55538"/>
                  <a:pt x="1704975" y="52363"/>
                </a:cubicBezTo>
                <a:cubicBezTo>
                  <a:pt x="1862063" y="0"/>
                  <a:pt x="1737678" y="37883"/>
                  <a:pt x="2143125" y="52363"/>
                </a:cubicBezTo>
                <a:cubicBezTo>
                  <a:pt x="2184496" y="53841"/>
                  <a:pt x="2225675" y="58713"/>
                  <a:pt x="2266950" y="61888"/>
                </a:cubicBezTo>
                <a:cubicBezTo>
                  <a:pt x="2276475" y="65063"/>
                  <a:pt x="2285871" y="68655"/>
                  <a:pt x="2295525" y="71413"/>
                </a:cubicBezTo>
                <a:cubicBezTo>
                  <a:pt x="2308112" y="75009"/>
                  <a:pt x="2322733" y="73676"/>
                  <a:pt x="2333625" y="80938"/>
                </a:cubicBezTo>
                <a:cubicBezTo>
                  <a:pt x="2343150" y="87288"/>
                  <a:pt x="2344580" y="101418"/>
                  <a:pt x="2352675" y="109513"/>
                </a:cubicBezTo>
                <a:cubicBezTo>
                  <a:pt x="2360770" y="117608"/>
                  <a:pt x="2371725" y="122213"/>
                  <a:pt x="2381250" y="128563"/>
                </a:cubicBezTo>
                <a:cubicBezTo>
                  <a:pt x="2417859" y="183477"/>
                  <a:pt x="2386164" y="130504"/>
                  <a:pt x="2409825" y="185713"/>
                </a:cubicBezTo>
                <a:cubicBezTo>
                  <a:pt x="2415418" y="198764"/>
                  <a:pt x="2423282" y="210762"/>
                  <a:pt x="2428875" y="223813"/>
                </a:cubicBezTo>
                <a:cubicBezTo>
                  <a:pt x="2442771" y="256237"/>
                  <a:pt x="2439373" y="284787"/>
                  <a:pt x="2476500" y="309538"/>
                </a:cubicBezTo>
                <a:lnTo>
                  <a:pt x="2505075" y="328588"/>
                </a:lnTo>
                <a:cubicBezTo>
                  <a:pt x="2517053" y="364521"/>
                  <a:pt x="2519948" y="381561"/>
                  <a:pt x="2552700" y="414313"/>
                </a:cubicBezTo>
                <a:cubicBezTo>
                  <a:pt x="2562225" y="423838"/>
                  <a:pt x="2572651" y="432540"/>
                  <a:pt x="2581275" y="442888"/>
                </a:cubicBezTo>
                <a:cubicBezTo>
                  <a:pt x="2620962" y="490513"/>
                  <a:pt x="2576512" y="455588"/>
                  <a:pt x="2628900" y="490513"/>
                </a:cubicBezTo>
                <a:cubicBezTo>
                  <a:pt x="2635250" y="509563"/>
                  <a:pt x="2650441" y="527738"/>
                  <a:pt x="2647950" y="547663"/>
                </a:cubicBezTo>
                <a:cubicBezTo>
                  <a:pt x="2643920" y="579906"/>
                  <a:pt x="2640256" y="649692"/>
                  <a:pt x="2619375" y="681013"/>
                </a:cubicBezTo>
                <a:cubicBezTo>
                  <a:pt x="2613025" y="690538"/>
                  <a:pt x="2604974" y="699127"/>
                  <a:pt x="2600325" y="709588"/>
                </a:cubicBezTo>
                <a:cubicBezTo>
                  <a:pt x="2592170" y="727938"/>
                  <a:pt x="2587625" y="747688"/>
                  <a:pt x="2581275" y="766738"/>
                </a:cubicBezTo>
                <a:lnTo>
                  <a:pt x="2571750" y="795313"/>
                </a:lnTo>
                <a:lnTo>
                  <a:pt x="2543175" y="881038"/>
                </a:lnTo>
                <a:lnTo>
                  <a:pt x="2533650" y="909613"/>
                </a:lnTo>
                <a:cubicBezTo>
                  <a:pt x="2530475" y="919138"/>
                  <a:pt x="2526560" y="928448"/>
                  <a:pt x="2524125" y="938188"/>
                </a:cubicBezTo>
                <a:cubicBezTo>
                  <a:pt x="2520950" y="950888"/>
                  <a:pt x="2518196" y="963701"/>
                  <a:pt x="2514600" y="976288"/>
                </a:cubicBezTo>
                <a:cubicBezTo>
                  <a:pt x="2511842" y="985942"/>
                  <a:pt x="2507833" y="995209"/>
                  <a:pt x="2505075" y="1004863"/>
                </a:cubicBezTo>
                <a:cubicBezTo>
                  <a:pt x="2473414" y="1115675"/>
                  <a:pt x="2523448" y="950420"/>
                  <a:pt x="2486025" y="1100113"/>
                </a:cubicBezTo>
                <a:cubicBezTo>
                  <a:pt x="2481155" y="1119594"/>
                  <a:pt x="2473325" y="1138213"/>
                  <a:pt x="2466975" y="1157263"/>
                </a:cubicBezTo>
                <a:cubicBezTo>
                  <a:pt x="2450210" y="1207558"/>
                  <a:pt x="2463019" y="1177484"/>
                  <a:pt x="2419350" y="1242988"/>
                </a:cubicBezTo>
                <a:cubicBezTo>
                  <a:pt x="2402417" y="1268388"/>
                  <a:pt x="2397112" y="1280393"/>
                  <a:pt x="2371725" y="1300138"/>
                </a:cubicBezTo>
                <a:cubicBezTo>
                  <a:pt x="2353653" y="1314194"/>
                  <a:pt x="2314575" y="1338238"/>
                  <a:pt x="2314575" y="1338238"/>
                </a:cubicBezTo>
                <a:cubicBezTo>
                  <a:pt x="2308225" y="1347763"/>
                  <a:pt x="2303620" y="1358718"/>
                  <a:pt x="2295525" y="1366813"/>
                </a:cubicBezTo>
                <a:cubicBezTo>
                  <a:pt x="2281150" y="1381188"/>
                  <a:pt x="2265333" y="1394453"/>
                  <a:pt x="2247900" y="1404913"/>
                </a:cubicBezTo>
                <a:cubicBezTo>
                  <a:pt x="2224565" y="1418914"/>
                  <a:pt x="2154865" y="1437697"/>
                  <a:pt x="2133600" y="1443013"/>
                </a:cubicBezTo>
                <a:cubicBezTo>
                  <a:pt x="2117894" y="1446940"/>
                  <a:pt x="2101507" y="1447970"/>
                  <a:pt x="2085975" y="1452538"/>
                </a:cubicBezTo>
                <a:cubicBezTo>
                  <a:pt x="2047446" y="1463870"/>
                  <a:pt x="2008846" y="1475432"/>
                  <a:pt x="1971675" y="1490638"/>
                </a:cubicBezTo>
                <a:cubicBezTo>
                  <a:pt x="1938820" y="1504079"/>
                  <a:pt x="1908175" y="1522388"/>
                  <a:pt x="1876425" y="1538263"/>
                </a:cubicBezTo>
                <a:cubicBezTo>
                  <a:pt x="1863725" y="1544613"/>
                  <a:pt x="1848365" y="1547273"/>
                  <a:pt x="1838325" y="1557313"/>
                </a:cubicBezTo>
                <a:cubicBezTo>
                  <a:pt x="1828800" y="1566838"/>
                  <a:pt x="1820383" y="1577618"/>
                  <a:pt x="1809750" y="1585888"/>
                </a:cubicBezTo>
                <a:cubicBezTo>
                  <a:pt x="1791678" y="1599944"/>
                  <a:pt x="1768789" y="1607799"/>
                  <a:pt x="1752600" y="1623988"/>
                </a:cubicBezTo>
                <a:cubicBezTo>
                  <a:pt x="1715930" y="1660658"/>
                  <a:pt x="1735233" y="1645091"/>
                  <a:pt x="1695450" y="1671613"/>
                </a:cubicBezTo>
                <a:cubicBezTo>
                  <a:pt x="1676719" y="1699710"/>
                  <a:pt x="1675327" y="1705844"/>
                  <a:pt x="1647825" y="1728763"/>
                </a:cubicBezTo>
                <a:cubicBezTo>
                  <a:pt x="1639031" y="1736092"/>
                  <a:pt x="1628044" y="1740484"/>
                  <a:pt x="1619250" y="1747813"/>
                </a:cubicBezTo>
                <a:cubicBezTo>
                  <a:pt x="1587652" y="1774145"/>
                  <a:pt x="1597573" y="1777701"/>
                  <a:pt x="1562100" y="1795438"/>
                </a:cubicBezTo>
                <a:cubicBezTo>
                  <a:pt x="1553120" y="1799928"/>
                  <a:pt x="1542302" y="1800087"/>
                  <a:pt x="1533525" y="1804963"/>
                </a:cubicBezTo>
                <a:cubicBezTo>
                  <a:pt x="1513511" y="1816082"/>
                  <a:pt x="1495425" y="1830363"/>
                  <a:pt x="1476375" y="1843063"/>
                </a:cubicBezTo>
                <a:cubicBezTo>
                  <a:pt x="1466850" y="1849413"/>
                  <a:pt x="1458660" y="1858493"/>
                  <a:pt x="1447800" y="1862113"/>
                </a:cubicBezTo>
                <a:cubicBezTo>
                  <a:pt x="1428750" y="1868463"/>
                  <a:pt x="1407358" y="1870024"/>
                  <a:pt x="1390650" y="1881163"/>
                </a:cubicBezTo>
                <a:cubicBezTo>
                  <a:pt x="1263795" y="1965733"/>
                  <a:pt x="1451806" y="1844013"/>
                  <a:pt x="1333500" y="1909738"/>
                </a:cubicBezTo>
                <a:cubicBezTo>
                  <a:pt x="1313486" y="1920857"/>
                  <a:pt x="1295400" y="1935138"/>
                  <a:pt x="1276350" y="1947838"/>
                </a:cubicBezTo>
                <a:cubicBezTo>
                  <a:pt x="1266825" y="1954188"/>
                  <a:pt x="1258635" y="1963268"/>
                  <a:pt x="1247775" y="1966888"/>
                </a:cubicBezTo>
                <a:cubicBezTo>
                  <a:pt x="1238250" y="1970063"/>
                  <a:pt x="1228180" y="1971923"/>
                  <a:pt x="1219200" y="1976413"/>
                </a:cubicBezTo>
                <a:cubicBezTo>
                  <a:pt x="1208961" y="1981533"/>
                  <a:pt x="1201086" y="1990814"/>
                  <a:pt x="1190625" y="1995463"/>
                </a:cubicBezTo>
                <a:cubicBezTo>
                  <a:pt x="1172275" y="2003618"/>
                  <a:pt x="1152525" y="2008163"/>
                  <a:pt x="1133475" y="2014513"/>
                </a:cubicBezTo>
                <a:lnTo>
                  <a:pt x="1104900" y="2024038"/>
                </a:lnTo>
                <a:cubicBezTo>
                  <a:pt x="1095375" y="2027213"/>
                  <a:pt x="1086229" y="2031912"/>
                  <a:pt x="1076325" y="2033563"/>
                </a:cubicBezTo>
                <a:cubicBezTo>
                  <a:pt x="1057275" y="2036738"/>
                  <a:pt x="1038028" y="2038898"/>
                  <a:pt x="1019175" y="2043088"/>
                </a:cubicBezTo>
                <a:cubicBezTo>
                  <a:pt x="1009374" y="2045266"/>
                  <a:pt x="1000254" y="2049855"/>
                  <a:pt x="990600" y="2052613"/>
                </a:cubicBezTo>
                <a:cubicBezTo>
                  <a:pt x="978013" y="2056209"/>
                  <a:pt x="965087" y="2058542"/>
                  <a:pt x="952500" y="2062138"/>
                </a:cubicBezTo>
                <a:cubicBezTo>
                  <a:pt x="942846" y="2064896"/>
                  <a:pt x="933848" y="2070136"/>
                  <a:pt x="923925" y="2071663"/>
                </a:cubicBezTo>
                <a:cubicBezTo>
                  <a:pt x="892388" y="2076515"/>
                  <a:pt x="860425" y="2078013"/>
                  <a:pt x="828675" y="2081188"/>
                </a:cubicBezTo>
                <a:cubicBezTo>
                  <a:pt x="762000" y="2078013"/>
                  <a:pt x="695188" y="2076986"/>
                  <a:pt x="628650" y="2071663"/>
                </a:cubicBezTo>
                <a:cubicBezTo>
                  <a:pt x="615601" y="2070619"/>
                  <a:pt x="603089" y="2065900"/>
                  <a:pt x="590550" y="2062138"/>
                </a:cubicBezTo>
                <a:cubicBezTo>
                  <a:pt x="571316" y="2056368"/>
                  <a:pt x="533400" y="2043088"/>
                  <a:pt x="533400" y="2043088"/>
                </a:cubicBezTo>
                <a:cubicBezTo>
                  <a:pt x="527050" y="2062138"/>
                  <a:pt x="531058" y="2089099"/>
                  <a:pt x="514350" y="2100238"/>
                </a:cubicBezTo>
                <a:lnTo>
                  <a:pt x="457200" y="2138338"/>
                </a:lnTo>
                <a:cubicBezTo>
                  <a:pt x="447675" y="2144688"/>
                  <a:pt x="439485" y="2153768"/>
                  <a:pt x="428625" y="2157388"/>
                </a:cubicBezTo>
                <a:lnTo>
                  <a:pt x="371475" y="2176438"/>
                </a:lnTo>
                <a:cubicBezTo>
                  <a:pt x="361950" y="2179613"/>
                  <a:pt x="352640" y="2183528"/>
                  <a:pt x="342900" y="2185963"/>
                </a:cubicBezTo>
                <a:lnTo>
                  <a:pt x="304800" y="2195488"/>
                </a:lnTo>
                <a:cubicBezTo>
                  <a:pt x="279400" y="2192313"/>
                  <a:pt x="253296" y="2192698"/>
                  <a:pt x="228600" y="2185963"/>
                </a:cubicBezTo>
                <a:cubicBezTo>
                  <a:pt x="206542" y="2179947"/>
                  <a:pt x="190333" y="2157054"/>
                  <a:pt x="180975" y="2138338"/>
                </a:cubicBezTo>
                <a:cubicBezTo>
                  <a:pt x="176485" y="2129358"/>
                  <a:pt x="177019" y="2118117"/>
                  <a:pt x="171450" y="2109763"/>
                </a:cubicBezTo>
                <a:cubicBezTo>
                  <a:pt x="163978" y="2098555"/>
                  <a:pt x="151499" y="2091536"/>
                  <a:pt x="142875" y="2081188"/>
                </a:cubicBezTo>
                <a:cubicBezTo>
                  <a:pt x="67937" y="1991262"/>
                  <a:pt x="171578" y="2109955"/>
                  <a:pt x="114300" y="2024038"/>
                </a:cubicBezTo>
                <a:cubicBezTo>
                  <a:pt x="106828" y="2012830"/>
                  <a:pt x="95250" y="2004988"/>
                  <a:pt x="85725" y="1995463"/>
                </a:cubicBezTo>
                <a:cubicBezTo>
                  <a:pt x="61784" y="1923639"/>
                  <a:pt x="94079" y="2012171"/>
                  <a:pt x="57150" y="1938313"/>
                </a:cubicBezTo>
                <a:cubicBezTo>
                  <a:pt x="17715" y="1859443"/>
                  <a:pt x="83170" y="1963055"/>
                  <a:pt x="28575" y="1881163"/>
                </a:cubicBezTo>
                <a:cubicBezTo>
                  <a:pt x="25400" y="1868463"/>
                  <a:pt x="21617" y="1855900"/>
                  <a:pt x="19050" y="1843063"/>
                </a:cubicBezTo>
                <a:cubicBezTo>
                  <a:pt x="9895" y="1797286"/>
                  <a:pt x="5853" y="1756537"/>
                  <a:pt x="0" y="1709713"/>
                </a:cubicBezTo>
                <a:cubicBezTo>
                  <a:pt x="4029" y="1645249"/>
                  <a:pt x="21835" y="1346148"/>
                  <a:pt x="28575" y="1319188"/>
                </a:cubicBezTo>
                <a:cubicBezTo>
                  <a:pt x="58352" y="1200081"/>
                  <a:pt x="20296" y="1348166"/>
                  <a:pt x="47625" y="1252513"/>
                </a:cubicBezTo>
                <a:cubicBezTo>
                  <a:pt x="51221" y="1239926"/>
                  <a:pt x="53554" y="1227000"/>
                  <a:pt x="57150" y="1214413"/>
                </a:cubicBezTo>
                <a:cubicBezTo>
                  <a:pt x="59908" y="1204759"/>
                  <a:pt x="64497" y="1195639"/>
                  <a:pt x="66675" y="1185838"/>
                </a:cubicBezTo>
                <a:cubicBezTo>
                  <a:pt x="89026" y="1085258"/>
                  <a:pt x="64283" y="1164439"/>
                  <a:pt x="85725" y="1100113"/>
                </a:cubicBezTo>
                <a:cubicBezTo>
                  <a:pt x="88900" y="1077888"/>
                  <a:pt x="90847" y="1055453"/>
                  <a:pt x="95250" y="1033438"/>
                </a:cubicBezTo>
                <a:cubicBezTo>
                  <a:pt x="97219" y="1023593"/>
                  <a:pt x="102340" y="1014603"/>
                  <a:pt x="104775" y="1004863"/>
                </a:cubicBezTo>
                <a:cubicBezTo>
                  <a:pt x="108702" y="989157"/>
                  <a:pt x="111838" y="973239"/>
                  <a:pt x="114300" y="957238"/>
                </a:cubicBezTo>
                <a:cubicBezTo>
                  <a:pt x="118192" y="931938"/>
                  <a:pt x="119617" y="906287"/>
                  <a:pt x="123825" y="881038"/>
                </a:cubicBezTo>
                <a:cubicBezTo>
                  <a:pt x="137838" y="796962"/>
                  <a:pt x="134809" y="809987"/>
                  <a:pt x="152400" y="757213"/>
                </a:cubicBezTo>
                <a:cubicBezTo>
                  <a:pt x="152473" y="756626"/>
                  <a:pt x="161381" y="660534"/>
                  <a:pt x="171450" y="642913"/>
                </a:cubicBezTo>
                <a:cubicBezTo>
                  <a:pt x="178133" y="631217"/>
                  <a:pt x="191401" y="624686"/>
                  <a:pt x="200025" y="614338"/>
                </a:cubicBezTo>
                <a:cubicBezTo>
                  <a:pt x="207354" y="605544"/>
                  <a:pt x="213395" y="595702"/>
                  <a:pt x="219075" y="585763"/>
                </a:cubicBezTo>
                <a:cubicBezTo>
                  <a:pt x="226120" y="573435"/>
                  <a:pt x="229035" y="558571"/>
                  <a:pt x="238125" y="547663"/>
                </a:cubicBezTo>
                <a:cubicBezTo>
                  <a:pt x="245454" y="538869"/>
                  <a:pt x="257175" y="534963"/>
                  <a:pt x="266700" y="528613"/>
                </a:cubicBezTo>
                <a:cubicBezTo>
                  <a:pt x="279400" y="509563"/>
                  <a:pt x="285750" y="484163"/>
                  <a:pt x="304800" y="471463"/>
                </a:cubicBezTo>
                <a:lnTo>
                  <a:pt x="361950" y="433363"/>
                </a:lnTo>
                <a:cubicBezTo>
                  <a:pt x="371475" y="427013"/>
                  <a:pt x="379665" y="417933"/>
                  <a:pt x="390525" y="414313"/>
                </a:cubicBezTo>
                <a:cubicBezTo>
                  <a:pt x="409575" y="407963"/>
                  <a:pt x="428194" y="400133"/>
                  <a:pt x="447675" y="395263"/>
                </a:cubicBezTo>
                <a:cubicBezTo>
                  <a:pt x="475020" y="388427"/>
                  <a:pt x="519735" y="378283"/>
                  <a:pt x="542925" y="366688"/>
                </a:cubicBezTo>
                <a:cubicBezTo>
                  <a:pt x="570185" y="353058"/>
                  <a:pt x="581570" y="345121"/>
                  <a:pt x="609600" y="338113"/>
                </a:cubicBezTo>
                <a:cubicBezTo>
                  <a:pt x="612680" y="337343"/>
                  <a:pt x="615950" y="338113"/>
                  <a:pt x="619125" y="338113"/>
                </a:cubicBezTo>
              </a:path>
            </a:pathLst>
          </a:cu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9" name="Dowolny kształt 8"/>
          <p:cNvSpPr/>
          <p:nvPr/>
        </p:nvSpPr>
        <p:spPr bwMode="auto">
          <a:xfrm>
            <a:off x="3400425" y="880083"/>
            <a:ext cx="4095750" cy="3139467"/>
          </a:xfrm>
          <a:custGeom>
            <a:avLst/>
            <a:gdLst>
              <a:gd name="connsiteX0" fmla="*/ 895350 w 4095750"/>
              <a:gd name="connsiteY0" fmla="*/ 72417 h 3139467"/>
              <a:gd name="connsiteX1" fmla="*/ 1524000 w 4095750"/>
              <a:gd name="connsiteY1" fmla="*/ 72417 h 3139467"/>
              <a:gd name="connsiteX2" fmla="*/ 1628775 w 4095750"/>
              <a:gd name="connsiteY2" fmla="*/ 91467 h 3139467"/>
              <a:gd name="connsiteX3" fmla="*/ 1885950 w 4095750"/>
              <a:gd name="connsiteY3" fmla="*/ 100992 h 3139467"/>
              <a:gd name="connsiteX4" fmla="*/ 1943100 w 4095750"/>
              <a:gd name="connsiteY4" fmla="*/ 120042 h 3139467"/>
              <a:gd name="connsiteX5" fmla="*/ 1971675 w 4095750"/>
              <a:gd name="connsiteY5" fmla="*/ 139092 h 3139467"/>
              <a:gd name="connsiteX6" fmla="*/ 2000250 w 4095750"/>
              <a:gd name="connsiteY6" fmla="*/ 148617 h 3139467"/>
              <a:gd name="connsiteX7" fmla="*/ 2047875 w 4095750"/>
              <a:gd name="connsiteY7" fmla="*/ 167667 h 3139467"/>
              <a:gd name="connsiteX8" fmla="*/ 2095500 w 4095750"/>
              <a:gd name="connsiteY8" fmla="*/ 177192 h 3139467"/>
              <a:gd name="connsiteX9" fmla="*/ 2209800 w 4095750"/>
              <a:gd name="connsiteY9" fmla="*/ 196242 h 3139467"/>
              <a:gd name="connsiteX10" fmla="*/ 2352675 w 4095750"/>
              <a:gd name="connsiteY10" fmla="*/ 215292 h 3139467"/>
              <a:gd name="connsiteX11" fmla="*/ 2419350 w 4095750"/>
              <a:gd name="connsiteY11" fmla="*/ 234342 h 3139467"/>
              <a:gd name="connsiteX12" fmla="*/ 2466975 w 4095750"/>
              <a:gd name="connsiteY12" fmla="*/ 243867 h 3139467"/>
              <a:gd name="connsiteX13" fmla="*/ 2524125 w 4095750"/>
              <a:gd name="connsiteY13" fmla="*/ 262917 h 3139467"/>
              <a:gd name="connsiteX14" fmla="*/ 2562225 w 4095750"/>
              <a:gd name="connsiteY14" fmla="*/ 272442 h 3139467"/>
              <a:gd name="connsiteX15" fmla="*/ 2590800 w 4095750"/>
              <a:gd name="connsiteY15" fmla="*/ 291492 h 3139467"/>
              <a:gd name="connsiteX16" fmla="*/ 2714625 w 4095750"/>
              <a:gd name="connsiteY16" fmla="*/ 320067 h 3139467"/>
              <a:gd name="connsiteX17" fmla="*/ 2771775 w 4095750"/>
              <a:gd name="connsiteY17" fmla="*/ 339117 h 3139467"/>
              <a:gd name="connsiteX18" fmla="*/ 2800350 w 4095750"/>
              <a:gd name="connsiteY18" fmla="*/ 358167 h 3139467"/>
              <a:gd name="connsiteX19" fmla="*/ 2847975 w 4095750"/>
              <a:gd name="connsiteY19" fmla="*/ 367692 h 3139467"/>
              <a:gd name="connsiteX20" fmla="*/ 2876550 w 4095750"/>
              <a:gd name="connsiteY20" fmla="*/ 386742 h 3139467"/>
              <a:gd name="connsiteX21" fmla="*/ 2943225 w 4095750"/>
              <a:gd name="connsiteY21" fmla="*/ 405792 h 3139467"/>
              <a:gd name="connsiteX22" fmla="*/ 3009900 w 4095750"/>
              <a:gd name="connsiteY22" fmla="*/ 434367 h 3139467"/>
              <a:gd name="connsiteX23" fmla="*/ 3048000 w 4095750"/>
              <a:gd name="connsiteY23" fmla="*/ 462942 h 3139467"/>
              <a:gd name="connsiteX24" fmla="*/ 3105150 w 4095750"/>
              <a:gd name="connsiteY24" fmla="*/ 481992 h 3139467"/>
              <a:gd name="connsiteX25" fmla="*/ 3133725 w 4095750"/>
              <a:gd name="connsiteY25" fmla="*/ 491517 h 3139467"/>
              <a:gd name="connsiteX26" fmla="*/ 3162300 w 4095750"/>
              <a:gd name="connsiteY26" fmla="*/ 510567 h 3139467"/>
              <a:gd name="connsiteX27" fmla="*/ 3257550 w 4095750"/>
              <a:gd name="connsiteY27" fmla="*/ 539142 h 3139467"/>
              <a:gd name="connsiteX28" fmla="*/ 3305175 w 4095750"/>
              <a:gd name="connsiteY28" fmla="*/ 577242 h 3139467"/>
              <a:gd name="connsiteX29" fmla="*/ 3343275 w 4095750"/>
              <a:gd name="connsiteY29" fmla="*/ 605817 h 3139467"/>
              <a:gd name="connsiteX30" fmla="*/ 3390900 w 4095750"/>
              <a:gd name="connsiteY30" fmla="*/ 634392 h 3139467"/>
              <a:gd name="connsiteX31" fmla="*/ 3409950 w 4095750"/>
              <a:gd name="connsiteY31" fmla="*/ 662967 h 3139467"/>
              <a:gd name="connsiteX32" fmla="*/ 3448050 w 4095750"/>
              <a:gd name="connsiteY32" fmla="*/ 682017 h 3139467"/>
              <a:gd name="connsiteX33" fmla="*/ 3476625 w 4095750"/>
              <a:gd name="connsiteY33" fmla="*/ 701067 h 3139467"/>
              <a:gd name="connsiteX34" fmla="*/ 3505200 w 4095750"/>
              <a:gd name="connsiteY34" fmla="*/ 710592 h 3139467"/>
              <a:gd name="connsiteX35" fmla="*/ 3562350 w 4095750"/>
              <a:gd name="connsiteY35" fmla="*/ 748692 h 3139467"/>
              <a:gd name="connsiteX36" fmla="*/ 3619500 w 4095750"/>
              <a:gd name="connsiteY36" fmla="*/ 805842 h 3139467"/>
              <a:gd name="connsiteX37" fmla="*/ 3638550 w 4095750"/>
              <a:gd name="connsiteY37" fmla="*/ 834417 h 3139467"/>
              <a:gd name="connsiteX38" fmla="*/ 3705225 w 4095750"/>
              <a:gd name="connsiteY38" fmla="*/ 920142 h 3139467"/>
              <a:gd name="connsiteX39" fmla="*/ 3733800 w 4095750"/>
              <a:gd name="connsiteY39" fmla="*/ 977292 h 3139467"/>
              <a:gd name="connsiteX40" fmla="*/ 3771900 w 4095750"/>
              <a:gd name="connsiteY40" fmla="*/ 1034442 h 3139467"/>
              <a:gd name="connsiteX41" fmla="*/ 3819525 w 4095750"/>
              <a:gd name="connsiteY41" fmla="*/ 1043967 h 3139467"/>
              <a:gd name="connsiteX42" fmla="*/ 3876675 w 4095750"/>
              <a:gd name="connsiteY42" fmla="*/ 1063017 h 3139467"/>
              <a:gd name="connsiteX43" fmla="*/ 3933825 w 4095750"/>
              <a:gd name="connsiteY43" fmla="*/ 1120167 h 3139467"/>
              <a:gd name="connsiteX44" fmla="*/ 3981450 w 4095750"/>
              <a:gd name="connsiteY44" fmla="*/ 1177317 h 3139467"/>
              <a:gd name="connsiteX45" fmla="*/ 4000500 w 4095750"/>
              <a:gd name="connsiteY45" fmla="*/ 1243992 h 3139467"/>
              <a:gd name="connsiteX46" fmla="*/ 4019550 w 4095750"/>
              <a:gd name="connsiteY46" fmla="*/ 1301142 h 3139467"/>
              <a:gd name="connsiteX47" fmla="*/ 4048125 w 4095750"/>
              <a:gd name="connsiteY47" fmla="*/ 1405917 h 3139467"/>
              <a:gd name="connsiteX48" fmla="*/ 4057650 w 4095750"/>
              <a:gd name="connsiteY48" fmla="*/ 1482117 h 3139467"/>
              <a:gd name="connsiteX49" fmla="*/ 4076700 w 4095750"/>
              <a:gd name="connsiteY49" fmla="*/ 1520217 h 3139467"/>
              <a:gd name="connsiteX50" fmla="*/ 4095750 w 4095750"/>
              <a:gd name="connsiteY50" fmla="*/ 1605942 h 3139467"/>
              <a:gd name="connsiteX51" fmla="*/ 4086225 w 4095750"/>
              <a:gd name="connsiteY51" fmla="*/ 1767867 h 3139467"/>
              <a:gd name="connsiteX52" fmla="*/ 4076700 w 4095750"/>
              <a:gd name="connsiteY52" fmla="*/ 1796442 h 3139467"/>
              <a:gd name="connsiteX53" fmla="*/ 4019550 w 4095750"/>
              <a:gd name="connsiteY53" fmla="*/ 1853592 h 3139467"/>
              <a:gd name="connsiteX54" fmla="*/ 3990975 w 4095750"/>
              <a:gd name="connsiteY54" fmla="*/ 1882167 h 3139467"/>
              <a:gd name="connsiteX55" fmla="*/ 3962400 w 4095750"/>
              <a:gd name="connsiteY55" fmla="*/ 1910742 h 3139467"/>
              <a:gd name="connsiteX56" fmla="*/ 3914775 w 4095750"/>
              <a:gd name="connsiteY56" fmla="*/ 1986942 h 3139467"/>
              <a:gd name="connsiteX57" fmla="*/ 3905250 w 4095750"/>
              <a:gd name="connsiteY57" fmla="*/ 2015517 h 3139467"/>
              <a:gd name="connsiteX58" fmla="*/ 3876675 w 4095750"/>
              <a:gd name="connsiteY58" fmla="*/ 2044092 h 3139467"/>
              <a:gd name="connsiteX59" fmla="*/ 3857625 w 4095750"/>
              <a:gd name="connsiteY59" fmla="*/ 2072667 h 3139467"/>
              <a:gd name="connsiteX60" fmla="*/ 3829050 w 4095750"/>
              <a:gd name="connsiteY60" fmla="*/ 2101242 h 3139467"/>
              <a:gd name="connsiteX61" fmla="*/ 3810000 w 4095750"/>
              <a:gd name="connsiteY61" fmla="*/ 2129817 h 3139467"/>
              <a:gd name="connsiteX62" fmla="*/ 3781425 w 4095750"/>
              <a:gd name="connsiteY62" fmla="*/ 2148867 h 3139467"/>
              <a:gd name="connsiteX63" fmla="*/ 3733800 w 4095750"/>
              <a:gd name="connsiteY63" fmla="*/ 2206017 h 3139467"/>
              <a:gd name="connsiteX64" fmla="*/ 3714750 w 4095750"/>
              <a:gd name="connsiteY64" fmla="*/ 2234592 h 3139467"/>
              <a:gd name="connsiteX65" fmla="*/ 3648075 w 4095750"/>
              <a:gd name="connsiteY65" fmla="*/ 2301267 h 3139467"/>
              <a:gd name="connsiteX66" fmla="*/ 3619500 w 4095750"/>
              <a:gd name="connsiteY66" fmla="*/ 2329842 h 3139467"/>
              <a:gd name="connsiteX67" fmla="*/ 3590925 w 4095750"/>
              <a:gd name="connsiteY67" fmla="*/ 2358417 h 3139467"/>
              <a:gd name="connsiteX68" fmla="*/ 3533775 w 4095750"/>
              <a:gd name="connsiteY68" fmla="*/ 2396517 h 3139467"/>
              <a:gd name="connsiteX69" fmla="*/ 3505200 w 4095750"/>
              <a:gd name="connsiteY69" fmla="*/ 2415567 h 3139467"/>
              <a:gd name="connsiteX70" fmla="*/ 3476625 w 4095750"/>
              <a:gd name="connsiteY70" fmla="*/ 2434617 h 3139467"/>
              <a:gd name="connsiteX71" fmla="*/ 3448050 w 4095750"/>
              <a:gd name="connsiteY71" fmla="*/ 2444142 h 3139467"/>
              <a:gd name="connsiteX72" fmla="*/ 3419475 w 4095750"/>
              <a:gd name="connsiteY72" fmla="*/ 2472717 h 3139467"/>
              <a:gd name="connsiteX73" fmla="*/ 3381375 w 4095750"/>
              <a:gd name="connsiteY73" fmla="*/ 2501292 h 3139467"/>
              <a:gd name="connsiteX74" fmla="*/ 3343275 w 4095750"/>
              <a:gd name="connsiteY74" fmla="*/ 2539392 h 3139467"/>
              <a:gd name="connsiteX75" fmla="*/ 3324225 w 4095750"/>
              <a:gd name="connsiteY75" fmla="*/ 2625117 h 3139467"/>
              <a:gd name="connsiteX76" fmla="*/ 3314700 w 4095750"/>
              <a:gd name="connsiteY76" fmla="*/ 2672742 h 3139467"/>
              <a:gd name="connsiteX77" fmla="*/ 3305175 w 4095750"/>
              <a:gd name="connsiteY77" fmla="*/ 2787042 h 3139467"/>
              <a:gd name="connsiteX78" fmla="*/ 3238500 w 4095750"/>
              <a:gd name="connsiteY78" fmla="*/ 2796567 h 3139467"/>
              <a:gd name="connsiteX79" fmla="*/ 3152775 w 4095750"/>
              <a:gd name="connsiteY79" fmla="*/ 2834667 h 3139467"/>
              <a:gd name="connsiteX80" fmla="*/ 3114675 w 4095750"/>
              <a:gd name="connsiteY80" fmla="*/ 2844192 h 3139467"/>
              <a:gd name="connsiteX81" fmla="*/ 2981325 w 4095750"/>
              <a:gd name="connsiteY81" fmla="*/ 2872767 h 3139467"/>
              <a:gd name="connsiteX82" fmla="*/ 2790825 w 4095750"/>
              <a:gd name="connsiteY82" fmla="*/ 2929917 h 3139467"/>
              <a:gd name="connsiteX83" fmla="*/ 2657475 w 4095750"/>
              <a:gd name="connsiteY83" fmla="*/ 3006117 h 3139467"/>
              <a:gd name="connsiteX84" fmla="*/ 2609850 w 4095750"/>
              <a:gd name="connsiteY84" fmla="*/ 3025167 h 3139467"/>
              <a:gd name="connsiteX85" fmla="*/ 2581275 w 4095750"/>
              <a:gd name="connsiteY85" fmla="*/ 3034692 h 3139467"/>
              <a:gd name="connsiteX86" fmla="*/ 2505075 w 4095750"/>
              <a:gd name="connsiteY86" fmla="*/ 3072792 h 3139467"/>
              <a:gd name="connsiteX87" fmla="*/ 2457450 w 4095750"/>
              <a:gd name="connsiteY87" fmla="*/ 3082317 h 3139467"/>
              <a:gd name="connsiteX88" fmla="*/ 2419350 w 4095750"/>
              <a:gd name="connsiteY88" fmla="*/ 3091842 h 3139467"/>
              <a:gd name="connsiteX89" fmla="*/ 2390775 w 4095750"/>
              <a:gd name="connsiteY89" fmla="*/ 3110892 h 3139467"/>
              <a:gd name="connsiteX90" fmla="*/ 2314575 w 4095750"/>
              <a:gd name="connsiteY90" fmla="*/ 3129942 h 3139467"/>
              <a:gd name="connsiteX91" fmla="*/ 2286000 w 4095750"/>
              <a:gd name="connsiteY91" fmla="*/ 3139467 h 3139467"/>
              <a:gd name="connsiteX92" fmla="*/ 1952625 w 4095750"/>
              <a:gd name="connsiteY92" fmla="*/ 3129942 h 3139467"/>
              <a:gd name="connsiteX93" fmla="*/ 1828800 w 4095750"/>
              <a:gd name="connsiteY93" fmla="*/ 3082317 h 3139467"/>
              <a:gd name="connsiteX94" fmla="*/ 1800225 w 4095750"/>
              <a:gd name="connsiteY94" fmla="*/ 3053742 h 3139467"/>
              <a:gd name="connsiteX95" fmla="*/ 1704975 w 4095750"/>
              <a:gd name="connsiteY95" fmla="*/ 2996592 h 3139467"/>
              <a:gd name="connsiteX96" fmla="*/ 1638300 w 4095750"/>
              <a:gd name="connsiteY96" fmla="*/ 2929917 h 3139467"/>
              <a:gd name="connsiteX97" fmla="*/ 1609725 w 4095750"/>
              <a:gd name="connsiteY97" fmla="*/ 2920392 h 3139467"/>
              <a:gd name="connsiteX98" fmla="*/ 1552575 w 4095750"/>
              <a:gd name="connsiteY98" fmla="*/ 2882292 h 3139467"/>
              <a:gd name="connsiteX99" fmla="*/ 1524000 w 4095750"/>
              <a:gd name="connsiteY99" fmla="*/ 2872767 h 3139467"/>
              <a:gd name="connsiteX100" fmla="*/ 1495425 w 4095750"/>
              <a:gd name="connsiteY100" fmla="*/ 2853717 h 3139467"/>
              <a:gd name="connsiteX101" fmla="*/ 1457325 w 4095750"/>
              <a:gd name="connsiteY101" fmla="*/ 2844192 h 3139467"/>
              <a:gd name="connsiteX102" fmla="*/ 1362075 w 4095750"/>
              <a:gd name="connsiteY102" fmla="*/ 2777517 h 3139467"/>
              <a:gd name="connsiteX103" fmla="*/ 1333500 w 4095750"/>
              <a:gd name="connsiteY103" fmla="*/ 2758467 h 3139467"/>
              <a:gd name="connsiteX104" fmla="*/ 1304925 w 4095750"/>
              <a:gd name="connsiteY104" fmla="*/ 2729892 h 3139467"/>
              <a:gd name="connsiteX105" fmla="*/ 1257300 w 4095750"/>
              <a:gd name="connsiteY105" fmla="*/ 2663217 h 3139467"/>
              <a:gd name="connsiteX106" fmla="*/ 1228725 w 4095750"/>
              <a:gd name="connsiteY106" fmla="*/ 2644167 h 3139467"/>
              <a:gd name="connsiteX107" fmla="*/ 1190625 w 4095750"/>
              <a:gd name="connsiteY107" fmla="*/ 2577492 h 3139467"/>
              <a:gd name="connsiteX108" fmla="*/ 1152525 w 4095750"/>
              <a:gd name="connsiteY108" fmla="*/ 2520342 h 3139467"/>
              <a:gd name="connsiteX109" fmla="*/ 1133475 w 4095750"/>
              <a:gd name="connsiteY109" fmla="*/ 2491767 h 3139467"/>
              <a:gd name="connsiteX110" fmla="*/ 1123950 w 4095750"/>
              <a:gd name="connsiteY110" fmla="*/ 2463192 h 3139467"/>
              <a:gd name="connsiteX111" fmla="*/ 1104900 w 4095750"/>
              <a:gd name="connsiteY111" fmla="*/ 2386992 h 3139467"/>
              <a:gd name="connsiteX112" fmla="*/ 1095375 w 4095750"/>
              <a:gd name="connsiteY112" fmla="*/ 2215542 h 3139467"/>
              <a:gd name="connsiteX113" fmla="*/ 1076325 w 4095750"/>
              <a:gd name="connsiteY113" fmla="*/ 2101242 h 3139467"/>
              <a:gd name="connsiteX114" fmla="*/ 1066800 w 4095750"/>
              <a:gd name="connsiteY114" fmla="*/ 2005992 h 3139467"/>
              <a:gd name="connsiteX115" fmla="*/ 1019175 w 4095750"/>
              <a:gd name="connsiteY115" fmla="*/ 1977417 h 3139467"/>
              <a:gd name="connsiteX116" fmla="*/ 962025 w 4095750"/>
              <a:gd name="connsiteY116" fmla="*/ 1948842 h 3139467"/>
              <a:gd name="connsiteX117" fmla="*/ 885825 w 4095750"/>
              <a:gd name="connsiteY117" fmla="*/ 1882167 h 3139467"/>
              <a:gd name="connsiteX118" fmla="*/ 828675 w 4095750"/>
              <a:gd name="connsiteY118" fmla="*/ 1844067 h 3139467"/>
              <a:gd name="connsiteX119" fmla="*/ 800100 w 4095750"/>
              <a:gd name="connsiteY119" fmla="*/ 1815492 h 3139467"/>
              <a:gd name="connsiteX120" fmla="*/ 771525 w 4095750"/>
              <a:gd name="connsiteY120" fmla="*/ 1805967 h 3139467"/>
              <a:gd name="connsiteX121" fmla="*/ 733425 w 4095750"/>
              <a:gd name="connsiteY121" fmla="*/ 1786917 h 3139467"/>
              <a:gd name="connsiteX122" fmla="*/ 647700 w 4095750"/>
              <a:gd name="connsiteY122" fmla="*/ 1739292 h 3139467"/>
              <a:gd name="connsiteX123" fmla="*/ 581025 w 4095750"/>
              <a:gd name="connsiteY123" fmla="*/ 1691667 h 3139467"/>
              <a:gd name="connsiteX124" fmla="*/ 523875 w 4095750"/>
              <a:gd name="connsiteY124" fmla="*/ 1653567 h 3139467"/>
              <a:gd name="connsiteX125" fmla="*/ 476250 w 4095750"/>
              <a:gd name="connsiteY125" fmla="*/ 1596417 h 3139467"/>
              <a:gd name="connsiteX126" fmla="*/ 447675 w 4095750"/>
              <a:gd name="connsiteY126" fmla="*/ 1577367 h 3139467"/>
              <a:gd name="connsiteX127" fmla="*/ 409575 w 4095750"/>
              <a:gd name="connsiteY127" fmla="*/ 1539267 h 3139467"/>
              <a:gd name="connsiteX128" fmla="*/ 381000 w 4095750"/>
              <a:gd name="connsiteY128" fmla="*/ 1520217 h 3139467"/>
              <a:gd name="connsiteX129" fmla="*/ 352425 w 4095750"/>
              <a:gd name="connsiteY129" fmla="*/ 1491642 h 3139467"/>
              <a:gd name="connsiteX130" fmla="*/ 323850 w 4095750"/>
              <a:gd name="connsiteY130" fmla="*/ 1472592 h 3139467"/>
              <a:gd name="connsiteX131" fmla="*/ 295275 w 4095750"/>
              <a:gd name="connsiteY131" fmla="*/ 1444017 h 3139467"/>
              <a:gd name="connsiteX132" fmla="*/ 276225 w 4095750"/>
              <a:gd name="connsiteY132" fmla="*/ 1415442 h 3139467"/>
              <a:gd name="connsiteX133" fmla="*/ 219075 w 4095750"/>
              <a:gd name="connsiteY133" fmla="*/ 1377342 h 3139467"/>
              <a:gd name="connsiteX134" fmla="*/ 152400 w 4095750"/>
              <a:gd name="connsiteY134" fmla="*/ 1291617 h 3139467"/>
              <a:gd name="connsiteX135" fmla="*/ 104775 w 4095750"/>
              <a:gd name="connsiteY135" fmla="*/ 1234467 h 3139467"/>
              <a:gd name="connsiteX136" fmla="*/ 85725 w 4095750"/>
              <a:gd name="connsiteY136" fmla="*/ 1177317 h 3139467"/>
              <a:gd name="connsiteX137" fmla="*/ 47625 w 4095750"/>
              <a:gd name="connsiteY137" fmla="*/ 1110642 h 3139467"/>
              <a:gd name="connsiteX138" fmla="*/ 19050 w 4095750"/>
              <a:gd name="connsiteY138" fmla="*/ 1043967 h 3139467"/>
              <a:gd name="connsiteX139" fmla="*/ 0 w 4095750"/>
              <a:gd name="connsiteY139" fmla="*/ 986817 h 3139467"/>
              <a:gd name="connsiteX140" fmla="*/ 9525 w 4095750"/>
              <a:gd name="connsiteY140" fmla="*/ 815367 h 3139467"/>
              <a:gd name="connsiteX141" fmla="*/ 47625 w 4095750"/>
              <a:gd name="connsiteY141" fmla="*/ 748692 h 3139467"/>
              <a:gd name="connsiteX142" fmla="*/ 76200 w 4095750"/>
              <a:gd name="connsiteY142" fmla="*/ 701067 h 3139467"/>
              <a:gd name="connsiteX143" fmla="*/ 95250 w 4095750"/>
              <a:gd name="connsiteY143" fmla="*/ 672492 h 3139467"/>
              <a:gd name="connsiteX144" fmla="*/ 123825 w 4095750"/>
              <a:gd name="connsiteY144" fmla="*/ 653442 h 3139467"/>
              <a:gd name="connsiteX145" fmla="*/ 152400 w 4095750"/>
              <a:gd name="connsiteY145" fmla="*/ 624867 h 3139467"/>
              <a:gd name="connsiteX146" fmla="*/ 180975 w 4095750"/>
              <a:gd name="connsiteY146" fmla="*/ 605817 h 3139467"/>
              <a:gd name="connsiteX147" fmla="*/ 295275 w 4095750"/>
              <a:gd name="connsiteY147" fmla="*/ 510567 h 3139467"/>
              <a:gd name="connsiteX148" fmla="*/ 390525 w 4095750"/>
              <a:gd name="connsiteY148" fmla="*/ 443892 h 3139467"/>
              <a:gd name="connsiteX149" fmla="*/ 419100 w 4095750"/>
              <a:gd name="connsiteY149" fmla="*/ 415317 h 3139467"/>
              <a:gd name="connsiteX150" fmla="*/ 457200 w 4095750"/>
              <a:gd name="connsiteY150" fmla="*/ 396267 h 3139467"/>
              <a:gd name="connsiteX151" fmla="*/ 485775 w 4095750"/>
              <a:gd name="connsiteY151" fmla="*/ 367692 h 3139467"/>
              <a:gd name="connsiteX152" fmla="*/ 542925 w 4095750"/>
              <a:gd name="connsiteY152" fmla="*/ 329592 h 3139467"/>
              <a:gd name="connsiteX153" fmla="*/ 600075 w 4095750"/>
              <a:gd name="connsiteY153" fmla="*/ 291492 h 3139467"/>
              <a:gd name="connsiteX154" fmla="*/ 628650 w 4095750"/>
              <a:gd name="connsiteY154" fmla="*/ 272442 h 3139467"/>
              <a:gd name="connsiteX155" fmla="*/ 676275 w 4095750"/>
              <a:gd name="connsiteY155" fmla="*/ 262917 h 3139467"/>
              <a:gd name="connsiteX156" fmla="*/ 714375 w 4095750"/>
              <a:gd name="connsiteY156" fmla="*/ 243867 h 3139467"/>
              <a:gd name="connsiteX157" fmla="*/ 762000 w 4095750"/>
              <a:gd name="connsiteY157" fmla="*/ 205767 h 3139467"/>
              <a:gd name="connsiteX158" fmla="*/ 809625 w 4095750"/>
              <a:gd name="connsiteY158" fmla="*/ 158142 h 3139467"/>
              <a:gd name="connsiteX159" fmla="*/ 847725 w 4095750"/>
              <a:gd name="connsiteY159" fmla="*/ 120042 h 3139467"/>
              <a:gd name="connsiteX160" fmla="*/ 904875 w 4095750"/>
              <a:gd name="connsiteY160" fmla="*/ 81942 h 3139467"/>
              <a:gd name="connsiteX161" fmla="*/ 933450 w 4095750"/>
              <a:gd name="connsiteY161" fmla="*/ 62892 h 3139467"/>
              <a:gd name="connsiteX162" fmla="*/ 942975 w 4095750"/>
              <a:gd name="connsiteY162" fmla="*/ 53367 h 3139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</a:cxnLst>
            <a:rect l="l" t="t" r="r" b="b"/>
            <a:pathLst>
              <a:path w="4095750" h="3139467">
                <a:moveTo>
                  <a:pt x="895350" y="72417"/>
                </a:moveTo>
                <a:cubicBezTo>
                  <a:pt x="1112601" y="0"/>
                  <a:pt x="935966" y="55373"/>
                  <a:pt x="1524000" y="72417"/>
                </a:cubicBezTo>
                <a:cubicBezTo>
                  <a:pt x="1622511" y="75272"/>
                  <a:pt x="1540927" y="85976"/>
                  <a:pt x="1628775" y="91467"/>
                </a:cubicBezTo>
                <a:cubicBezTo>
                  <a:pt x="1714392" y="96818"/>
                  <a:pt x="1800225" y="97817"/>
                  <a:pt x="1885950" y="100992"/>
                </a:cubicBezTo>
                <a:cubicBezTo>
                  <a:pt x="1905000" y="107342"/>
                  <a:pt x="1926392" y="108903"/>
                  <a:pt x="1943100" y="120042"/>
                </a:cubicBezTo>
                <a:cubicBezTo>
                  <a:pt x="1952625" y="126392"/>
                  <a:pt x="1961436" y="133972"/>
                  <a:pt x="1971675" y="139092"/>
                </a:cubicBezTo>
                <a:cubicBezTo>
                  <a:pt x="1980655" y="143582"/>
                  <a:pt x="1990849" y="145092"/>
                  <a:pt x="2000250" y="148617"/>
                </a:cubicBezTo>
                <a:cubicBezTo>
                  <a:pt x="2016259" y="154620"/>
                  <a:pt x="2031498" y="162754"/>
                  <a:pt x="2047875" y="167667"/>
                </a:cubicBezTo>
                <a:cubicBezTo>
                  <a:pt x="2063382" y="172319"/>
                  <a:pt x="2079557" y="174379"/>
                  <a:pt x="2095500" y="177192"/>
                </a:cubicBezTo>
                <a:cubicBezTo>
                  <a:pt x="2133538" y="183905"/>
                  <a:pt x="2171411" y="191977"/>
                  <a:pt x="2209800" y="196242"/>
                </a:cubicBezTo>
                <a:cubicBezTo>
                  <a:pt x="2266983" y="202596"/>
                  <a:pt x="2299231" y="204603"/>
                  <a:pt x="2352675" y="215292"/>
                </a:cubicBezTo>
                <a:cubicBezTo>
                  <a:pt x="2441758" y="233109"/>
                  <a:pt x="2346724" y="216186"/>
                  <a:pt x="2419350" y="234342"/>
                </a:cubicBezTo>
                <a:cubicBezTo>
                  <a:pt x="2435056" y="238269"/>
                  <a:pt x="2451356" y="239607"/>
                  <a:pt x="2466975" y="243867"/>
                </a:cubicBezTo>
                <a:cubicBezTo>
                  <a:pt x="2486348" y="249151"/>
                  <a:pt x="2504644" y="258047"/>
                  <a:pt x="2524125" y="262917"/>
                </a:cubicBezTo>
                <a:lnTo>
                  <a:pt x="2562225" y="272442"/>
                </a:lnTo>
                <a:cubicBezTo>
                  <a:pt x="2571750" y="278792"/>
                  <a:pt x="2580042" y="287580"/>
                  <a:pt x="2590800" y="291492"/>
                </a:cubicBezTo>
                <a:cubicBezTo>
                  <a:pt x="2662655" y="317621"/>
                  <a:pt x="2653725" y="303458"/>
                  <a:pt x="2714625" y="320067"/>
                </a:cubicBezTo>
                <a:cubicBezTo>
                  <a:pt x="2733998" y="325351"/>
                  <a:pt x="2755067" y="327978"/>
                  <a:pt x="2771775" y="339117"/>
                </a:cubicBezTo>
                <a:cubicBezTo>
                  <a:pt x="2781300" y="345467"/>
                  <a:pt x="2789631" y="354147"/>
                  <a:pt x="2800350" y="358167"/>
                </a:cubicBezTo>
                <a:cubicBezTo>
                  <a:pt x="2815509" y="363851"/>
                  <a:pt x="2832100" y="364517"/>
                  <a:pt x="2847975" y="367692"/>
                </a:cubicBezTo>
                <a:cubicBezTo>
                  <a:pt x="2857500" y="374042"/>
                  <a:pt x="2866311" y="381622"/>
                  <a:pt x="2876550" y="386742"/>
                </a:cubicBezTo>
                <a:cubicBezTo>
                  <a:pt x="2890215" y="393574"/>
                  <a:pt x="2931018" y="402740"/>
                  <a:pt x="2943225" y="405792"/>
                </a:cubicBezTo>
                <a:cubicBezTo>
                  <a:pt x="3047236" y="475133"/>
                  <a:pt x="2886885" y="372860"/>
                  <a:pt x="3009900" y="434367"/>
                </a:cubicBezTo>
                <a:cubicBezTo>
                  <a:pt x="3024099" y="441467"/>
                  <a:pt x="3033801" y="455842"/>
                  <a:pt x="3048000" y="462942"/>
                </a:cubicBezTo>
                <a:cubicBezTo>
                  <a:pt x="3065961" y="471922"/>
                  <a:pt x="3086100" y="475642"/>
                  <a:pt x="3105150" y="481992"/>
                </a:cubicBezTo>
                <a:cubicBezTo>
                  <a:pt x="3114675" y="485167"/>
                  <a:pt x="3125371" y="485948"/>
                  <a:pt x="3133725" y="491517"/>
                </a:cubicBezTo>
                <a:cubicBezTo>
                  <a:pt x="3143250" y="497867"/>
                  <a:pt x="3151839" y="505918"/>
                  <a:pt x="3162300" y="510567"/>
                </a:cubicBezTo>
                <a:cubicBezTo>
                  <a:pt x="3192115" y="523818"/>
                  <a:pt x="3225885" y="531226"/>
                  <a:pt x="3257550" y="539142"/>
                </a:cubicBezTo>
                <a:cubicBezTo>
                  <a:pt x="3293698" y="593364"/>
                  <a:pt x="3255628" y="548930"/>
                  <a:pt x="3305175" y="577242"/>
                </a:cubicBezTo>
                <a:cubicBezTo>
                  <a:pt x="3318958" y="585118"/>
                  <a:pt x="3330066" y="597011"/>
                  <a:pt x="3343275" y="605817"/>
                </a:cubicBezTo>
                <a:cubicBezTo>
                  <a:pt x="3358679" y="616086"/>
                  <a:pt x="3375025" y="624867"/>
                  <a:pt x="3390900" y="634392"/>
                </a:cubicBezTo>
                <a:cubicBezTo>
                  <a:pt x="3397250" y="643917"/>
                  <a:pt x="3401156" y="655638"/>
                  <a:pt x="3409950" y="662967"/>
                </a:cubicBezTo>
                <a:cubicBezTo>
                  <a:pt x="3420858" y="672057"/>
                  <a:pt x="3435722" y="674972"/>
                  <a:pt x="3448050" y="682017"/>
                </a:cubicBezTo>
                <a:cubicBezTo>
                  <a:pt x="3457989" y="687697"/>
                  <a:pt x="3466386" y="695947"/>
                  <a:pt x="3476625" y="701067"/>
                </a:cubicBezTo>
                <a:cubicBezTo>
                  <a:pt x="3485605" y="705557"/>
                  <a:pt x="3496423" y="705716"/>
                  <a:pt x="3505200" y="710592"/>
                </a:cubicBezTo>
                <a:cubicBezTo>
                  <a:pt x="3525214" y="721711"/>
                  <a:pt x="3548613" y="730376"/>
                  <a:pt x="3562350" y="748692"/>
                </a:cubicBezTo>
                <a:cubicBezTo>
                  <a:pt x="3597794" y="795950"/>
                  <a:pt x="3577716" y="777986"/>
                  <a:pt x="3619500" y="805842"/>
                </a:cubicBezTo>
                <a:cubicBezTo>
                  <a:pt x="3625850" y="815367"/>
                  <a:pt x="3631221" y="825623"/>
                  <a:pt x="3638550" y="834417"/>
                </a:cubicBezTo>
                <a:cubicBezTo>
                  <a:pt x="3665945" y="867291"/>
                  <a:pt x="3689176" y="871994"/>
                  <a:pt x="3705225" y="920142"/>
                </a:cubicBezTo>
                <a:cubicBezTo>
                  <a:pt x="3729166" y="991966"/>
                  <a:pt x="3696871" y="903434"/>
                  <a:pt x="3733800" y="977292"/>
                </a:cubicBezTo>
                <a:cubicBezTo>
                  <a:pt x="3747911" y="1005514"/>
                  <a:pt x="3735788" y="1016386"/>
                  <a:pt x="3771900" y="1034442"/>
                </a:cubicBezTo>
                <a:cubicBezTo>
                  <a:pt x="3786380" y="1041682"/>
                  <a:pt x="3803906" y="1039707"/>
                  <a:pt x="3819525" y="1043967"/>
                </a:cubicBezTo>
                <a:cubicBezTo>
                  <a:pt x="3838898" y="1049251"/>
                  <a:pt x="3876675" y="1063017"/>
                  <a:pt x="3876675" y="1063017"/>
                </a:cubicBezTo>
                <a:cubicBezTo>
                  <a:pt x="3949686" y="1117775"/>
                  <a:pt x="3887399" y="1064455"/>
                  <a:pt x="3933825" y="1120167"/>
                </a:cubicBezTo>
                <a:cubicBezTo>
                  <a:pt x="3960157" y="1151765"/>
                  <a:pt x="3963713" y="1141844"/>
                  <a:pt x="3981450" y="1177317"/>
                </a:cubicBezTo>
                <a:cubicBezTo>
                  <a:pt x="3989453" y="1193322"/>
                  <a:pt x="3995922" y="1228733"/>
                  <a:pt x="4000500" y="1243992"/>
                </a:cubicBezTo>
                <a:cubicBezTo>
                  <a:pt x="4006270" y="1263226"/>
                  <a:pt x="4014680" y="1281661"/>
                  <a:pt x="4019550" y="1301142"/>
                </a:cubicBezTo>
                <a:cubicBezTo>
                  <a:pt x="4034681" y="1361666"/>
                  <a:pt x="4025479" y="1326655"/>
                  <a:pt x="4048125" y="1405917"/>
                </a:cubicBezTo>
                <a:cubicBezTo>
                  <a:pt x="4051300" y="1431317"/>
                  <a:pt x="4051442" y="1457284"/>
                  <a:pt x="4057650" y="1482117"/>
                </a:cubicBezTo>
                <a:cubicBezTo>
                  <a:pt x="4061094" y="1495892"/>
                  <a:pt x="4071107" y="1507166"/>
                  <a:pt x="4076700" y="1520217"/>
                </a:cubicBezTo>
                <a:cubicBezTo>
                  <a:pt x="4089490" y="1550060"/>
                  <a:pt x="4090042" y="1571691"/>
                  <a:pt x="4095750" y="1605942"/>
                </a:cubicBezTo>
                <a:cubicBezTo>
                  <a:pt x="4092575" y="1659917"/>
                  <a:pt x="4091605" y="1714067"/>
                  <a:pt x="4086225" y="1767867"/>
                </a:cubicBezTo>
                <a:cubicBezTo>
                  <a:pt x="4085226" y="1777857"/>
                  <a:pt x="4082864" y="1788517"/>
                  <a:pt x="4076700" y="1796442"/>
                </a:cubicBezTo>
                <a:cubicBezTo>
                  <a:pt x="4060160" y="1817708"/>
                  <a:pt x="4038600" y="1834542"/>
                  <a:pt x="4019550" y="1853592"/>
                </a:cubicBezTo>
                <a:lnTo>
                  <a:pt x="3990975" y="1882167"/>
                </a:lnTo>
                <a:lnTo>
                  <a:pt x="3962400" y="1910742"/>
                </a:lnTo>
                <a:cubicBezTo>
                  <a:pt x="3912539" y="2035394"/>
                  <a:pt x="3975773" y="1895446"/>
                  <a:pt x="3914775" y="1986942"/>
                </a:cubicBezTo>
                <a:cubicBezTo>
                  <a:pt x="3909206" y="1995296"/>
                  <a:pt x="3910819" y="2007163"/>
                  <a:pt x="3905250" y="2015517"/>
                </a:cubicBezTo>
                <a:cubicBezTo>
                  <a:pt x="3897778" y="2026725"/>
                  <a:pt x="3885299" y="2033744"/>
                  <a:pt x="3876675" y="2044092"/>
                </a:cubicBezTo>
                <a:cubicBezTo>
                  <a:pt x="3869346" y="2052886"/>
                  <a:pt x="3864954" y="2063873"/>
                  <a:pt x="3857625" y="2072667"/>
                </a:cubicBezTo>
                <a:cubicBezTo>
                  <a:pt x="3849001" y="2083015"/>
                  <a:pt x="3837674" y="2090894"/>
                  <a:pt x="3829050" y="2101242"/>
                </a:cubicBezTo>
                <a:cubicBezTo>
                  <a:pt x="3821721" y="2110036"/>
                  <a:pt x="3818095" y="2121722"/>
                  <a:pt x="3810000" y="2129817"/>
                </a:cubicBezTo>
                <a:cubicBezTo>
                  <a:pt x="3801905" y="2137912"/>
                  <a:pt x="3790950" y="2142517"/>
                  <a:pt x="3781425" y="2148867"/>
                </a:cubicBezTo>
                <a:cubicBezTo>
                  <a:pt x="3734127" y="2219813"/>
                  <a:pt x="3794916" y="2132678"/>
                  <a:pt x="3733800" y="2206017"/>
                </a:cubicBezTo>
                <a:cubicBezTo>
                  <a:pt x="3726471" y="2214811"/>
                  <a:pt x="3722408" y="2226083"/>
                  <a:pt x="3714750" y="2234592"/>
                </a:cubicBezTo>
                <a:cubicBezTo>
                  <a:pt x="3693724" y="2257954"/>
                  <a:pt x="3670300" y="2279042"/>
                  <a:pt x="3648075" y="2301267"/>
                </a:cubicBezTo>
                <a:lnTo>
                  <a:pt x="3619500" y="2329842"/>
                </a:lnTo>
                <a:cubicBezTo>
                  <a:pt x="3609975" y="2339367"/>
                  <a:pt x="3602133" y="2350945"/>
                  <a:pt x="3590925" y="2358417"/>
                </a:cubicBezTo>
                <a:lnTo>
                  <a:pt x="3533775" y="2396517"/>
                </a:lnTo>
                <a:lnTo>
                  <a:pt x="3505200" y="2415567"/>
                </a:lnTo>
                <a:cubicBezTo>
                  <a:pt x="3495675" y="2421917"/>
                  <a:pt x="3487485" y="2430997"/>
                  <a:pt x="3476625" y="2434617"/>
                </a:cubicBezTo>
                <a:lnTo>
                  <a:pt x="3448050" y="2444142"/>
                </a:lnTo>
                <a:cubicBezTo>
                  <a:pt x="3438525" y="2453667"/>
                  <a:pt x="3429702" y="2463951"/>
                  <a:pt x="3419475" y="2472717"/>
                </a:cubicBezTo>
                <a:cubicBezTo>
                  <a:pt x="3407422" y="2483048"/>
                  <a:pt x="3391538" y="2489096"/>
                  <a:pt x="3381375" y="2501292"/>
                </a:cubicBezTo>
                <a:cubicBezTo>
                  <a:pt x="3342298" y="2548184"/>
                  <a:pt x="3407752" y="2517900"/>
                  <a:pt x="3343275" y="2539392"/>
                </a:cubicBezTo>
                <a:cubicBezTo>
                  <a:pt x="3336925" y="2567967"/>
                  <a:pt x="3330358" y="2596495"/>
                  <a:pt x="3324225" y="2625117"/>
                </a:cubicBezTo>
                <a:cubicBezTo>
                  <a:pt x="3320833" y="2640947"/>
                  <a:pt x="3316592" y="2656664"/>
                  <a:pt x="3314700" y="2672742"/>
                </a:cubicBezTo>
                <a:cubicBezTo>
                  <a:pt x="3310233" y="2710712"/>
                  <a:pt x="3325212" y="2754481"/>
                  <a:pt x="3305175" y="2787042"/>
                </a:cubicBezTo>
                <a:cubicBezTo>
                  <a:pt x="3293409" y="2806162"/>
                  <a:pt x="3260725" y="2793392"/>
                  <a:pt x="3238500" y="2796567"/>
                </a:cubicBezTo>
                <a:cubicBezTo>
                  <a:pt x="3209925" y="2809267"/>
                  <a:pt x="3181961" y="2823442"/>
                  <a:pt x="3152775" y="2834667"/>
                </a:cubicBezTo>
                <a:cubicBezTo>
                  <a:pt x="3140557" y="2839366"/>
                  <a:pt x="3127454" y="2841352"/>
                  <a:pt x="3114675" y="2844192"/>
                </a:cubicBezTo>
                <a:cubicBezTo>
                  <a:pt x="3070298" y="2854053"/>
                  <a:pt x="3025271" y="2861134"/>
                  <a:pt x="2981325" y="2872767"/>
                </a:cubicBezTo>
                <a:cubicBezTo>
                  <a:pt x="2917236" y="2889732"/>
                  <a:pt x="2790825" y="2929917"/>
                  <a:pt x="2790825" y="2929917"/>
                </a:cubicBezTo>
                <a:cubicBezTo>
                  <a:pt x="2739276" y="2964283"/>
                  <a:pt x="2717899" y="2981947"/>
                  <a:pt x="2657475" y="3006117"/>
                </a:cubicBezTo>
                <a:cubicBezTo>
                  <a:pt x="2641600" y="3012467"/>
                  <a:pt x="2625859" y="3019164"/>
                  <a:pt x="2609850" y="3025167"/>
                </a:cubicBezTo>
                <a:cubicBezTo>
                  <a:pt x="2600449" y="3028692"/>
                  <a:pt x="2590255" y="3030202"/>
                  <a:pt x="2581275" y="3034692"/>
                </a:cubicBezTo>
                <a:cubicBezTo>
                  <a:pt x="2522307" y="3064176"/>
                  <a:pt x="2587474" y="3048072"/>
                  <a:pt x="2505075" y="3072792"/>
                </a:cubicBezTo>
                <a:cubicBezTo>
                  <a:pt x="2489568" y="3077444"/>
                  <a:pt x="2473254" y="3078805"/>
                  <a:pt x="2457450" y="3082317"/>
                </a:cubicBezTo>
                <a:cubicBezTo>
                  <a:pt x="2444671" y="3085157"/>
                  <a:pt x="2432050" y="3088667"/>
                  <a:pt x="2419350" y="3091842"/>
                </a:cubicBezTo>
                <a:cubicBezTo>
                  <a:pt x="2409825" y="3098192"/>
                  <a:pt x="2401014" y="3105772"/>
                  <a:pt x="2390775" y="3110892"/>
                </a:cubicBezTo>
                <a:cubicBezTo>
                  <a:pt x="2369002" y="3121778"/>
                  <a:pt x="2336312" y="3124508"/>
                  <a:pt x="2314575" y="3129942"/>
                </a:cubicBezTo>
                <a:cubicBezTo>
                  <a:pt x="2304835" y="3132377"/>
                  <a:pt x="2295525" y="3136292"/>
                  <a:pt x="2286000" y="3139467"/>
                </a:cubicBezTo>
                <a:cubicBezTo>
                  <a:pt x="2174875" y="3136292"/>
                  <a:pt x="2063657" y="3135494"/>
                  <a:pt x="1952625" y="3129942"/>
                </a:cubicBezTo>
                <a:cubicBezTo>
                  <a:pt x="1916278" y="3128125"/>
                  <a:pt x="1850851" y="3104368"/>
                  <a:pt x="1828800" y="3082317"/>
                </a:cubicBezTo>
                <a:cubicBezTo>
                  <a:pt x="1819275" y="3072792"/>
                  <a:pt x="1810858" y="3062012"/>
                  <a:pt x="1800225" y="3053742"/>
                </a:cubicBezTo>
                <a:cubicBezTo>
                  <a:pt x="1758846" y="3021559"/>
                  <a:pt x="1746445" y="3017327"/>
                  <a:pt x="1704975" y="2996592"/>
                </a:cubicBezTo>
                <a:cubicBezTo>
                  <a:pt x="1677676" y="2962469"/>
                  <a:pt x="1673682" y="2947608"/>
                  <a:pt x="1638300" y="2929917"/>
                </a:cubicBezTo>
                <a:cubicBezTo>
                  <a:pt x="1629320" y="2925427"/>
                  <a:pt x="1618502" y="2925268"/>
                  <a:pt x="1609725" y="2920392"/>
                </a:cubicBezTo>
                <a:cubicBezTo>
                  <a:pt x="1589711" y="2909273"/>
                  <a:pt x="1574295" y="2889532"/>
                  <a:pt x="1552575" y="2882292"/>
                </a:cubicBezTo>
                <a:cubicBezTo>
                  <a:pt x="1543050" y="2879117"/>
                  <a:pt x="1532980" y="2877257"/>
                  <a:pt x="1524000" y="2872767"/>
                </a:cubicBezTo>
                <a:cubicBezTo>
                  <a:pt x="1513761" y="2867647"/>
                  <a:pt x="1505947" y="2858226"/>
                  <a:pt x="1495425" y="2853717"/>
                </a:cubicBezTo>
                <a:cubicBezTo>
                  <a:pt x="1483393" y="2848560"/>
                  <a:pt x="1470025" y="2847367"/>
                  <a:pt x="1457325" y="2844192"/>
                </a:cubicBezTo>
                <a:cubicBezTo>
                  <a:pt x="1400909" y="2801880"/>
                  <a:pt x="1432434" y="2824423"/>
                  <a:pt x="1362075" y="2777517"/>
                </a:cubicBezTo>
                <a:cubicBezTo>
                  <a:pt x="1352550" y="2771167"/>
                  <a:pt x="1341595" y="2766562"/>
                  <a:pt x="1333500" y="2758467"/>
                </a:cubicBezTo>
                <a:cubicBezTo>
                  <a:pt x="1323975" y="2748942"/>
                  <a:pt x="1313549" y="2740240"/>
                  <a:pt x="1304925" y="2729892"/>
                </a:cubicBezTo>
                <a:cubicBezTo>
                  <a:pt x="1277883" y="2697442"/>
                  <a:pt x="1291615" y="2697532"/>
                  <a:pt x="1257300" y="2663217"/>
                </a:cubicBezTo>
                <a:cubicBezTo>
                  <a:pt x="1249205" y="2655122"/>
                  <a:pt x="1238250" y="2650517"/>
                  <a:pt x="1228725" y="2644167"/>
                </a:cubicBezTo>
                <a:cubicBezTo>
                  <a:pt x="1162827" y="2545319"/>
                  <a:pt x="1263134" y="2698340"/>
                  <a:pt x="1190625" y="2577492"/>
                </a:cubicBezTo>
                <a:cubicBezTo>
                  <a:pt x="1178845" y="2557859"/>
                  <a:pt x="1165225" y="2539392"/>
                  <a:pt x="1152525" y="2520342"/>
                </a:cubicBezTo>
                <a:cubicBezTo>
                  <a:pt x="1146175" y="2510817"/>
                  <a:pt x="1137095" y="2502627"/>
                  <a:pt x="1133475" y="2491767"/>
                </a:cubicBezTo>
                <a:cubicBezTo>
                  <a:pt x="1130300" y="2482242"/>
                  <a:pt x="1126592" y="2472878"/>
                  <a:pt x="1123950" y="2463192"/>
                </a:cubicBezTo>
                <a:cubicBezTo>
                  <a:pt x="1117061" y="2437933"/>
                  <a:pt x="1104900" y="2386992"/>
                  <a:pt x="1104900" y="2386992"/>
                </a:cubicBezTo>
                <a:cubicBezTo>
                  <a:pt x="1101725" y="2329842"/>
                  <a:pt x="1099603" y="2272624"/>
                  <a:pt x="1095375" y="2215542"/>
                </a:cubicBezTo>
                <a:cubicBezTo>
                  <a:pt x="1089299" y="2133510"/>
                  <a:pt x="1093350" y="2152318"/>
                  <a:pt x="1076325" y="2101242"/>
                </a:cubicBezTo>
                <a:cubicBezTo>
                  <a:pt x="1073150" y="2069492"/>
                  <a:pt x="1080171" y="2034963"/>
                  <a:pt x="1066800" y="2005992"/>
                </a:cubicBezTo>
                <a:cubicBezTo>
                  <a:pt x="1059042" y="1989183"/>
                  <a:pt x="1035734" y="1985696"/>
                  <a:pt x="1019175" y="1977417"/>
                </a:cubicBezTo>
                <a:cubicBezTo>
                  <a:pt x="978611" y="1957135"/>
                  <a:pt x="1000241" y="1981599"/>
                  <a:pt x="962025" y="1948842"/>
                </a:cubicBezTo>
                <a:cubicBezTo>
                  <a:pt x="886746" y="1884317"/>
                  <a:pt x="961233" y="1934953"/>
                  <a:pt x="885825" y="1882167"/>
                </a:cubicBezTo>
                <a:cubicBezTo>
                  <a:pt x="867068" y="1869037"/>
                  <a:pt x="844864" y="1860256"/>
                  <a:pt x="828675" y="1844067"/>
                </a:cubicBezTo>
                <a:cubicBezTo>
                  <a:pt x="819150" y="1834542"/>
                  <a:pt x="811308" y="1822964"/>
                  <a:pt x="800100" y="1815492"/>
                </a:cubicBezTo>
                <a:cubicBezTo>
                  <a:pt x="791746" y="1809923"/>
                  <a:pt x="780753" y="1809922"/>
                  <a:pt x="771525" y="1805967"/>
                </a:cubicBezTo>
                <a:cubicBezTo>
                  <a:pt x="758474" y="1800374"/>
                  <a:pt x="745601" y="1794222"/>
                  <a:pt x="733425" y="1786917"/>
                </a:cubicBezTo>
                <a:cubicBezTo>
                  <a:pt x="651545" y="1737789"/>
                  <a:pt x="705177" y="1758451"/>
                  <a:pt x="647700" y="1739292"/>
                </a:cubicBezTo>
                <a:cubicBezTo>
                  <a:pt x="573404" y="1664996"/>
                  <a:pt x="668784" y="1754352"/>
                  <a:pt x="581025" y="1691667"/>
                </a:cubicBezTo>
                <a:cubicBezTo>
                  <a:pt x="518595" y="1647074"/>
                  <a:pt x="585172" y="1673999"/>
                  <a:pt x="523875" y="1653567"/>
                </a:cubicBezTo>
                <a:cubicBezTo>
                  <a:pt x="505144" y="1625470"/>
                  <a:pt x="503752" y="1619336"/>
                  <a:pt x="476250" y="1596417"/>
                </a:cubicBezTo>
                <a:cubicBezTo>
                  <a:pt x="467456" y="1589088"/>
                  <a:pt x="456367" y="1584817"/>
                  <a:pt x="447675" y="1577367"/>
                </a:cubicBezTo>
                <a:cubicBezTo>
                  <a:pt x="434038" y="1565678"/>
                  <a:pt x="423212" y="1550956"/>
                  <a:pt x="409575" y="1539267"/>
                </a:cubicBezTo>
                <a:cubicBezTo>
                  <a:pt x="400883" y="1531817"/>
                  <a:pt x="389794" y="1527546"/>
                  <a:pt x="381000" y="1520217"/>
                </a:cubicBezTo>
                <a:cubicBezTo>
                  <a:pt x="370652" y="1511593"/>
                  <a:pt x="362773" y="1500266"/>
                  <a:pt x="352425" y="1491642"/>
                </a:cubicBezTo>
                <a:cubicBezTo>
                  <a:pt x="343631" y="1484313"/>
                  <a:pt x="332644" y="1479921"/>
                  <a:pt x="323850" y="1472592"/>
                </a:cubicBezTo>
                <a:cubicBezTo>
                  <a:pt x="313502" y="1463968"/>
                  <a:pt x="303899" y="1454365"/>
                  <a:pt x="295275" y="1444017"/>
                </a:cubicBezTo>
                <a:cubicBezTo>
                  <a:pt x="287946" y="1435223"/>
                  <a:pt x="284840" y="1422980"/>
                  <a:pt x="276225" y="1415442"/>
                </a:cubicBezTo>
                <a:cubicBezTo>
                  <a:pt x="258995" y="1400365"/>
                  <a:pt x="219075" y="1377342"/>
                  <a:pt x="219075" y="1377342"/>
                </a:cubicBezTo>
                <a:cubicBezTo>
                  <a:pt x="122780" y="1232899"/>
                  <a:pt x="227007" y="1381146"/>
                  <a:pt x="152400" y="1291617"/>
                </a:cubicBezTo>
                <a:cubicBezTo>
                  <a:pt x="86095" y="1212051"/>
                  <a:pt x="188257" y="1317949"/>
                  <a:pt x="104775" y="1234467"/>
                </a:cubicBezTo>
                <a:cubicBezTo>
                  <a:pt x="98425" y="1215417"/>
                  <a:pt x="94705" y="1195278"/>
                  <a:pt x="85725" y="1177317"/>
                </a:cubicBezTo>
                <a:cubicBezTo>
                  <a:pt x="61555" y="1128978"/>
                  <a:pt x="74551" y="1151031"/>
                  <a:pt x="47625" y="1110642"/>
                </a:cubicBezTo>
                <a:cubicBezTo>
                  <a:pt x="22429" y="1009856"/>
                  <a:pt x="56638" y="1128540"/>
                  <a:pt x="19050" y="1043967"/>
                </a:cubicBezTo>
                <a:cubicBezTo>
                  <a:pt x="10895" y="1025617"/>
                  <a:pt x="0" y="986817"/>
                  <a:pt x="0" y="986817"/>
                </a:cubicBezTo>
                <a:cubicBezTo>
                  <a:pt x="3175" y="929667"/>
                  <a:pt x="1791" y="872080"/>
                  <a:pt x="9525" y="815367"/>
                </a:cubicBezTo>
                <a:cubicBezTo>
                  <a:pt x="11794" y="798729"/>
                  <a:pt x="38356" y="763523"/>
                  <a:pt x="47625" y="748692"/>
                </a:cubicBezTo>
                <a:cubicBezTo>
                  <a:pt x="57437" y="732993"/>
                  <a:pt x="66388" y="716766"/>
                  <a:pt x="76200" y="701067"/>
                </a:cubicBezTo>
                <a:cubicBezTo>
                  <a:pt x="82267" y="691359"/>
                  <a:pt x="87155" y="680587"/>
                  <a:pt x="95250" y="672492"/>
                </a:cubicBezTo>
                <a:cubicBezTo>
                  <a:pt x="103345" y="664397"/>
                  <a:pt x="115031" y="660771"/>
                  <a:pt x="123825" y="653442"/>
                </a:cubicBezTo>
                <a:cubicBezTo>
                  <a:pt x="134173" y="644818"/>
                  <a:pt x="142052" y="633491"/>
                  <a:pt x="152400" y="624867"/>
                </a:cubicBezTo>
                <a:cubicBezTo>
                  <a:pt x="161194" y="617538"/>
                  <a:pt x="172181" y="613146"/>
                  <a:pt x="180975" y="605817"/>
                </a:cubicBezTo>
                <a:cubicBezTo>
                  <a:pt x="265417" y="535449"/>
                  <a:pt x="117571" y="629036"/>
                  <a:pt x="295275" y="510567"/>
                </a:cubicBezTo>
                <a:cubicBezTo>
                  <a:pt x="319866" y="494173"/>
                  <a:pt x="365843" y="465048"/>
                  <a:pt x="390525" y="443892"/>
                </a:cubicBezTo>
                <a:cubicBezTo>
                  <a:pt x="400752" y="435126"/>
                  <a:pt x="408139" y="423147"/>
                  <a:pt x="419100" y="415317"/>
                </a:cubicBezTo>
                <a:cubicBezTo>
                  <a:pt x="430654" y="407064"/>
                  <a:pt x="445646" y="404520"/>
                  <a:pt x="457200" y="396267"/>
                </a:cubicBezTo>
                <a:cubicBezTo>
                  <a:pt x="468161" y="388437"/>
                  <a:pt x="475142" y="375962"/>
                  <a:pt x="485775" y="367692"/>
                </a:cubicBezTo>
                <a:cubicBezTo>
                  <a:pt x="503847" y="353636"/>
                  <a:pt x="523875" y="342292"/>
                  <a:pt x="542925" y="329592"/>
                </a:cubicBezTo>
                <a:lnTo>
                  <a:pt x="600075" y="291492"/>
                </a:lnTo>
                <a:cubicBezTo>
                  <a:pt x="609600" y="285142"/>
                  <a:pt x="617425" y="274687"/>
                  <a:pt x="628650" y="272442"/>
                </a:cubicBezTo>
                <a:lnTo>
                  <a:pt x="676275" y="262917"/>
                </a:lnTo>
                <a:cubicBezTo>
                  <a:pt x="688975" y="256567"/>
                  <a:pt x="703467" y="252957"/>
                  <a:pt x="714375" y="243867"/>
                </a:cubicBezTo>
                <a:cubicBezTo>
                  <a:pt x="771820" y="195996"/>
                  <a:pt x="693775" y="228509"/>
                  <a:pt x="762000" y="205767"/>
                </a:cubicBezTo>
                <a:cubicBezTo>
                  <a:pt x="798689" y="150734"/>
                  <a:pt x="760236" y="200475"/>
                  <a:pt x="809625" y="158142"/>
                </a:cubicBezTo>
                <a:cubicBezTo>
                  <a:pt x="823262" y="146453"/>
                  <a:pt x="833700" y="131262"/>
                  <a:pt x="847725" y="120042"/>
                </a:cubicBezTo>
                <a:cubicBezTo>
                  <a:pt x="865603" y="105739"/>
                  <a:pt x="885825" y="94642"/>
                  <a:pt x="904875" y="81942"/>
                </a:cubicBezTo>
                <a:cubicBezTo>
                  <a:pt x="914400" y="75592"/>
                  <a:pt x="925355" y="70987"/>
                  <a:pt x="933450" y="62892"/>
                </a:cubicBezTo>
                <a:lnTo>
                  <a:pt x="942975" y="53367"/>
                </a:ln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52400" y="44450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PMF </a:t>
            </a: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terms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component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energies</a:t>
            </a:r>
            <a:endParaRPr lang="en-US" sz="4000" b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41300" y="1556792"/>
          <a:ext cx="8667750" cy="3559175"/>
        </p:xfrm>
        <a:graphic>
          <a:graphicData uri="http://schemas.openxmlformats.org/presentationml/2006/ole">
            <p:oleObj spid="_x0000_s87042" name="Równanie" r:id="rId3" imgW="3682800" imgH="15112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304800" y="1143000"/>
          <a:ext cx="7543800" cy="1854200"/>
        </p:xfrm>
        <a:graphic>
          <a:graphicData uri="http://schemas.openxmlformats.org/presentationml/2006/ole">
            <p:oleObj spid="_x0000_s94210" name="Equation" r:id="rId3" imgW="2997000" imgH="736560" progId="Equation.3">
              <p:embed/>
            </p:oleObj>
          </a:graphicData>
        </a:graphic>
      </p:graphicFrame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04800" y="2924175"/>
          <a:ext cx="6096000" cy="1579563"/>
        </p:xfrm>
        <a:graphic>
          <a:graphicData uri="http://schemas.openxmlformats.org/presentationml/2006/ole">
            <p:oleObj spid="_x0000_s94211" name="Equation" r:id="rId4" imgW="2108160" imgH="545760" progId="Equation.3">
              <p:embed/>
            </p:oleObj>
          </a:graphicData>
        </a:graphic>
      </p:graphicFrame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0" dirty="0" smtClean="0">
                <a:latin typeface="Arial" pitchFamily="34" charset="0"/>
                <a:cs typeface="Arial" pitchFamily="34" charset="0"/>
              </a:rPr>
              <a:t>Factorization </a:t>
            </a:r>
            <a:r>
              <a:rPr lang="en-US" sz="4000" b="0" dirty="0">
                <a:latin typeface="Arial" pitchFamily="34" charset="0"/>
                <a:cs typeface="Arial" pitchFamily="34" charset="0"/>
              </a:rPr>
              <a:t>of the 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PMF</a:t>
            </a:r>
            <a:endParaRPr lang="en-US" sz="4000" b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319088" y="4381500"/>
          <a:ext cx="7743825" cy="1808163"/>
        </p:xfrm>
        <a:graphic>
          <a:graphicData uri="http://schemas.openxmlformats.org/presentationml/2006/ole">
            <p:oleObj spid="_x0000_s94212" name="Equation" r:id="rId5" imgW="3263760" imgH="761760" progId="Equation.3">
              <p:embed/>
            </p:oleObj>
          </a:graphicData>
        </a:graphic>
      </p:graphicFrame>
      <p:sp>
        <p:nvSpPr>
          <p:cNvPr id="509958" name="Text Box 6"/>
          <p:cNvSpPr txBox="1">
            <a:spLocks noChangeArrowheads="1"/>
          </p:cNvSpPr>
          <p:nvPr/>
        </p:nvSpPr>
        <p:spPr bwMode="auto">
          <a:xfrm>
            <a:off x="179388" y="6308725"/>
            <a:ext cx="8640762" cy="3968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A. Liwo, C. Czaplewski, H.A. Scheraga, </a:t>
            </a:r>
            <a:r>
              <a:rPr lang="en-US" sz="2000" b="0" i="1">
                <a:effectLst>
                  <a:outerShdw blurRad="38100" dist="38100" dir="2700000" algn="tl">
                    <a:srgbClr val="C0C0C0"/>
                  </a:outerShdw>
                </a:effectLst>
              </a:rPr>
              <a:t>J. Chem. Phys.</a:t>
            </a:r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000">
                <a:effectLst>
                  <a:outerShdw blurRad="38100" dist="38100" dir="2700000" algn="tl">
                    <a:srgbClr val="C0C0C0"/>
                  </a:outerShdw>
                </a:effectLst>
              </a:rPr>
              <a:t>115</a:t>
            </a:r>
            <a:r>
              <a:rPr lang="en-US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, 2323-2347 (2001).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468313" y="1112838"/>
          <a:ext cx="8326437" cy="5240337"/>
        </p:xfrm>
        <a:graphic>
          <a:graphicData uri="http://schemas.openxmlformats.org/presentationml/2006/ole">
            <p:oleObj spid="_x0000_s177154" name="Równanie" r:id="rId3" imgW="4140000" imgH="2603160" progId="Equation.3">
              <p:embed/>
            </p:oleObj>
          </a:graphicData>
        </a:graphic>
      </p:graphicFrame>
      <p:sp>
        <p:nvSpPr>
          <p:cNvPr id="16" name="Elipsa 15"/>
          <p:cNvSpPr/>
          <p:nvPr/>
        </p:nvSpPr>
        <p:spPr bwMode="auto">
          <a:xfrm rot="19321436">
            <a:off x="202082" y="5274472"/>
            <a:ext cx="129614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7" name="Elipsa 16"/>
          <p:cNvSpPr/>
          <p:nvPr/>
        </p:nvSpPr>
        <p:spPr bwMode="auto">
          <a:xfrm rot="2149816">
            <a:off x="2189220" y="5315723"/>
            <a:ext cx="129614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Elipsa 17"/>
          <p:cNvSpPr/>
          <p:nvPr/>
        </p:nvSpPr>
        <p:spPr bwMode="auto">
          <a:xfrm rot="375626">
            <a:off x="1253116" y="5035566"/>
            <a:ext cx="129614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0" name="Łącznik prosty 19"/>
          <p:cNvCxnSpPr>
            <a:stCxn id="16" idx="2"/>
          </p:cNvCxnSpPr>
          <p:nvPr/>
        </p:nvCxnSpPr>
        <p:spPr bwMode="auto">
          <a:xfrm flipV="1">
            <a:off x="339300" y="5201517"/>
            <a:ext cx="1028466" cy="73141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Łącznik prosty 21"/>
          <p:cNvCxnSpPr/>
          <p:nvPr/>
        </p:nvCxnSpPr>
        <p:spPr bwMode="auto">
          <a:xfrm>
            <a:off x="1304606" y="5224571"/>
            <a:ext cx="1118897" cy="12096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Łącznik prosty 23"/>
          <p:cNvCxnSpPr>
            <a:endCxn id="17" idx="6"/>
          </p:cNvCxnSpPr>
          <p:nvPr/>
        </p:nvCxnSpPr>
        <p:spPr bwMode="auto">
          <a:xfrm>
            <a:off x="2375878" y="5345533"/>
            <a:ext cx="986841" cy="60923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pole tekstowe 25"/>
          <p:cNvSpPr txBox="1"/>
          <p:nvPr/>
        </p:nvSpPr>
        <p:spPr>
          <a:xfrm>
            <a:off x="3154690" y="4769469"/>
            <a:ext cx="6264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200" dirty="0" smtClean="0"/>
              <a:t>- [          +        ]</a:t>
            </a:r>
            <a:endParaRPr lang="pl-PL" sz="7200" dirty="0"/>
          </a:p>
        </p:txBody>
      </p:sp>
      <p:sp>
        <p:nvSpPr>
          <p:cNvPr id="27" name="Elipsa 26"/>
          <p:cNvSpPr/>
          <p:nvPr/>
        </p:nvSpPr>
        <p:spPr bwMode="auto">
          <a:xfrm rot="19321436">
            <a:off x="3951411" y="5058448"/>
            <a:ext cx="129614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5" name="Elipsa 34"/>
          <p:cNvSpPr/>
          <p:nvPr/>
        </p:nvSpPr>
        <p:spPr bwMode="auto">
          <a:xfrm rot="375626">
            <a:off x="4979342" y="4838591"/>
            <a:ext cx="129614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9" name="Łącznik prosty 28"/>
          <p:cNvCxnSpPr/>
          <p:nvPr/>
        </p:nvCxnSpPr>
        <p:spPr bwMode="auto">
          <a:xfrm>
            <a:off x="5053935" y="5008547"/>
            <a:ext cx="1118897" cy="12096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Łącznik prosty 29"/>
          <p:cNvCxnSpPr/>
          <p:nvPr/>
        </p:nvCxnSpPr>
        <p:spPr bwMode="auto">
          <a:xfrm flipV="1">
            <a:off x="4070440" y="5002682"/>
            <a:ext cx="1028466" cy="731411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Elipsa 3"/>
          <p:cNvSpPr/>
          <p:nvPr/>
        </p:nvSpPr>
        <p:spPr bwMode="auto">
          <a:xfrm>
            <a:off x="539552" y="2132856"/>
            <a:ext cx="2448272" cy="360040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" name="Elipsa 4"/>
          <p:cNvSpPr/>
          <p:nvPr/>
        </p:nvSpPr>
        <p:spPr bwMode="auto">
          <a:xfrm>
            <a:off x="611560" y="2132856"/>
            <a:ext cx="1800200" cy="432048"/>
          </a:xfrm>
          <a:prstGeom prst="ellips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Elipsa 5"/>
          <p:cNvSpPr/>
          <p:nvPr/>
        </p:nvSpPr>
        <p:spPr bwMode="auto">
          <a:xfrm>
            <a:off x="539552" y="2456892"/>
            <a:ext cx="2016224" cy="64807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8" name="Łącznik prosty ze strzałką 7"/>
          <p:cNvCxnSpPr/>
          <p:nvPr/>
        </p:nvCxnSpPr>
        <p:spPr bwMode="auto">
          <a:xfrm>
            <a:off x="530027" y="2384884"/>
            <a:ext cx="2016224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med" len="med"/>
            <a:tailEnd type="stealth"/>
          </a:ln>
          <a:effectLst/>
        </p:spPr>
      </p:cxnSp>
      <p:sp>
        <p:nvSpPr>
          <p:cNvPr id="10" name="Elipsa 9"/>
          <p:cNvSpPr/>
          <p:nvPr/>
        </p:nvSpPr>
        <p:spPr bwMode="auto">
          <a:xfrm rot="19321436">
            <a:off x="4224279" y="2275384"/>
            <a:ext cx="1296144" cy="720080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Elipsa 10"/>
          <p:cNvSpPr/>
          <p:nvPr/>
        </p:nvSpPr>
        <p:spPr bwMode="auto">
          <a:xfrm rot="13332511">
            <a:off x="5653956" y="2294874"/>
            <a:ext cx="1296144" cy="7200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3" name="Łącznik prosty 12"/>
          <p:cNvCxnSpPr/>
          <p:nvPr/>
        </p:nvCxnSpPr>
        <p:spPr bwMode="auto">
          <a:xfrm>
            <a:off x="4860032" y="2348880"/>
            <a:ext cx="1512168" cy="0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cxnSp>
        <p:nvCxnSpPr>
          <p:cNvPr id="15" name="Łącznik prosty 14"/>
          <p:cNvCxnSpPr/>
          <p:nvPr/>
        </p:nvCxnSpPr>
        <p:spPr bwMode="auto">
          <a:xfrm>
            <a:off x="4860032" y="2600908"/>
            <a:ext cx="1512168" cy="7200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Elipsa 30"/>
          <p:cNvSpPr/>
          <p:nvPr/>
        </p:nvSpPr>
        <p:spPr bwMode="auto">
          <a:xfrm rot="2149816">
            <a:off x="7643639" y="5118749"/>
            <a:ext cx="129614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2" name="Elipsa 31"/>
          <p:cNvSpPr/>
          <p:nvPr/>
        </p:nvSpPr>
        <p:spPr bwMode="auto">
          <a:xfrm rot="375626">
            <a:off x="6707535" y="4838592"/>
            <a:ext cx="1296144" cy="519351"/>
          </a:xfrm>
          <a:prstGeom prst="ellipse">
            <a:avLst/>
          </a:prstGeom>
          <a:solidFill>
            <a:srgbClr val="FF0000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33" name="Łącznik prosty 32"/>
          <p:cNvCxnSpPr/>
          <p:nvPr/>
        </p:nvCxnSpPr>
        <p:spPr bwMode="auto">
          <a:xfrm>
            <a:off x="6683943" y="5028926"/>
            <a:ext cx="1118897" cy="120962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Łącznik prosty 33"/>
          <p:cNvCxnSpPr>
            <a:endCxn id="31" idx="6"/>
          </p:cNvCxnSpPr>
          <p:nvPr/>
        </p:nvCxnSpPr>
        <p:spPr bwMode="auto">
          <a:xfrm>
            <a:off x="7830297" y="5148559"/>
            <a:ext cx="986841" cy="60923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0" y="4445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2600325" algn="l"/>
              </a:tabLst>
            </a:pP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Examples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4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4000" b="0" dirty="0" err="1" smtClean="0">
                <a:latin typeface="Arial" pitchFamily="34" charset="0"/>
                <a:cs typeface="Arial" pitchFamily="34" charset="0"/>
              </a:rPr>
              <a:t>factors</a:t>
            </a:r>
            <a:endParaRPr lang="en-US" sz="4000" b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/>
      <p:bldP spid="27" grpId="0" animBg="1"/>
      <p:bldP spid="35" grpId="0" animBg="1"/>
      <p:bldP spid="6" grpId="0" animBg="1"/>
      <p:bldP spid="10" grpId="0" animBg="1"/>
      <p:bldP spid="11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179388" y="2084363"/>
          <a:ext cx="8878887" cy="3144837"/>
        </p:xfrm>
        <a:graphic>
          <a:graphicData uri="http://schemas.openxmlformats.org/presentationml/2006/ole">
            <p:oleObj spid="_x0000_s96258" name="Równanie" r:id="rId3" imgW="3225600" imgH="1143000" progId="Equation.3">
              <p:embed/>
            </p:oleObj>
          </a:graphicData>
        </a:graphic>
      </p:graphicFrame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07950" y="-27384"/>
            <a:ext cx="88550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000" b="0" dirty="0" smtClean="0">
                <a:latin typeface="Arial" pitchFamily="34" charset="0"/>
                <a:cs typeface="Arial" pitchFamily="34" charset="0"/>
              </a:rPr>
              <a:t>Expansion </a:t>
            </a:r>
            <a:r>
              <a:rPr lang="en-US" sz="4000" b="0" dirty="0">
                <a:latin typeface="Arial" pitchFamily="34" charset="0"/>
                <a:cs typeface="Arial" pitchFamily="34" charset="0"/>
              </a:rPr>
              <a:t>of the RFE factors in the generalized </a:t>
            </a:r>
            <a:r>
              <a:rPr lang="en-US" sz="4000" b="0" dirty="0" err="1">
                <a:latin typeface="Arial" pitchFamily="34" charset="0"/>
                <a:cs typeface="Arial" pitchFamily="34" charset="0"/>
              </a:rPr>
              <a:t>cumulant</a:t>
            </a:r>
            <a:r>
              <a:rPr lang="en-US" sz="4000" b="0" dirty="0">
                <a:latin typeface="Arial" pitchFamily="34" charset="0"/>
                <a:cs typeface="Arial" pitchFamily="34" charset="0"/>
              </a:rPr>
              <a:t> series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462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Example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torsional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potentials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rotation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about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pl-PL" sz="2400" b="0" baseline="30000" dirty="0" err="1" smtClean="0">
                <a:latin typeface="Symbol" pitchFamily="18" charset="2"/>
                <a:cs typeface="Arial" pitchFamily="34" charset="0"/>
              </a:rPr>
              <a:t>a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…C</a:t>
            </a:r>
            <a:r>
              <a:rPr lang="pl-PL" sz="2400" b="0" baseline="30000" dirty="0" err="1" smtClean="0">
                <a:latin typeface="Symbol" pitchFamily="18" charset="2"/>
                <a:cs typeface="Arial" pitchFamily="34" charset="0"/>
              </a:rPr>
              <a:t>a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virtual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bonds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torsional-reduc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774" y="1052736"/>
            <a:ext cx="7194530" cy="2808312"/>
          </a:xfrm>
          <a:prstGeom prst="rect">
            <a:avLst/>
          </a:prstGeom>
        </p:spPr>
      </p:pic>
      <p:pic>
        <p:nvPicPr>
          <p:cNvPr id="6" name="Obraz 5" descr="torsional-integrat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052736"/>
            <a:ext cx="7173886" cy="2808312"/>
          </a:xfrm>
          <a:prstGeom prst="rect">
            <a:avLst/>
          </a:prstGeom>
        </p:spPr>
      </p:pic>
      <p:pic>
        <p:nvPicPr>
          <p:cNvPr id="8" name="Obraz 7" descr="Fig_lambda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31346" y="4631010"/>
            <a:ext cx="3105150" cy="2038350"/>
          </a:xfrm>
          <a:prstGeom prst="rect">
            <a:avLst/>
          </a:prstGeom>
        </p:spPr>
      </p:pic>
      <p:graphicFrame>
        <p:nvGraphicFramePr>
          <p:cNvPr id="9" name="Obiekt 8"/>
          <p:cNvGraphicFramePr>
            <a:graphicFrameLocks noChangeAspect="1"/>
          </p:cNvGraphicFramePr>
          <p:nvPr/>
        </p:nvGraphicFramePr>
        <p:xfrm>
          <a:off x="3434730" y="2672978"/>
          <a:ext cx="114300" cy="215900"/>
        </p:xfrm>
        <a:graphic>
          <a:graphicData uri="http://schemas.openxmlformats.org/presentationml/2006/ole">
            <p:oleObj spid="_x0000_s121858" name="Równanie" r:id="rId6" imgW="114120" imgH="215640" progId="Equation.3">
              <p:embed/>
            </p:oleObj>
          </a:graphicData>
        </a:graphic>
      </p:graphicFrame>
      <p:graphicFrame>
        <p:nvGraphicFramePr>
          <p:cNvPr id="10" name="Obiekt 9"/>
          <p:cNvGraphicFramePr>
            <a:graphicFrameLocks noChangeAspect="1"/>
          </p:cNvGraphicFramePr>
          <p:nvPr/>
        </p:nvGraphicFramePr>
        <p:xfrm>
          <a:off x="6876256" y="2564904"/>
          <a:ext cx="1800200" cy="1800200"/>
        </p:xfrm>
        <a:graphic>
          <a:graphicData uri="http://schemas.openxmlformats.org/presentationml/2006/ole">
            <p:oleObj spid="_x0000_s121859" name="Równanie" r:id="rId7" imgW="990360" imgH="990360" progId="Equation.3">
              <p:embed/>
            </p:oleObj>
          </a:graphicData>
        </a:graphic>
      </p:graphicFrame>
      <p:graphicFrame>
        <p:nvGraphicFramePr>
          <p:cNvPr id="11" name="Obiekt 10"/>
          <p:cNvGraphicFramePr>
            <a:graphicFrameLocks noChangeAspect="1"/>
          </p:cNvGraphicFramePr>
          <p:nvPr/>
        </p:nvGraphicFramePr>
        <p:xfrm>
          <a:off x="1691680" y="2996952"/>
          <a:ext cx="432048" cy="432048"/>
        </p:xfrm>
        <a:graphic>
          <a:graphicData uri="http://schemas.openxmlformats.org/presentationml/2006/ole">
            <p:oleObj spid="_x0000_s121860" name="Równanie" r:id="rId8" imgW="228600" imgH="228600" progId="Equation.3">
              <p:embed/>
            </p:oleObj>
          </a:graphicData>
        </a:graphic>
      </p:graphicFrame>
      <p:graphicFrame>
        <p:nvGraphicFramePr>
          <p:cNvPr id="12" name="Obiekt 11"/>
          <p:cNvGraphicFramePr>
            <a:graphicFrameLocks noChangeAspect="1"/>
          </p:cNvGraphicFramePr>
          <p:nvPr/>
        </p:nvGraphicFramePr>
        <p:xfrm>
          <a:off x="2974355" y="2420938"/>
          <a:ext cx="458788" cy="431800"/>
        </p:xfrm>
        <a:graphic>
          <a:graphicData uri="http://schemas.openxmlformats.org/presentationml/2006/ole">
            <p:oleObj spid="_x0000_s121861" name="Równanie" r:id="rId9" imgW="241200" imgH="228600" progId="Equation.3">
              <p:embed/>
            </p:oleObj>
          </a:graphicData>
        </a:graphic>
      </p:graphicFrame>
      <p:graphicFrame>
        <p:nvGraphicFramePr>
          <p:cNvPr id="13" name="Obiekt 12"/>
          <p:cNvGraphicFramePr>
            <a:graphicFrameLocks noChangeAspect="1"/>
          </p:cNvGraphicFramePr>
          <p:nvPr/>
        </p:nvGraphicFramePr>
        <p:xfrm>
          <a:off x="3718893" y="1628775"/>
          <a:ext cx="434975" cy="431800"/>
        </p:xfrm>
        <a:graphic>
          <a:graphicData uri="http://schemas.openxmlformats.org/presentationml/2006/ole">
            <p:oleObj spid="_x0000_s121862" name="Równanie" r:id="rId10" imgW="228600" imgH="228600" progId="Equation.3">
              <p:embed/>
            </p:oleObj>
          </a:graphicData>
        </a:graphic>
      </p:graphicFrame>
      <p:graphicFrame>
        <p:nvGraphicFramePr>
          <p:cNvPr id="14" name="Obiekt 13"/>
          <p:cNvGraphicFramePr>
            <a:graphicFrameLocks noChangeAspect="1"/>
          </p:cNvGraphicFramePr>
          <p:nvPr/>
        </p:nvGraphicFramePr>
        <p:xfrm>
          <a:off x="4716016" y="2924175"/>
          <a:ext cx="460375" cy="431800"/>
        </p:xfrm>
        <a:graphic>
          <a:graphicData uri="http://schemas.openxmlformats.org/presentationml/2006/ole">
            <p:oleObj spid="_x0000_s121863" name="Równanie" r:id="rId11" imgW="241200" imgH="228600" progId="Equation.3">
              <p:embed/>
            </p:oleObj>
          </a:graphicData>
        </a:graphic>
      </p:graphicFrame>
      <p:graphicFrame>
        <p:nvGraphicFramePr>
          <p:cNvPr id="15" name="Obiekt 14"/>
          <p:cNvGraphicFramePr>
            <a:graphicFrameLocks noChangeAspect="1"/>
          </p:cNvGraphicFramePr>
          <p:nvPr/>
        </p:nvGraphicFramePr>
        <p:xfrm>
          <a:off x="35496" y="4365104"/>
          <a:ext cx="6099078" cy="792088"/>
        </p:xfrm>
        <a:graphic>
          <a:graphicData uri="http://schemas.openxmlformats.org/presentationml/2006/ole">
            <p:oleObj spid="_x0000_s121864" name="Równanie" r:id="rId12" imgW="3911400" imgH="507960" progId="Equation.3">
              <p:embed/>
            </p:oleObj>
          </a:graphicData>
        </a:graphic>
      </p:graphicFrame>
      <p:graphicFrame>
        <p:nvGraphicFramePr>
          <p:cNvPr id="16" name="Obiekt 15"/>
          <p:cNvGraphicFramePr>
            <a:graphicFrameLocks noChangeAspect="1"/>
          </p:cNvGraphicFramePr>
          <p:nvPr/>
        </p:nvGraphicFramePr>
        <p:xfrm>
          <a:off x="107503" y="5349361"/>
          <a:ext cx="3960441" cy="383895"/>
        </p:xfrm>
        <a:graphic>
          <a:graphicData uri="http://schemas.openxmlformats.org/presentationml/2006/ole">
            <p:oleObj spid="_x0000_s121865" name="Równanie" r:id="rId13" imgW="2489040" imgH="241200" progId="Equation.3">
              <p:embed/>
            </p:oleObj>
          </a:graphicData>
        </a:graphic>
      </p:graphicFrame>
      <p:graphicFrame>
        <p:nvGraphicFramePr>
          <p:cNvPr id="17" name="Obiekt 16"/>
          <p:cNvGraphicFramePr>
            <a:graphicFrameLocks noChangeAspect="1"/>
          </p:cNvGraphicFramePr>
          <p:nvPr/>
        </p:nvGraphicFramePr>
        <p:xfrm>
          <a:off x="104775" y="5373216"/>
          <a:ext cx="4768851" cy="384175"/>
        </p:xfrm>
        <a:graphic>
          <a:graphicData uri="http://schemas.openxmlformats.org/presentationml/2006/ole">
            <p:oleObj spid="_x0000_s121866" name="Równanie" r:id="rId14" imgW="2997000" imgH="241200" progId="Equation.3">
              <p:embed/>
            </p:oleObj>
          </a:graphicData>
        </a:graphic>
      </p:graphicFrame>
      <p:pic>
        <p:nvPicPr>
          <p:cNvPr id="21" name="Obraz 20" descr="contour-ala-ecepp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77710" y="908720"/>
            <a:ext cx="1318026" cy="1268760"/>
          </a:xfrm>
          <a:prstGeom prst="rect">
            <a:avLst/>
          </a:prstGeom>
        </p:spPr>
      </p:pic>
      <p:pic>
        <p:nvPicPr>
          <p:cNvPr id="22" name="Obraz 21" descr="contour-ala-ecepp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940152" y="764704"/>
            <a:ext cx="1318026" cy="1268760"/>
          </a:xfrm>
          <a:prstGeom prst="rect">
            <a:avLst/>
          </a:prstGeom>
          <a:scene3d>
            <a:camera prst="orthographicFront">
              <a:rot lat="1080000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22882" name="Równanie" r:id="rId3" imgW="114120" imgH="215640" progId="Equation.3">
              <p:embed/>
            </p:oleObj>
          </a:graphicData>
        </a:graphic>
      </p:graphicFrame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4728" y="1177898"/>
            <a:ext cx="3361728" cy="1314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492896"/>
            <a:ext cx="10191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Fig6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980728"/>
            <a:ext cx="3857625" cy="371475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179512" y="4462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X=Y=Ala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; ECEPP3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field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az 7" descr="Fig6d.png"/>
          <p:cNvPicPr>
            <a:picLocks noChangeAspect="1"/>
          </p:cNvPicPr>
          <p:nvPr/>
        </p:nvPicPr>
        <p:blipFill>
          <a:blip r:embed="rId7" cstate="print">
            <a:lum bright="7000"/>
          </a:blip>
          <a:stretch>
            <a:fillRect/>
          </a:stretch>
        </p:blipFill>
        <p:spPr>
          <a:xfrm>
            <a:off x="104775" y="984970"/>
            <a:ext cx="3857625" cy="371475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288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1130" y="3140968"/>
            <a:ext cx="31813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ole tekstowe 9"/>
          <p:cNvSpPr txBox="1"/>
          <p:nvPr/>
        </p:nvSpPr>
        <p:spPr>
          <a:xfrm>
            <a:off x="251520" y="6165304"/>
            <a:ext cx="3816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 smtClean="0">
                <a:latin typeface="Arial" pitchFamily="34" charset="0"/>
                <a:cs typeface="Arial" pitchFamily="34" charset="0"/>
              </a:rPr>
              <a:t>Liwo et al., J.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Chem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Phys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., 115, 2323 (2001)</a:t>
            </a:r>
            <a:endParaRPr lang="pl-PL" sz="1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54422" y="188640"/>
            <a:ext cx="90540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800" dirty="0">
                <a:solidFill>
                  <a:schemeClr val="tx1"/>
                </a:solidFill>
                <a:latin typeface="Arial" pitchFamily="34" charset="0"/>
                <a:ea typeface="굴림" pitchFamily="34" charset="-127"/>
              </a:rPr>
              <a:t>Can we trust this truncated expansion for the RFE ?</a:t>
            </a:r>
          </a:p>
        </p:txBody>
      </p:sp>
      <p:pic>
        <p:nvPicPr>
          <p:cNvPr id="59395" name="Picture 3" descr="Fig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5857875" cy="4446588"/>
          </a:xfrm>
          <a:prstGeom prst="rect">
            <a:avLst/>
          </a:prstGeom>
          <a:noFill/>
        </p:spPr>
      </p:pic>
      <p:pic>
        <p:nvPicPr>
          <p:cNvPr id="59396" name="Picture 4" descr="tors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914400"/>
            <a:ext cx="2819400" cy="1916113"/>
          </a:xfrm>
          <a:prstGeom prst="rect">
            <a:avLst/>
          </a:prstGeom>
          <a:noFill/>
        </p:spPr>
      </p:pic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6003925" y="2819400"/>
            <a:ext cx="31400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Comparison of the </a:t>
            </a:r>
            <a:r>
              <a:rPr lang="en-US" altLang="ko-KR" sz="2400" b="0" dirty="0" err="1">
                <a:solidFill>
                  <a:schemeClr val="tx1"/>
                </a:solidFill>
                <a:ea typeface="굴림" pitchFamily="34" charset="-127"/>
              </a:rPr>
              <a:t>torsional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 RFE curves of the rotation about the C</a:t>
            </a:r>
            <a:r>
              <a:rPr lang="en-US" altLang="ko-KR" sz="2400" b="0" baseline="30000" dirty="0">
                <a:solidFill>
                  <a:schemeClr val="tx1"/>
                </a:solidFill>
                <a:latin typeface="Symbol" pitchFamily="18" charset="2"/>
                <a:ea typeface="굴림" pitchFamily="34" charset="-127"/>
              </a:rPr>
              <a:t>a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...C</a:t>
            </a:r>
            <a:r>
              <a:rPr lang="en-US" altLang="ko-KR" sz="2400" b="0" baseline="30000" dirty="0">
                <a:solidFill>
                  <a:schemeClr val="tx1"/>
                </a:solidFill>
                <a:latin typeface="Symbol" pitchFamily="18" charset="2"/>
                <a:ea typeface="굴림" pitchFamily="34" charset="-127"/>
              </a:rPr>
              <a:t>a 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virtual bond in Ac-Ala-Ala-</a:t>
            </a:r>
            <a:r>
              <a:rPr lang="en-US" altLang="ko-KR" sz="2400" b="0" dirty="0" err="1">
                <a:solidFill>
                  <a:schemeClr val="tx1"/>
                </a:solidFill>
                <a:ea typeface="굴림" pitchFamily="34" charset="-127"/>
              </a:rPr>
              <a:t>NHMe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  calculated by numerical integration (red) and directly from </a:t>
            </a:r>
            <a:r>
              <a:rPr lang="en-US" altLang="ko-KR" sz="2400" b="0" dirty="0" err="1">
                <a:solidFill>
                  <a:schemeClr val="tx1"/>
                </a:solidFill>
                <a:ea typeface="굴림" pitchFamily="34" charset="-127"/>
              </a:rPr>
              <a:t>cumulant</a:t>
            </a:r>
            <a:r>
              <a:rPr lang="en-US" altLang="ko-KR" sz="2400" b="0" dirty="0">
                <a:solidFill>
                  <a:schemeClr val="tx1"/>
                </a:solidFill>
                <a:ea typeface="굴림" pitchFamily="34" charset="-127"/>
              </a:rPr>
              <a:t> expansion (green)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775"/>
            <a:ext cx="3922713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07950" y="115888"/>
            <a:ext cx="889317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 dirty="0">
                <a:latin typeface="Arial" pitchFamily="34" charset="0"/>
                <a:ea typeface="Arial Unicode MS" pitchFamily="34" charset="-128"/>
                <a:cs typeface="Arial" pitchFamily="34" charset="0"/>
              </a:rPr>
              <a:t>Step 4: Parameterization of functional expressions for RFE factors</a:t>
            </a:r>
          </a:p>
        </p:txBody>
      </p:sp>
      <p:sp>
        <p:nvSpPr>
          <p:cNvPr id="531462" name="Text Box 6"/>
          <p:cNvSpPr txBox="1">
            <a:spLocks noChangeArrowheads="1"/>
          </p:cNvSpPr>
          <p:nvPr/>
        </p:nvSpPr>
        <p:spPr bwMode="auto">
          <a:xfrm>
            <a:off x="1260475" y="5708650"/>
            <a:ext cx="2735263" cy="7016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0" dirty="0"/>
              <a:t>U</a:t>
            </a:r>
            <a:r>
              <a:rPr lang="en-US" sz="2000" b="0" baseline="-25000" dirty="0"/>
              <a:t>SCSC</a:t>
            </a:r>
            <a:r>
              <a:rPr lang="en-US" sz="2000" b="0" dirty="0"/>
              <a:t>(Val-Val) (solid lines: fitted)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716016" y="2350621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 err="1" smtClean="0">
                <a:latin typeface="Arial" pitchFamily="34" charset="0"/>
                <a:cs typeface="Arial" pitchFamily="34" charset="0"/>
              </a:rPr>
              <a:t>Method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Umbrella-sampling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MD of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models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side-chain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pairs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water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; WHAM to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compute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PMFs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simulation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results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.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99592" y="112474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 err="1" smtClean="0">
                <a:latin typeface="Arial" pitchFamily="34" charset="0"/>
                <a:cs typeface="Arial" pitchFamily="34" charset="0"/>
              </a:rPr>
              <a:t>Example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: SC-SC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interaction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potentials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716016" y="4705399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 smtClean="0">
                <a:latin typeface="Arial" pitchFamily="34" charset="0"/>
                <a:cs typeface="Arial" pitchFamily="34" charset="0"/>
              </a:rPr>
              <a:t>Makowski et al.,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J.Phys.Chem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. B, 111, 2925 (2007).</a:t>
            </a:r>
            <a:endParaRPr lang="pl-PL" sz="1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ext Box 2"/>
          <p:cNvSpPr txBox="1">
            <a:spLocks noChangeArrowheads="1"/>
          </p:cNvSpPr>
          <p:nvPr/>
        </p:nvSpPr>
        <p:spPr bwMode="auto">
          <a:xfrm>
            <a:off x="1066800" y="6416675"/>
            <a:ext cx="22860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1E0L (37 residues)</a:t>
            </a:r>
            <a:endParaRPr lang="en-US" sz="2000" b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0435" name="Text Box 3"/>
          <p:cNvSpPr txBox="1">
            <a:spLocks noChangeArrowheads="1"/>
          </p:cNvSpPr>
          <p:nvPr/>
        </p:nvSpPr>
        <p:spPr bwMode="auto">
          <a:xfrm>
            <a:off x="5791200" y="6356350"/>
            <a:ext cx="2286000" cy="396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000" b="0">
                <a:effectLst>
                  <a:outerShdw blurRad="38100" dist="38100" dir="2700000" algn="tl">
                    <a:srgbClr val="C0C0C0"/>
                  </a:outerShdw>
                </a:effectLst>
              </a:rPr>
              <a:t>1ENH (54 residues)</a:t>
            </a:r>
            <a:endParaRPr lang="en-US" sz="2000" b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0436" name="Rectangle 4"/>
          <p:cNvSpPr>
            <a:spLocks noChangeArrowheads="1"/>
          </p:cNvSpPr>
          <p:nvPr/>
        </p:nvSpPr>
        <p:spPr bwMode="auto">
          <a:xfrm>
            <a:off x="2809875" y="3857625"/>
            <a:ext cx="457200" cy="762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FFFFF">
                  <a:gamma/>
                  <a:tint val="0"/>
                  <a:invGamma/>
                </a:srgbClr>
              </a:gs>
            </a:gsLst>
            <a:lin ang="540000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0437" name="Rectangle 5"/>
          <p:cNvSpPr>
            <a:spLocks noChangeArrowheads="1"/>
          </p:cNvSpPr>
          <p:nvPr/>
        </p:nvSpPr>
        <p:spPr bwMode="auto">
          <a:xfrm>
            <a:off x="2933700" y="1128713"/>
            <a:ext cx="381000" cy="76200"/>
          </a:xfrm>
          <a:prstGeom prst="rect">
            <a:avLst/>
          </a:prstGeom>
          <a:solidFill>
            <a:srgbClr val="FFFFFF"/>
          </a:solidFill>
          <a:ln w="2857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8" name="Picture 6" descr="1e0l_lastg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25" y="912813"/>
            <a:ext cx="2662238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7" descr="1E0L_full-therm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721100"/>
            <a:ext cx="3262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8" descr="1ENH-therm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038" y="3706813"/>
            <a:ext cx="32623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1" name="Picture 9" descr="1enh_lastga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923925"/>
            <a:ext cx="2662238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2" name="Picture 10" descr="1enh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64200" y="1006475"/>
            <a:ext cx="136842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3" name="Picture 11" descr="1e0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993775"/>
            <a:ext cx="1009650" cy="70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395288" y="115888"/>
            <a:ext cx="8064500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Step 5: Calibration of the force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0" y="-1706563"/>
            <a:ext cx="914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ko-KR" sz="1000">
                <a:latin typeface="Verdana" pitchFamily="34" charset="0"/>
                <a:ea typeface="굴림" pitchFamily="34" charset="-127"/>
              </a:rPr>
              <a:t>Figure 3b). </a:t>
            </a:r>
          </a:p>
          <a:p>
            <a:pPr eaLnBrk="0" hangingPunct="0"/>
            <a:endParaRPr lang="en-US" altLang="ko-KR">
              <a:ea typeface="굴림" pitchFamily="34" charset="-127"/>
            </a:endParaRPr>
          </a:p>
        </p:txBody>
      </p:sp>
      <p:sp>
        <p:nvSpPr>
          <p:cNvPr id="3076" name="Rectangle 12"/>
          <p:cNvSpPr>
            <a:spLocks noChangeArrowheads="1"/>
          </p:cNvSpPr>
          <p:nvPr/>
        </p:nvSpPr>
        <p:spPr bwMode="auto">
          <a:xfrm>
            <a:off x="457200" y="457200"/>
            <a:ext cx="822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3200" b="0">
                <a:latin typeface="Arial" pitchFamily="34" charset="0"/>
                <a:ea typeface="굴림" pitchFamily="34" charset="-127"/>
                <a:cs typeface="Arial" pitchFamily="34" charset="0"/>
              </a:rPr>
              <a:t>The Born-Oppenheimer approximation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395288" y="1412875"/>
          <a:ext cx="8108950" cy="4392613"/>
        </p:xfrm>
        <a:graphic>
          <a:graphicData uri="http://schemas.openxmlformats.org/presentationml/2006/ole">
            <p:oleObj spid="_x0000_s101378" name="Równanie" r:id="rId3" imgW="3047760" imgH="1650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1026"/>
          <p:cNvSpPr txBox="1">
            <a:spLocks noChangeArrowheads="1"/>
          </p:cNvSpPr>
          <p:nvPr/>
        </p:nvSpPr>
        <p:spPr bwMode="auto">
          <a:xfrm>
            <a:off x="269875" y="5085184"/>
            <a:ext cx="85502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b="0" i="1" dirty="0" err="1">
                <a:latin typeface="Arial" pitchFamily="34" charset="0"/>
                <a:cs typeface="Arial" pitchFamily="34" charset="0"/>
              </a:rPr>
              <a:t>w</a:t>
            </a:r>
            <a:r>
              <a:rPr lang="en-US" b="0" dirty="0" err="1">
                <a:latin typeface="Arial" pitchFamily="34" charset="0"/>
                <a:cs typeface="Arial" pitchFamily="34" charset="0"/>
              </a:rPr>
              <a:t>’s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(energy-term weights) are determined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by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potential-function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 optimization. All other parameters are determined by fitting model energy surfaces or (some of them) PDB data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;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however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,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they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can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be </a:t>
            </a:r>
            <a:r>
              <a:rPr lang="pl-PL" b="0" i="1" dirty="0" err="1">
                <a:latin typeface="Arial" pitchFamily="34" charset="0"/>
                <a:cs typeface="Arial" pitchFamily="34" charset="0"/>
              </a:rPr>
              <a:t>refined</a:t>
            </a:r>
            <a:r>
              <a:rPr lang="pl-PL" b="0" i="1" dirty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by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potential-function</a:t>
            </a:r>
            <a:r>
              <a:rPr lang="pl-PL" b="0" dirty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>
                <a:latin typeface="Arial" pitchFamily="34" charset="0"/>
                <a:cs typeface="Arial" pitchFamily="34" charset="0"/>
              </a:rPr>
              <a:t>optimization</a:t>
            </a:r>
            <a:r>
              <a:rPr lang="en-US" b="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436" name="Text Box 1027"/>
          <p:cNvSpPr txBox="1">
            <a:spLocks noChangeArrowheads="1"/>
          </p:cNvSpPr>
          <p:nvPr/>
        </p:nvSpPr>
        <p:spPr bwMode="auto">
          <a:xfrm>
            <a:off x="1841500" y="44450"/>
            <a:ext cx="503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600" b="0">
                <a:latin typeface="Arial" pitchFamily="34" charset="0"/>
              </a:rPr>
              <a:t>UNRES energy function</a:t>
            </a:r>
            <a:endParaRPr lang="en-US" sz="3600" b="0">
              <a:latin typeface="Arial" pitchFamily="34" charset="0"/>
            </a:endParaRPr>
          </a:p>
        </p:txBody>
      </p:sp>
      <p:graphicFrame>
        <p:nvGraphicFramePr>
          <p:cNvPr id="18434" name="Object 1028"/>
          <p:cNvGraphicFramePr>
            <a:graphicFrameLocks noChangeAspect="1"/>
          </p:cNvGraphicFramePr>
          <p:nvPr/>
        </p:nvGraphicFramePr>
        <p:xfrm>
          <a:off x="3481388" y="765175"/>
          <a:ext cx="5534025" cy="4159250"/>
        </p:xfrm>
        <a:graphic>
          <a:graphicData uri="http://schemas.openxmlformats.org/presentationml/2006/ole">
            <p:oleObj spid="_x0000_s178178" name="Równanie" r:id="rId3" imgW="3009600" imgH="2260440" progId="Equation.3">
              <p:embed/>
            </p:oleObj>
          </a:graphicData>
        </a:graphic>
      </p:graphicFrame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6084168" y="3933056"/>
          <a:ext cx="2952328" cy="993572"/>
        </p:xfrm>
        <a:graphic>
          <a:graphicData uri="http://schemas.openxmlformats.org/presentationml/2006/ole">
            <p:oleObj spid="_x0000_s178179" name="Równanie" r:id="rId4" imgW="1981200" imgH="673100" progId="Equation.3">
              <p:embed/>
            </p:oleObj>
          </a:graphicData>
        </a:graphic>
      </p:graphicFrame>
      <p:pic>
        <p:nvPicPr>
          <p:cNvPr id="9" name="Obraz 8" descr="UCG-UNRES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496" y="1386893"/>
            <a:ext cx="3456384" cy="304227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251520" y="62181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 smtClean="0">
                <a:latin typeface="Arial" pitchFamily="34" charset="0"/>
                <a:cs typeface="Arial" pitchFamily="34" charset="0"/>
              </a:rPr>
              <a:t>Liwo et al., </a:t>
            </a:r>
            <a:r>
              <a:rPr lang="pl-PL" sz="1400" b="0" i="1" dirty="0" err="1" smtClean="0">
                <a:latin typeface="Arial" pitchFamily="34" charset="0"/>
                <a:cs typeface="Arial" pitchFamily="34" charset="0"/>
              </a:rPr>
              <a:t>Phys</a:t>
            </a:r>
            <a:r>
              <a:rPr lang="pl-PL" sz="1400" b="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de-DE" sz="1400" b="0" i="1" dirty="0" smtClean="0">
                <a:latin typeface="Arial" pitchFamily="34" charset="0"/>
                <a:cs typeface="Arial" pitchFamily="34" charset="0"/>
              </a:rPr>
              <a:t>Chem. Chem. Phys., 2011, 13, 16890-16901</a:t>
            </a:r>
            <a:r>
              <a:rPr lang="pl-PL" sz="1400" b="0" i="1" dirty="0" smtClean="0">
                <a:latin typeface="Arial" pitchFamily="34" charset="0"/>
                <a:cs typeface="Arial" pitchFamily="34" charset="0"/>
              </a:rPr>
              <a:t>;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Voth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 G,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editor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pl-PL" sz="14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Coarse-Graining of Condensed Phase and </a:t>
            </a:r>
            <a:r>
              <a:rPr lang="en-US" sz="1400" b="0" i="1" dirty="0" err="1" smtClean="0">
                <a:latin typeface="Arial" pitchFamily="34" charset="0"/>
                <a:cs typeface="Arial" pitchFamily="34" charset="0"/>
              </a:rPr>
              <a:t>Biomolecular</a:t>
            </a:r>
            <a:r>
              <a:rPr lang="pl-PL" sz="1400" b="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Systems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, Taylor &amp; Francis, 2008,</a:t>
            </a:r>
            <a:r>
              <a:rPr lang="en-US" sz="1400" b="0" i="1" dirty="0" smtClean="0">
                <a:latin typeface="Arial" pitchFamily="34" charset="0"/>
                <a:cs typeface="Arial" pitchFamily="34" charset="0"/>
              </a:rPr>
              <a:t> Chapter 8, pp. 107-122.</a:t>
            </a:r>
            <a:endParaRPr lang="pl-PL" sz="14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Interactions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backbone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peptide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groups</a:t>
            </a:r>
            <a:endParaRPr lang="pl-PL" sz="2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az 3" descr="peptide-group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764704"/>
            <a:ext cx="3953448" cy="4841776"/>
          </a:xfrm>
          <a:prstGeom prst="rect">
            <a:avLst/>
          </a:prstGeom>
        </p:spPr>
      </p:pic>
      <p:cxnSp>
        <p:nvCxnSpPr>
          <p:cNvPr id="6" name="Łącznik prosty ze strzałką 5"/>
          <p:cNvCxnSpPr/>
          <p:nvPr/>
        </p:nvCxnSpPr>
        <p:spPr bwMode="auto">
          <a:xfrm flipH="1">
            <a:off x="2555776" y="1988840"/>
            <a:ext cx="72008" cy="936104"/>
          </a:xfrm>
          <a:prstGeom prst="straightConnector1">
            <a:avLst/>
          </a:prstGeom>
          <a:noFill/>
          <a:ln w="381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Łącznik prosty ze strzałką 6"/>
          <p:cNvCxnSpPr/>
          <p:nvPr/>
        </p:nvCxnSpPr>
        <p:spPr bwMode="auto">
          <a:xfrm>
            <a:off x="2195736" y="4005064"/>
            <a:ext cx="648072" cy="720080"/>
          </a:xfrm>
          <a:prstGeom prst="straightConnector1">
            <a:avLst/>
          </a:prstGeom>
          <a:noFill/>
          <a:ln w="381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pole tekstowe 9"/>
          <p:cNvSpPr txBox="1"/>
          <p:nvPr/>
        </p:nvSpPr>
        <p:spPr>
          <a:xfrm>
            <a:off x="2267744" y="1772816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err="1" smtClean="0">
                <a:latin typeface="Symbol" pitchFamily="18" charset="2"/>
              </a:rPr>
              <a:t>m</a:t>
            </a:r>
            <a:r>
              <a:rPr lang="pl-PL" sz="2000" baseline="-25000" dirty="0" err="1" smtClean="0"/>
              <a:t>j</a:t>
            </a:r>
            <a:endParaRPr lang="pl-PL" sz="2000" baseline="-25000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2521868" y="406240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Symbol" pitchFamily="18" charset="2"/>
              </a:rPr>
              <a:t>m</a:t>
            </a:r>
            <a:r>
              <a:rPr lang="pl-PL" sz="2000" baseline="-25000" dirty="0" smtClean="0"/>
              <a:t>i</a:t>
            </a:r>
            <a:endParaRPr lang="pl-PL" sz="2000" baseline="-25000" dirty="0"/>
          </a:p>
        </p:txBody>
      </p:sp>
      <p:graphicFrame>
        <p:nvGraphicFramePr>
          <p:cNvPr id="13" name="Obiekt 12"/>
          <p:cNvGraphicFramePr>
            <a:graphicFrameLocks noChangeAspect="1"/>
          </p:cNvGraphicFramePr>
          <p:nvPr/>
        </p:nvGraphicFramePr>
        <p:xfrm>
          <a:off x="185166" y="5733256"/>
          <a:ext cx="8923338" cy="1027113"/>
        </p:xfrm>
        <a:graphic>
          <a:graphicData uri="http://schemas.openxmlformats.org/presentationml/2006/ole">
            <p:oleObj spid="_x0000_s128002" name="Równanie" r:id="rId4" imgW="5079960" imgH="583920" progId="Equation.3">
              <p:embed/>
            </p:oleObj>
          </a:graphicData>
        </a:graphic>
      </p:graphicFrame>
      <p:sp>
        <p:nvSpPr>
          <p:cNvPr id="14" name="pole tekstowe 13"/>
          <p:cNvSpPr txBox="1"/>
          <p:nvPr/>
        </p:nvSpPr>
        <p:spPr>
          <a:xfrm>
            <a:off x="3419872" y="412991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p</a:t>
            </a:r>
            <a:r>
              <a:rPr lang="pl-PL" sz="2800" baseline="-25000" dirty="0" smtClean="0"/>
              <a:t>i</a:t>
            </a:r>
            <a:endParaRPr lang="pl-PL" sz="2800" baseline="-25000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3203848" y="2492896"/>
            <a:ext cx="504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err="1" smtClean="0"/>
              <a:t>p</a:t>
            </a:r>
            <a:r>
              <a:rPr lang="pl-PL" sz="2800" baseline="-25000" dirty="0" err="1" smtClean="0"/>
              <a:t>j</a:t>
            </a:r>
            <a:endParaRPr lang="pl-PL" sz="2800" baseline="-25000" dirty="0"/>
          </a:p>
        </p:txBody>
      </p:sp>
      <p:graphicFrame>
        <p:nvGraphicFramePr>
          <p:cNvPr id="16" name="Obiekt 15"/>
          <p:cNvGraphicFramePr>
            <a:graphicFrameLocks noChangeAspect="1"/>
          </p:cNvGraphicFramePr>
          <p:nvPr/>
        </p:nvGraphicFramePr>
        <p:xfrm>
          <a:off x="3923928" y="602506"/>
          <a:ext cx="5062537" cy="1530350"/>
        </p:xfrm>
        <a:graphic>
          <a:graphicData uri="http://schemas.openxmlformats.org/presentationml/2006/ole">
            <p:oleObj spid="_x0000_s128003" name="Równanie" r:id="rId5" imgW="2692080" imgH="812520" progId="Equation.3">
              <p:embed/>
            </p:oleObj>
          </a:graphicData>
        </a:graphic>
      </p:graphicFrame>
      <p:graphicFrame>
        <p:nvGraphicFramePr>
          <p:cNvPr id="17" name="Obiekt 16"/>
          <p:cNvGraphicFramePr>
            <a:graphicFrameLocks noChangeAspect="1"/>
          </p:cNvGraphicFramePr>
          <p:nvPr/>
        </p:nvGraphicFramePr>
        <p:xfrm>
          <a:off x="4470846" y="2303313"/>
          <a:ext cx="4565650" cy="2709863"/>
        </p:xfrm>
        <a:graphic>
          <a:graphicData uri="http://schemas.openxmlformats.org/presentationml/2006/ole">
            <p:oleObj spid="_x0000_s128004" name="Równanie" r:id="rId6" imgW="2527200" imgH="1498320" progId="Equation.3">
              <p:embed/>
            </p:oleObj>
          </a:graphicData>
        </a:graphic>
      </p:graphicFrame>
      <p:cxnSp>
        <p:nvCxnSpPr>
          <p:cNvPr id="19" name="Łącznik prosty 18"/>
          <p:cNvCxnSpPr/>
          <p:nvPr/>
        </p:nvCxnSpPr>
        <p:spPr bwMode="auto">
          <a:xfrm flipV="1">
            <a:off x="4788024" y="908720"/>
            <a:ext cx="792088" cy="504056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3538" name="Object 2"/>
          <p:cNvGraphicFramePr>
            <a:graphicFrameLocks noChangeAspect="1"/>
          </p:cNvGraphicFramePr>
          <p:nvPr/>
        </p:nvGraphicFramePr>
        <p:xfrm>
          <a:off x="107504" y="2564904"/>
          <a:ext cx="6106939" cy="1791880"/>
        </p:xfrm>
        <a:graphic>
          <a:graphicData uri="http://schemas.openxmlformats.org/presentationml/2006/ole">
            <p:oleObj spid="_x0000_s179202" name="Równanie" r:id="rId3" imgW="3898800" imgH="1143000" progId="Equation.3">
              <p:embed/>
            </p:oleObj>
          </a:graphicData>
        </a:graphic>
      </p:graphicFrame>
      <p:cxnSp>
        <p:nvCxnSpPr>
          <p:cNvPr id="3" name="Łącznik prosty 2"/>
          <p:cNvCxnSpPr/>
          <p:nvPr/>
        </p:nvCxnSpPr>
        <p:spPr bwMode="auto">
          <a:xfrm>
            <a:off x="2430810" y="2132856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Łącznik prosty 3"/>
          <p:cNvCxnSpPr/>
          <p:nvPr/>
        </p:nvCxnSpPr>
        <p:spPr bwMode="auto">
          <a:xfrm>
            <a:off x="2430810" y="1412776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Łącznik prosty ze strzałką 4"/>
          <p:cNvCxnSpPr/>
          <p:nvPr/>
        </p:nvCxnSpPr>
        <p:spPr bwMode="auto">
          <a:xfrm flipV="1">
            <a:off x="2790850" y="1844824"/>
            <a:ext cx="0" cy="576064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Łącznik prosty ze strzałką 5"/>
          <p:cNvCxnSpPr/>
          <p:nvPr/>
        </p:nvCxnSpPr>
        <p:spPr bwMode="auto">
          <a:xfrm flipV="1">
            <a:off x="2790850" y="1124744"/>
            <a:ext cx="0" cy="576064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Łuk 6"/>
          <p:cNvSpPr/>
          <p:nvPr/>
        </p:nvSpPr>
        <p:spPr bwMode="auto">
          <a:xfrm>
            <a:off x="2512343" y="1215802"/>
            <a:ext cx="144016" cy="369332"/>
          </a:xfrm>
          <a:prstGeom prst="arc">
            <a:avLst>
              <a:gd name="adj1" fmla="val 3785117"/>
              <a:gd name="adj2" fmla="val 0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" name="Łuk 7"/>
          <p:cNvSpPr/>
          <p:nvPr/>
        </p:nvSpPr>
        <p:spPr bwMode="auto">
          <a:xfrm>
            <a:off x="2502818" y="1916832"/>
            <a:ext cx="144016" cy="369332"/>
          </a:xfrm>
          <a:prstGeom prst="arc">
            <a:avLst>
              <a:gd name="adj1" fmla="val 3785117"/>
              <a:gd name="adj2" fmla="val 0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9" name="Łącznik prosty 8"/>
          <p:cNvCxnSpPr/>
          <p:nvPr/>
        </p:nvCxnSpPr>
        <p:spPr bwMode="auto">
          <a:xfrm>
            <a:off x="827584" y="1916832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Łącznik prosty 9"/>
          <p:cNvCxnSpPr/>
          <p:nvPr/>
        </p:nvCxnSpPr>
        <p:spPr bwMode="auto">
          <a:xfrm>
            <a:off x="827584" y="1556792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Łącznik prosty ze strzałką 10"/>
          <p:cNvCxnSpPr/>
          <p:nvPr/>
        </p:nvCxnSpPr>
        <p:spPr bwMode="auto">
          <a:xfrm>
            <a:off x="1206674" y="1552030"/>
            <a:ext cx="216024" cy="4762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Łącznik prosty ze strzałką 11"/>
          <p:cNvCxnSpPr/>
          <p:nvPr/>
        </p:nvCxnSpPr>
        <p:spPr bwMode="auto">
          <a:xfrm>
            <a:off x="1201913" y="1909239"/>
            <a:ext cx="220785" cy="7593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Łącznik prosty 12"/>
          <p:cNvCxnSpPr/>
          <p:nvPr/>
        </p:nvCxnSpPr>
        <p:spPr bwMode="auto">
          <a:xfrm>
            <a:off x="4221485" y="2060848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Łącznik prosty ze strzałką 13"/>
          <p:cNvCxnSpPr/>
          <p:nvPr/>
        </p:nvCxnSpPr>
        <p:spPr bwMode="auto">
          <a:xfrm flipV="1">
            <a:off x="4581525" y="1772816"/>
            <a:ext cx="0" cy="576064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Łuk 14"/>
          <p:cNvSpPr/>
          <p:nvPr/>
        </p:nvSpPr>
        <p:spPr bwMode="auto">
          <a:xfrm>
            <a:off x="4293493" y="1844824"/>
            <a:ext cx="144016" cy="369332"/>
          </a:xfrm>
          <a:prstGeom prst="arc">
            <a:avLst>
              <a:gd name="adj1" fmla="val 3785117"/>
              <a:gd name="adj2" fmla="val 0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23" name="Łącznik prosty 22"/>
          <p:cNvCxnSpPr/>
          <p:nvPr/>
        </p:nvCxnSpPr>
        <p:spPr bwMode="auto">
          <a:xfrm>
            <a:off x="4231010" y="1484784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Łącznik prosty ze strzałką 23"/>
          <p:cNvCxnSpPr/>
          <p:nvPr/>
        </p:nvCxnSpPr>
        <p:spPr bwMode="auto">
          <a:xfrm>
            <a:off x="4610100" y="1480022"/>
            <a:ext cx="216024" cy="4762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pole tekstowe 24"/>
          <p:cNvSpPr txBox="1"/>
          <p:nvPr/>
        </p:nvSpPr>
        <p:spPr>
          <a:xfrm>
            <a:off x="6084168" y="177281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6885781" y="124132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7733878" y="1973982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N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8460432" y="162880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6866731" y="476672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O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>
            <a:off x="7725494" y="261774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latin typeface="Arial" pitchFamily="34" charset="0"/>
                <a:cs typeface="Arial" pitchFamily="34" charset="0"/>
              </a:rPr>
              <a:t>H</a:t>
            </a:r>
            <a:endParaRPr lang="pl-PL" sz="2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2" name="Łącznik prosty 31"/>
          <p:cNvCxnSpPr/>
          <p:nvPr/>
        </p:nvCxnSpPr>
        <p:spPr bwMode="auto">
          <a:xfrm flipV="1">
            <a:off x="6410300" y="1575842"/>
            <a:ext cx="590922" cy="44576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Łącznik prosty 35"/>
          <p:cNvCxnSpPr/>
          <p:nvPr/>
        </p:nvCxnSpPr>
        <p:spPr bwMode="auto">
          <a:xfrm>
            <a:off x="7226771" y="1628800"/>
            <a:ext cx="576064" cy="50405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Łącznik prosty 37"/>
          <p:cNvCxnSpPr/>
          <p:nvPr/>
        </p:nvCxnSpPr>
        <p:spPr bwMode="auto">
          <a:xfrm flipV="1">
            <a:off x="8047434" y="1916832"/>
            <a:ext cx="510530" cy="31876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Łącznik prosty 43"/>
          <p:cNvCxnSpPr/>
          <p:nvPr/>
        </p:nvCxnSpPr>
        <p:spPr bwMode="auto">
          <a:xfrm flipV="1">
            <a:off x="7092280" y="1052736"/>
            <a:ext cx="0" cy="360040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cxnSp>
        <p:nvCxnSpPr>
          <p:cNvPr id="50" name="Łącznik prosty 49"/>
          <p:cNvCxnSpPr/>
          <p:nvPr/>
        </p:nvCxnSpPr>
        <p:spPr bwMode="auto">
          <a:xfrm>
            <a:off x="7130380" y="870620"/>
            <a:ext cx="0" cy="50405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Łącznik prosty 57"/>
          <p:cNvCxnSpPr/>
          <p:nvPr/>
        </p:nvCxnSpPr>
        <p:spPr bwMode="auto">
          <a:xfrm>
            <a:off x="7067897" y="866428"/>
            <a:ext cx="0" cy="50405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Łącznik prosty 59"/>
          <p:cNvCxnSpPr/>
          <p:nvPr/>
        </p:nvCxnSpPr>
        <p:spPr bwMode="auto">
          <a:xfrm>
            <a:off x="7956376" y="2348880"/>
            <a:ext cx="0" cy="360040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Łącznik prosty 62"/>
          <p:cNvCxnSpPr>
            <a:stCxn id="25" idx="3"/>
          </p:cNvCxnSpPr>
          <p:nvPr/>
        </p:nvCxnSpPr>
        <p:spPr bwMode="auto">
          <a:xfrm flipV="1">
            <a:off x="6444208" y="1844824"/>
            <a:ext cx="2232248" cy="189602"/>
          </a:xfrm>
          <a:prstGeom prst="line">
            <a:avLst/>
          </a:prstGeom>
          <a:noFill/>
          <a:ln w="28575" cap="flat" cmpd="sng" algn="ctr">
            <a:solidFill>
              <a:schemeClr val="bg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Łącznik prosty ze strzałką 63"/>
          <p:cNvCxnSpPr/>
          <p:nvPr/>
        </p:nvCxnSpPr>
        <p:spPr bwMode="auto">
          <a:xfrm>
            <a:off x="7399362" y="1450876"/>
            <a:ext cx="360040" cy="1008112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6" name="Łącznik prosty ze strzałką 65"/>
          <p:cNvCxnSpPr/>
          <p:nvPr/>
        </p:nvCxnSpPr>
        <p:spPr bwMode="auto">
          <a:xfrm flipV="1">
            <a:off x="7581478" y="1916832"/>
            <a:ext cx="230882" cy="14288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8" name="Łącznik prosty ze strzałką 67"/>
          <p:cNvCxnSpPr/>
          <p:nvPr/>
        </p:nvCxnSpPr>
        <p:spPr bwMode="auto">
          <a:xfrm>
            <a:off x="7566620" y="1926357"/>
            <a:ext cx="101724" cy="566539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93539" name="Object 3"/>
          <p:cNvGraphicFramePr>
            <a:graphicFrameLocks noChangeAspect="1"/>
          </p:cNvGraphicFramePr>
          <p:nvPr/>
        </p:nvGraphicFramePr>
        <p:xfrm>
          <a:off x="7562428" y="1381373"/>
          <a:ext cx="360362" cy="623888"/>
        </p:xfrm>
        <a:graphic>
          <a:graphicData uri="http://schemas.openxmlformats.org/presentationml/2006/ole">
            <p:oleObj spid="_x0000_s179203" name="Równanie" r:id="rId4" imgW="139680" imgH="241200" progId="Equation.3">
              <p:embed/>
            </p:oleObj>
          </a:graphicData>
        </a:graphic>
      </p:graphicFrame>
      <p:graphicFrame>
        <p:nvGraphicFramePr>
          <p:cNvPr id="73" name="Object 3"/>
          <p:cNvGraphicFramePr>
            <a:graphicFrameLocks noChangeAspect="1"/>
          </p:cNvGraphicFramePr>
          <p:nvPr/>
        </p:nvGraphicFramePr>
        <p:xfrm>
          <a:off x="7232650" y="1970336"/>
          <a:ext cx="425450" cy="623887"/>
        </p:xfrm>
        <a:graphic>
          <a:graphicData uri="http://schemas.openxmlformats.org/presentationml/2006/ole">
            <p:oleObj spid="_x0000_s179204" name="Równanie" r:id="rId5" imgW="164880" imgH="241200" progId="Equation.3">
              <p:embed/>
            </p:oleObj>
          </a:graphicData>
        </a:graphic>
      </p:graphicFrame>
      <p:graphicFrame>
        <p:nvGraphicFramePr>
          <p:cNvPr id="37" name="Object 1"/>
          <p:cNvGraphicFramePr>
            <a:graphicFrameLocks noChangeAspect="1"/>
          </p:cNvGraphicFramePr>
          <p:nvPr/>
        </p:nvGraphicFramePr>
        <p:xfrm>
          <a:off x="107057" y="4458419"/>
          <a:ext cx="4752975" cy="2066925"/>
        </p:xfrm>
        <a:graphic>
          <a:graphicData uri="http://schemas.openxmlformats.org/presentationml/2006/ole">
            <p:oleObj spid="_x0000_s179205" name="Równanie" r:id="rId6" imgW="3213000" imgH="1358640" progId="Equation.3">
              <p:embed/>
            </p:oleObj>
          </a:graphicData>
        </a:graphic>
      </p:graphicFrame>
      <p:grpSp>
        <p:nvGrpSpPr>
          <p:cNvPr id="2" name="Grupa 38"/>
          <p:cNvGrpSpPr/>
          <p:nvPr/>
        </p:nvGrpSpPr>
        <p:grpSpPr>
          <a:xfrm>
            <a:off x="467668" y="5420419"/>
            <a:ext cx="288032" cy="576064"/>
            <a:chOff x="2699792" y="3140968"/>
            <a:chExt cx="792088" cy="1296144"/>
          </a:xfrm>
        </p:grpSpPr>
        <p:cxnSp>
          <p:nvCxnSpPr>
            <p:cNvPr id="40" name="Łącznik prosty 39"/>
            <p:cNvCxnSpPr/>
            <p:nvPr/>
          </p:nvCxnSpPr>
          <p:spPr bwMode="auto">
            <a:xfrm>
              <a:off x="2699792" y="4149080"/>
              <a:ext cx="792088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Łącznik prosty 40"/>
            <p:cNvCxnSpPr/>
            <p:nvPr/>
          </p:nvCxnSpPr>
          <p:spPr bwMode="auto">
            <a:xfrm>
              <a:off x="2699792" y="3429000"/>
              <a:ext cx="792088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Łącznik prosty ze strzałką 41"/>
            <p:cNvCxnSpPr/>
            <p:nvPr/>
          </p:nvCxnSpPr>
          <p:spPr bwMode="auto">
            <a:xfrm flipV="1">
              <a:off x="3059832" y="3861048"/>
              <a:ext cx="0" cy="576064"/>
            </a:xfrm>
            <a:prstGeom prst="straightConnector1">
              <a:avLst/>
            </a:prstGeom>
            <a:noFill/>
            <a:ln w="25400" cap="flat" cmpd="sng" algn="ctr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3" name="Łącznik prosty ze strzałką 42"/>
            <p:cNvCxnSpPr/>
            <p:nvPr/>
          </p:nvCxnSpPr>
          <p:spPr bwMode="auto">
            <a:xfrm flipV="1">
              <a:off x="3059832" y="3140968"/>
              <a:ext cx="0" cy="576064"/>
            </a:xfrm>
            <a:prstGeom prst="straightConnector1">
              <a:avLst/>
            </a:prstGeom>
            <a:noFill/>
            <a:ln w="25400" cap="flat" cmpd="sng" algn="ctr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Łuk 44"/>
            <p:cNvSpPr/>
            <p:nvPr/>
          </p:nvSpPr>
          <p:spPr bwMode="auto">
            <a:xfrm>
              <a:off x="2781325" y="3232026"/>
              <a:ext cx="144016" cy="369332"/>
            </a:xfrm>
            <a:prstGeom prst="arc">
              <a:avLst>
                <a:gd name="adj1" fmla="val 3785117"/>
                <a:gd name="adj2" fmla="val 0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sp>
          <p:nvSpPr>
            <p:cNvPr id="46" name="Łuk 45"/>
            <p:cNvSpPr/>
            <p:nvPr/>
          </p:nvSpPr>
          <p:spPr bwMode="auto">
            <a:xfrm>
              <a:off x="2771800" y="3933056"/>
              <a:ext cx="144016" cy="369332"/>
            </a:xfrm>
            <a:prstGeom prst="arc">
              <a:avLst>
                <a:gd name="adj1" fmla="val 3785117"/>
                <a:gd name="adj2" fmla="val 0"/>
              </a:avLst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grpSp>
        <p:nvGrpSpPr>
          <p:cNvPr id="16" name="Grupa 46"/>
          <p:cNvGrpSpPr/>
          <p:nvPr/>
        </p:nvGrpSpPr>
        <p:grpSpPr>
          <a:xfrm>
            <a:off x="3636020" y="4437112"/>
            <a:ext cx="432048" cy="216024"/>
            <a:chOff x="1096566" y="3568254"/>
            <a:chExt cx="955154" cy="364802"/>
          </a:xfrm>
        </p:grpSpPr>
        <p:cxnSp>
          <p:nvCxnSpPr>
            <p:cNvPr id="48" name="Łącznik prosty 47"/>
            <p:cNvCxnSpPr/>
            <p:nvPr/>
          </p:nvCxnSpPr>
          <p:spPr bwMode="auto">
            <a:xfrm>
              <a:off x="1096566" y="3933056"/>
              <a:ext cx="792088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Łącznik prosty 48"/>
            <p:cNvCxnSpPr/>
            <p:nvPr/>
          </p:nvCxnSpPr>
          <p:spPr bwMode="auto">
            <a:xfrm>
              <a:off x="1096566" y="3573016"/>
              <a:ext cx="792088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Łącznik prosty ze strzałką 50"/>
            <p:cNvCxnSpPr/>
            <p:nvPr/>
          </p:nvCxnSpPr>
          <p:spPr bwMode="auto">
            <a:xfrm>
              <a:off x="1475656" y="3568254"/>
              <a:ext cx="576064" cy="0"/>
            </a:xfrm>
            <a:prstGeom prst="straightConnector1">
              <a:avLst/>
            </a:prstGeom>
            <a:noFill/>
            <a:ln w="25400" cap="flat" cmpd="sng" algn="ctr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Łącznik prosty ze strzałką 51"/>
            <p:cNvCxnSpPr/>
            <p:nvPr/>
          </p:nvCxnSpPr>
          <p:spPr bwMode="auto">
            <a:xfrm>
              <a:off x="1470895" y="3925463"/>
              <a:ext cx="576064" cy="0"/>
            </a:xfrm>
            <a:prstGeom prst="straightConnector1">
              <a:avLst/>
            </a:prstGeom>
            <a:noFill/>
            <a:ln w="25400" cap="flat" cmpd="sng" algn="ctr"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7" name="Grupa 75"/>
          <p:cNvGrpSpPr/>
          <p:nvPr/>
        </p:nvGrpSpPr>
        <p:grpSpPr>
          <a:xfrm>
            <a:off x="6084168" y="3322393"/>
            <a:ext cx="2878039" cy="3058935"/>
            <a:chOff x="6517481" y="3250385"/>
            <a:chExt cx="2014959" cy="2266847"/>
          </a:xfrm>
        </p:grpSpPr>
        <p:cxnSp>
          <p:nvCxnSpPr>
            <p:cNvPr id="53" name="Łącznik prosty 52"/>
            <p:cNvCxnSpPr/>
            <p:nvPr/>
          </p:nvCxnSpPr>
          <p:spPr bwMode="auto">
            <a:xfrm>
              <a:off x="6517481" y="5142918"/>
              <a:ext cx="1368152" cy="0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4" name="Łącznik prosty 53"/>
            <p:cNvCxnSpPr/>
            <p:nvPr/>
          </p:nvCxnSpPr>
          <p:spPr bwMode="auto">
            <a:xfrm flipV="1">
              <a:off x="7140153" y="3466409"/>
              <a:ext cx="1105520" cy="498982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Łącznik prosty 54"/>
            <p:cNvCxnSpPr/>
            <p:nvPr/>
          </p:nvCxnSpPr>
          <p:spPr bwMode="auto">
            <a:xfrm flipV="1">
              <a:off x="7021537" y="3414726"/>
              <a:ext cx="792088" cy="1944216"/>
            </a:xfrm>
            <a:prstGeom prst="line">
              <a:avLst/>
            </a:prstGeom>
            <a:noFill/>
            <a:ln w="15875" cap="flat" cmpd="sng" algn="ctr">
              <a:solidFill>
                <a:schemeClr val="bg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6" name="Łuk 55"/>
            <p:cNvSpPr/>
            <p:nvPr/>
          </p:nvSpPr>
          <p:spPr bwMode="auto">
            <a:xfrm>
              <a:off x="7026870" y="4768020"/>
              <a:ext cx="504056" cy="733663"/>
            </a:xfrm>
            <a:prstGeom prst="arc">
              <a:avLst/>
            </a:prstGeom>
            <a:noFill/>
            <a:ln w="285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cxnSp>
          <p:nvCxnSpPr>
            <p:cNvPr id="57" name="Łącznik prosty 56"/>
            <p:cNvCxnSpPr/>
            <p:nvPr/>
          </p:nvCxnSpPr>
          <p:spPr bwMode="auto">
            <a:xfrm>
              <a:off x="6949529" y="3630750"/>
              <a:ext cx="1368152" cy="72008"/>
            </a:xfrm>
            <a:prstGeom prst="line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cxnSp>
        <p:cxnSp>
          <p:nvCxnSpPr>
            <p:cNvPr id="59" name="Łącznik prosty 58"/>
            <p:cNvCxnSpPr/>
            <p:nvPr/>
          </p:nvCxnSpPr>
          <p:spPr bwMode="auto">
            <a:xfrm>
              <a:off x="7021537" y="3702758"/>
              <a:ext cx="1368152" cy="0"/>
            </a:xfrm>
            <a:prstGeom prst="line">
              <a:avLst/>
            </a:prstGeom>
            <a:noFill/>
            <a:ln w="381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1" name="Łuk 60"/>
            <p:cNvSpPr/>
            <p:nvPr/>
          </p:nvSpPr>
          <p:spPr bwMode="auto">
            <a:xfrm>
              <a:off x="7880424" y="3600017"/>
              <a:ext cx="72008" cy="144016"/>
            </a:xfrm>
            <a:prstGeom prst="arc">
              <a:avLst/>
            </a:prstGeom>
            <a:noFill/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l-PL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aphicFrame>
          <p:nvGraphicFramePr>
            <p:cNvPr id="62" name="Obiekt 61"/>
            <p:cNvGraphicFramePr>
              <a:graphicFrameLocks noChangeAspect="1"/>
            </p:cNvGraphicFramePr>
            <p:nvPr/>
          </p:nvGraphicFramePr>
          <p:xfrm>
            <a:off x="7453585" y="4618536"/>
            <a:ext cx="342039" cy="360041"/>
          </p:xfrm>
          <a:graphic>
            <a:graphicData uri="http://schemas.openxmlformats.org/presentationml/2006/ole">
              <p:oleObj spid="_x0000_s179206" name="Równanie" r:id="rId7" imgW="241200" imgH="253800" progId="Equation.3">
                <p:embed/>
              </p:oleObj>
            </a:graphicData>
          </a:graphic>
        </p:graphicFrame>
        <p:graphicFrame>
          <p:nvGraphicFramePr>
            <p:cNvPr id="65" name="Obiekt 64"/>
            <p:cNvGraphicFramePr>
              <a:graphicFrameLocks noChangeAspect="1"/>
            </p:cNvGraphicFramePr>
            <p:nvPr/>
          </p:nvGraphicFramePr>
          <p:xfrm>
            <a:off x="8173665" y="3394079"/>
            <a:ext cx="358775" cy="360362"/>
          </p:xfrm>
          <a:graphic>
            <a:graphicData uri="http://schemas.openxmlformats.org/presentationml/2006/ole">
              <p:oleObj spid="_x0000_s179207" name="Równanie" r:id="rId8" imgW="253800" imgH="253800" progId="Equation.3">
                <p:embed/>
              </p:oleObj>
            </a:graphicData>
          </a:graphic>
        </p:graphicFrame>
        <p:cxnSp>
          <p:nvCxnSpPr>
            <p:cNvPr id="67" name="Łącznik prosty ze strzałką 66"/>
            <p:cNvCxnSpPr/>
            <p:nvPr/>
          </p:nvCxnSpPr>
          <p:spPr bwMode="auto">
            <a:xfrm flipV="1">
              <a:off x="7112597" y="4628626"/>
              <a:ext cx="216024" cy="504056"/>
            </a:xfrm>
            <a:prstGeom prst="straightConnector1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69" name="Object 7"/>
            <p:cNvGraphicFramePr>
              <a:graphicFrameLocks noChangeAspect="1"/>
            </p:cNvGraphicFramePr>
            <p:nvPr/>
          </p:nvGraphicFramePr>
          <p:xfrm>
            <a:off x="6935240" y="4718726"/>
            <a:ext cx="234950" cy="360363"/>
          </p:xfrm>
          <a:graphic>
            <a:graphicData uri="http://schemas.openxmlformats.org/presentationml/2006/ole">
              <p:oleObj spid="_x0000_s179208" name="Równanie" r:id="rId9" imgW="164880" imgH="253800" progId="Equation.3">
                <p:embed/>
              </p:oleObj>
            </a:graphicData>
          </a:graphic>
        </p:graphicFrame>
        <p:cxnSp>
          <p:nvCxnSpPr>
            <p:cNvPr id="70" name="Łącznik prosty ze strzałką 69"/>
            <p:cNvCxnSpPr/>
            <p:nvPr/>
          </p:nvCxnSpPr>
          <p:spPr bwMode="auto">
            <a:xfrm>
              <a:off x="7093545" y="5122593"/>
              <a:ext cx="576064" cy="0"/>
            </a:xfrm>
            <a:prstGeom prst="straightConnector1">
              <a:avLst/>
            </a:prstGeom>
            <a:noFill/>
            <a:ln w="28575" cap="flat" cmpd="sng" algn="ctr">
              <a:noFill/>
              <a:prstDash val="solid"/>
              <a:round/>
              <a:headEnd type="none" w="med" len="med"/>
              <a:tailEnd type="arrow"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</p:cxnSp>
        <p:cxnSp>
          <p:nvCxnSpPr>
            <p:cNvPr id="71" name="Łącznik prosty ze strzałką 70"/>
            <p:cNvCxnSpPr/>
            <p:nvPr/>
          </p:nvCxnSpPr>
          <p:spPr bwMode="auto">
            <a:xfrm>
              <a:off x="7103071" y="5136882"/>
              <a:ext cx="504056" cy="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aphicFrame>
          <p:nvGraphicFramePr>
            <p:cNvPr id="72" name="Object 7"/>
            <p:cNvGraphicFramePr>
              <a:graphicFrameLocks noChangeAspect="1"/>
            </p:cNvGraphicFramePr>
            <p:nvPr/>
          </p:nvGraphicFramePr>
          <p:xfrm>
            <a:off x="7168950" y="5156869"/>
            <a:ext cx="342900" cy="360363"/>
          </p:xfrm>
          <a:graphic>
            <a:graphicData uri="http://schemas.openxmlformats.org/presentationml/2006/ole">
              <p:oleObj spid="_x0000_s179209" name="Równanie" r:id="rId10" imgW="241200" imgH="253800" progId="Equation.3">
                <p:embed/>
              </p:oleObj>
            </a:graphicData>
          </a:graphic>
        </p:graphicFrame>
        <p:cxnSp>
          <p:nvCxnSpPr>
            <p:cNvPr id="74" name="Łącznik prosty 73"/>
            <p:cNvCxnSpPr/>
            <p:nvPr/>
          </p:nvCxnSpPr>
          <p:spPr bwMode="auto">
            <a:xfrm flipV="1">
              <a:off x="7686276" y="3466409"/>
              <a:ext cx="559397" cy="254122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graphicFrame>
          <p:nvGraphicFramePr>
            <p:cNvPr id="75" name="Obiekt 74"/>
            <p:cNvGraphicFramePr>
              <a:graphicFrameLocks noChangeAspect="1"/>
            </p:cNvGraphicFramePr>
            <p:nvPr/>
          </p:nvGraphicFramePr>
          <p:xfrm>
            <a:off x="7813625" y="3250385"/>
            <a:ext cx="358775" cy="360362"/>
          </p:xfrm>
          <a:graphic>
            <a:graphicData uri="http://schemas.openxmlformats.org/presentationml/2006/ole">
              <p:oleObj spid="_x0000_s179210" name="Równanie" r:id="rId11" imgW="253800" imgH="253800" progId="Equation.3">
                <p:embed/>
              </p:oleObj>
            </a:graphicData>
          </a:graphic>
        </p:graphicFrame>
      </p:grpSp>
      <p:sp>
        <p:nvSpPr>
          <p:cNvPr id="77" name="pole tekstowe 76"/>
          <p:cNvSpPr txBox="1"/>
          <p:nvPr/>
        </p:nvSpPr>
        <p:spPr>
          <a:xfrm>
            <a:off x="4788024" y="4149080"/>
            <a:ext cx="129614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l-PL" sz="1400" b="0" dirty="0" err="1" smtClean="0"/>
              <a:t>insignificant</a:t>
            </a:r>
            <a:endParaRPr lang="pl-PL" sz="1400" b="0" dirty="0"/>
          </a:p>
        </p:txBody>
      </p:sp>
      <p:sp>
        <p:nvSpPr>
          <p:cNvPr id="78" name="pole tekstowe 77"/>
          <p:cNvSpPr txBox="1"/>
          <p:nvPr/>
        </p:nvSpPr>
        <p:spPr>
          <a:xfrm>
            <a:off x="179512" y="4462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Analytical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expression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for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Upp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term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UNRES</a:t>
            </a:r>
            <a:endParaRPr lang="pl-PL" sz="28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4" name="Obraz 3" descr="Figure9a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1179512"/>
            <a:ext cx="3669285" cy="5345832"/>
          </a:xfrm>
          <a:prstGeom prst="rect">
            <a:avLst/>
          </a:prstGeom>
        </p:spPr>
      </p:pic>
      <p:cxnSp>
        <p:nvCxnSpPr>
          <p:cNvPr id="8" name="Łącznik prosty 7"/>
          <p:cNvCxnSpPr/>
          <p:nvPr/>
        </p:nvCxnSpPr>
        <p:spPr bwMode="auto">
          <a:xfrm>
            <a:off x="3707904" y="3305631"/>
            <a:ext cx="1368152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Łącznik prosty 8"/>
          <p:cNvCxnSpPr/>
          <p:nvPr/>
        </p:nvCxnSpPr>
        <p:spPr bwMode="auto">
          <a:xfrm flipV="1">
            <a:off x="4330576" y="1629122"/>
            <a:ext cx="1105520" cy="498982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Łącznik prosty 11"/>
          <p:cNvCxnSpPr/>
          <p:nvPr/>
        </p:nvCxnSpPr>
        <p:spPr bwMode="auto">
          <a:xfrm flipV="1">
            <a:off x="4187577" y="1629122"/>
            <a:ext cx="792088" cy="1944216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Łuk 12"/>
          <p:cNvSpPr/>
          <p:nvPr/>
        </p:nvSpPr>
        <p:spPr bwMode="auto">
          <a:xfrm>
            <a:off x="4217293" y="2930733"/>
            <a:ext cx="504056" cy="733663"/>
          </a:xfrm>
          <a:prstGeom prst="arc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5" name="Łącznik prosty 14"/>
          <p:cNvCxnSpPr/>
          <p:nvPr/>
        </p:nvCxnSpPr>
        <p:spPr bwMode="auto">
          <a:xfrm>
            <a:off x="4139952" y="1793463"/>
            <a:ext cx="1368152" cy="72008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cxnSp>
        <p:nvCxnSpPr>
          <p:cNvPr id="16" name="Łącznik prosty 15"/>
          <p:cNvCxnSpPr/>
          <p:nvPr/>
        </p:nvCxnSpPr>
        <p:spPr bwMode="auto">
          <a:xfrm>
            <a:off x="4211960" y="1865471"/>
            <a:ext cx="1368152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Łuk 17"/>
          <p:cNvSpPr/>
          <p:nvPr/>
        </p:nvSpPr>
        <p:spPr bwMode="auto">
          <a:xfrm>
            <a:off x="5070847" y="1762730"/>
            <a:ext cx="72008" cy="144016"/>
          </a:xfrm>
          <a:prstGeom prst="arc">
            <a:avLst/>
          </a:prstGeom>
          <a:noFill/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2768677" y="6309320"/>
            <a:ext cx="10801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l-PL" b="0" dirty="0" smtClean="0">
                <a:latin typeface="Arial" pitchFamily="34" charset="0"/>
                <a:cs typeface="Arial" pitchFamily="34" charset="0"/>
              </a:rPr>
              <a:t>PMF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4" name="Obiekt 23"/>
          <p:cNvGraphicFramePr>
            <a:graphicFrameLocks noChangeAspect="1"/>
          </p:cNvGraphicFramePr>
          <p:nvPr/>
        </p:nvGraphicFramePr>
        <p:xfrm>
          <a:off x="4644008" y="2781249"/>
          <a:ext cx="342039" cy="360041"/>
        </p:xfrm>
        <a:graphic>
          <a:graphicData uri="http://schemas.openxmlformats.org/presentationml/2006/ole">
            <p:oleObj spid="_x0000_s180226" name="Równanie" r:id="rId4" imgW="241200" imgH="253800" progId="Equation.3">
              <p:embed/>
            </p:oleObj>
          </a:graphicData>
        </a:graphic>
      </p:graphicFrame>
      <p:graphicFrame>
        <p:nvGraphicFramePr>
          <p:cNvPr id="25" name="Obiekt 24"/>
          <p:cNvGraphicFramePr>
            <a:graphicFrameLocks noChangeAspect="1"/>
          </p:cNvGraphicFramePr>
          <p:nvPr/>
        </p:nvGraphicFramePr>
        <p:xfrm>
          <a:off x="5364088" y="1556792"/>
          <a:ext cx="358775" cy="360362"/>
        </p:xfrm>
        <a:graphic>
          <a:graphicData uri="http://schemas.openxmlformats.org/presentationml/2006/ole">
            <p:oleObj spid="_x0000_s180227" name="Równanie" r:id="rId5" imgW="253800" imgH="253800" progId="Equation.3">
              <p:embed/>
            </p:oleObj>
          </a:graphicData>
        </a:graphic>
      </p:graphicFrame>
      <p:graphicFrame>
        <p:nvGraphicFramePr>
          <p:cNvPr id="26" name="Obiekt 25"/>
          <p:cNvGraphicFramePr>
            <a:graphicFrameLocks noChangeAspect="1"/>
          </p:cNvGraphicFramePr>
          <p:nvPr/>
        </p:nvGraphicFramePr>
        <p:xfrm>
          <a:off x="1802160" y="781844"/>
          <a:ext cx="609600" cy="342900"/>
        </p:xfrm>
        <a:graphic>
          <a:graphicData uri="http://schemas.openxmlformats.org/presentationml/2006/ole">
            <p:oleObj spid="_x0000_s180228" name="Równanie" r:id="rId6" imgW="431640" imgH="241200" progId="Equation.3">
              <p:embed/>
            </p:oleObj>
          </a:graphicData>
        </a:graphic>
      </p:graphicFrame>
      <p:graphicFrame>
        <p:nvGraphicFramePr>
          <p:cNvPr id="28" name="Obiekt 27"/>
          <p:cNvGraphicFramePr>
            <a:graphicFrameLocks noChangeAspect="1"/>
          </p:cNvGraphicFramePr>
          <p:nvPr/>
        </p:nvGraphicFramePr>
        <p:xfrm>
          <a:off x="141412" y="85725"/>
          <a:ext cx="484418" cy="444050"/>
        </p:xfrm>
        <a:graphic>
          <a:graphicData uri="http://schemas.openxmlformats.org/presentationml/2006/ole">
            <p:oleObj spid="_x0000_s180229" name="Równanie" r:id="rId7" imgW="304560" imgH="279360" progId="Equation.3">
              <p:embed/>
            </p:oleObj>
          </a:graphicData>
        </a:graphic>
      </p:graphicFrame>
      <p:sp>
        <p:nvSpPr>
          <p:cNvPr id="29" name="pole tekstowe 28"/>
          <p:cNvSpPr txBox="1"/>
          <p:nvPr/>
        </p:nvSpPr>
        <p:spPr>
          <a:xfrm>
            <a:off x="107504" y="107340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captures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orientation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dependence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backbone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hydrogen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bonding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interactions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18170" y="6537305"/>
            <a:ext cx="69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 smtClean="0"/>
              <a:t>Liwo et al., </a:t>
            </a:r>
            <a:r>
              <a:rPr lang="pl-PL" sz="1600" b="0" i="1" dirty="0" smtClean="0"/>
              <a:t>Prot. </a:t>
            </a:r>
            <a:r>
              <a:rPr lang="pl-PL" sz="1600" b="0" i="1" dirty="0" err="1" smtClean="0"/>
              <a:t>Sci</a:t>
            </a:r>
            <a:r>
              <a:rPr lang="pl-PL" sz="1600" b="0" i="1" dirty="0" smtClean="0"/>
              <a:t>.,</a:t>
            </a:r>
            <a:r>
              <a:rPr lang="pl-PL" sz="1600" b="0" dirty="0" smtClean="0"/>
              <a:t> 2, 1697 (1993); </a:t>
            </a:r>
            <a:r>
              <a:rPr lang="pl-PL" sz="1600" b="0" i="1" dirty="0" smtClean="0"/>
              <a:t>J. </a:t>
            </a:r>
            <a:r>
              <a:rPr lang="pl-PL" sz="1600" b="0" i="1" dirty="0" err="1" smtClean="0"/>
              <a:t>Phys</a:t>
            </a:r>
            <a:r>
              <a:rPr lang="pl-PL" sz="1600" b="0" i="1" dirty="0" smtClean="0"/>
              <a:t>. </a:t>
            </a:r>
            <a:r>
              <a:rPr lang="pl-PL" sz="1600" b="0" i="1" dirty="0" err="1" smtClean="0"/>
              <a:t>Chem</a:t>
            </a:r>
            <a:r>
              <a:rPr lang="pl-PL" sz="1600" b="0" i="1" dirty="0" smtClean="0"/>
              <a:t>. B</a:t>
            </a:r>
            <a:r>
              <a:rPr lang="pl-PL" sz="1600" b="0" dirty="0" smtClean="0"/>
              <a:t> 108, 9421 (2004)</a:t>
            </a:r>
            <a:endParaRPr lang="pl-PL" sz="1600" b="0" dirty="0"/>
          </a:p>
        </p:txBody>
      </p:sp>
      <p:cxnSp>
        <p:nvCxnSpPr>
          <p:cNvPr id="27" name="Łącznik prosty ze strzałką 26"/>
          <p:cNvCxnSpPr/>
          <p:nvPr/>
        </p:nvCxnSpPr>
        <p:spPr bwMode="auto">
          <a:xfrm flipV="1">
            <a:off x="4303020" y="2791339"/>
            <a:ext cx="216024" cy="504056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94215" name="Object 7"/>
          <p:cNvGraphicFramePr>
            <a:graphicFrameLocks noChangeAspect="1"/>
          </p:cNvGraphicFramePr>
          <p:nvPr/>
        </p:nvGraphicFramePr>
        <p:xfrm>
          <a:off x="4125663" y="2881439"/>
          <a:ext cx="234950" cy="360363"/>
        </p:xfrm>
        <a:graphic>
          <a:graphicData uri="http://schemas.openxmlformats.org/presentationml/2006/ole">
            <p:oleObj spid="_x0000_s180230" name="Równanie" r:id="rId8" imgW="164880" imgH="253800" progId="Equation.3">
              <p:embed/>
            </p:oleObj>
          </a:graphicData>
        </a:graphic>
      </p:graphicFrame>
      <p:cxnSp>
        <p:nvCxnSpPr>
          <p:cNvPr id="35" name="Łącznik prosty ze strzałką 34"/>
          <p:cNvCxnSpPr/>
          <p:nvPr/>
        </p:nvCxnSpPr>
        <p:spPr bwMode="auto">
          <a:xfrm>
            <a:off x="4283968" y="3285306"/>
            <a:ext cx="576064" cy="0"/>
          </a:xfrm>
          <a:prstGeom prst="straightConnector1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cxnSp>
      <p:cxnSp>
        <p:nvCxnSpPr>
          <p:cNvPr id="37" name="Łącznik prosty ze strzałką 36"/>
          <p:cNvCxnSpPr/>
          <p:nvPr/>
        </p:nvCxnSpPr>
        <p:spPr bwMode="auto">
          <a:xfrm>
            <a:off x="4293494" y="3299595"/>
            <a:ext cx="504056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8" name="Object 7"/>
          <p:cNvGraphicFramePr>
            <a:graphicFrameLocks noChangeAspect="1"/>
          </p:cNvGraphicFramePr>
          <p:nvPr/>
        </p:nvGraphicFramePr>
        <p:xfrm>
          <a:off x="4359373" y="3319582"/>
          <a:ext cx="342900" cy="360363"/>
        </p:xfrm>
        <a:graphic>
          <a:graphicData uri="http://schemas.openxmlformats.org/presentationml/2006/ole">
            <p:oleObj spid="_x0000_s180231" name="Równanie" r:id="rId9" imgW="241200" imgH="253800" progId="Equation.3">
              <p:embed/>
            </p:oleObj>
          </a:graphicData>
        </a:graphic>
      </p:graphicFrame>
      <p:cxnSp>
        <p:nvCxnSpPr>
          <p:cNvPr id="51" name="Łącznik prosty 50"/>
          <p:cNvCxnSpPr/>
          <p:nvPr/>
        </p:nvCxnSpPr>
        <p:spPr bwMode="auto">
          <a:xfrm flipV="1">
            <a:off x="4876699" y="1629122"/>
            <a:ext cx="559397" cy="25412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graphicFrame>
        <p:nvGraphicFramePr>
          <p:cNvPr id="60" name="Obiekt 59"/>
          <p:cNvGraphicFramePr>
            <a:graphicFrameLocks noChangeAspect="1"/>
          </p:cNvGraphicFramePr>
          <p:nvPr/>
        </p:nvGraphicFramePr>
        <p:xfrm>
          <a:off x="5004048" y="1412776"/>
          <a:ext cx="358775" cy="360362"/>
        </p:xfrm>
        <a:graphic>
          <a:graphicData uri="http://schemas.openxmlformats.org/presentationml/2006/ole">
            <p:oleObj spid="_x0000_s180232" name="Równanie" r:id="rId10" imgW="253800" imgH="253800" progId="Equation.3">
              <p:embed/>
            </p:oleObj>
          </a:graphicData>
        </a:graphic>
      </p:graphicFrame>
      <p:graphicFrame>
        <p:nvGraphicFramePr>
          <p:cNvPr id="40" name="Obiekt 39"/>
          <p:cNvGraphicFramePr>
            <a:graphicFrameLocks noChangeAspect="1"/>
          </p:cNvGraphicFramePr>
          <p:nvPr/>
        </p:nvGraphicFramePr>
        <p:xfrm>
          <a:off x="6940550" y="836613"/>
          <a:ext cx="862013" cy="360362"/>
        </p:xfrm>
        <a:graphic>
          <a:graphicData uri="http://schemas.openxmlformats.org/presentationml/2006/ole">
            <p:oleObj spid="_x0000_s180233" name="Równanie" r:id="rId11" imgW="609480" imgH="253800" progId="Equation.3">
              <p:embed/>
            </p:oleObj>
          </a:graphicData>
        </a:graphic>
      </p:graphicFrame>
      <p:graphicFrame>
        <p:nvGraphicFramePr>
          <p:cNvPr id="49" name="Obiekt 48"/>
          <p:cNvGraphicFramePr>
            <a:graphicFrameLocks noChangeAspect="1"/>
          </p:cNvGraphicFramePr>
          <p:nvPr/>
        </p:nvGraphicFramePr>
        <p:xfrm>
          <a:off x="5292080" y="4292773"/>
          <a:ext cx="271463" cy="360363"/>
        </p:xfrm>
        <a:graphic>
          <a:graphicData uri="http://schemas.openxmlformats.org/presentationml/2006/ole">
            <p:oleObj spid="_x0000_s180234" name="Równanie" r:id="rId12" imgW="190440" imgH="253800" progId="Equation.3">
              <p:embed/>
            </p:oleObj>
          </a:graphicData>
        </a:graphic>
      </p:graphicFrame>
      <p:graphicFrame>
        <p:nvGraphicFramePr>
          <p:cNvPr id="50" name="Obiekt 49"/>
          <p:cNvGraphicFramePr>
            <a:graphicFrameLocks noChangeAspect="1"/>
          </p:cNvGraphicFramePr>
          <p:nvPr/>
        </p:nvGraphicFramePr>
        <p:xfrm>
          <a:off x="4861297" y="4652814"/>
          <a:ext cx="358775" cy="360362"/>
        </p:xfrm>
        <a:graphic>
          <a:graphicData uri="http://schemas.openxmlformats.org/presentationml/2006/ole">
            <p:oleObj spid="_x0000_s180235" name="Równanie" r:id="rId13" imgW="253800" imgH="253800" progId="Equation.3">
              <p:embed/>
            </p:oleObj>
          </a:graphicData>
        </a:graphic>
      </p:graphicFrame>
      <p:graphicFrame>
        <p:nvGraphicFramePr>
          <p:cNvPr id="53" name="Object 7"/>
          <p:cNvGraphicFramePr>
            <a:graphicFrameLocks noChangeAspect="1"/>
          </p:cNvGraphicFramePr>
          <p:nvPr/>
        </p:nvGraphicFramePr>
        <p:xfrm>
          <a:off x="4572000" y="5445224"/>
          <a:ext cx="234950" cy="353945"/>
        </p:xfrm>
        <a:graphic>
          <a:graphicData uri="http://schemas.openxmlformats.org/presentationml/2006/ole">
            <p:oleObj spid="_x0000_s180236" name="Równanie" r:id="rId14" imgW="164880" imgH="253800" progId="Equation.3">
              <p:embed/>
            </p:oleObj>
          </a:graphicData>
        </a:graphic>
      </p:graphicFrame>
      <p:graphicFrame>
        <p:nvGraphicFramePr>
          <p:cNvPr id="56" name="Object 7"/>
          <p:cNvGraphicFramePr>
            <a:graphicFrameLocks noChangeAspect="1"/>
          </p:cNvGraphicFramePr>
          <p:nvPr/>
        </p:nvGraphicFramePr>
        <p:xfrm>
          <a:off x="4860032" y="5877272"/>
          <a:ext cx="342900" cy="360363"/>
        </p:xfrm>
        <a:graphic>
          <a:graphicData uri="http://schemas.openxmlformats.org/presentationml/2006/ole">
            <p:oleObj spid="_x0000_s180237" name="Równanie" r:id="rId15" imgW="241200" imgH="253800" progId="Equation.3">
              <p:embed/>
            </p:oleObj>
          </a:graphicData>
        </a:graphic>
      </p:graphicFrame>
      <p:graphicFrame>
        <p:nvGraphicFramePr>
          <p:cNvPr id="58" name="Obiekt 57"/>
          <p:cNvGraphicFramePr>
            <a:graphicFrameLocks noChangeAspect="1"/>
          </p:cNvGraphicFramePr>
          <p:nvPr/>
        </p:nvGraphicFramePr>
        <p:xfrm>
          <a:off x="4879082" y="4168130"/>
          <a:ext cx="358775" cy="360362"/>
        </p:xfrm>
        <a:graphic>
          <a:graphicData uri="http://schemas.openxmlformats.org/presentationml/2006/ole">
            <p:oleObj spid="_x0000_s180238" name="Równanie" r:id="rId16" imgW="253800" imgH="253800" progId="Equation.3">
              <p:embed/>
            </p:oleObj>
          </a:graphicData>
        </a:graphic>
      </p:graphicFrame>
      <p:cxnSp>
        <p:nvCxnSpPr>
          <p:cNvPr id="42" name="Łącznik prosty 41"/>
          <p:cNvCxnSpPr/>
          <p:nvPr/>
        </p:nvCxnSpPr>
        <p:spPr bwMode="auto">
          <a:xfrm>
            <a:off x="4283968" y="5862998"/>
            <a:ext cx="1368152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1800000" lon="0" rev="0"/>
            </a:camera>
            <a:lightRig rig="threePt" dir="t"/>
          </a:scene3d>
        </p:spPr>
      </p:cxnSp>
      <p:cxnSp>
        <p:nvCxnSpPr>
          <p:cNvPr id="44" name="Łącznik prosty 43"/>
          <p:cNvCxnSpPr/>
          <p:nvPr/>
        </p:nvCxnSpPr>
        <p:spPr bwMode="auto">
          <a:xfrm flipV="1">
            <a:off x="4830316" y="4221088"/>
            <a:ext cx="24383" cy="1909617"/>
          </a:xfrm>
          <a:prstGeom prst="line">
            <a:avLst/>
          </a:prstGeom>
          <a:noFill/>
          <a:ln w="1587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  <a:scene3d>
            <a:camera prst="orthographicFront">
              <a:rot lat="1800000" lon="0" rev="0"/>
            </a:camera>
            <a:lightRig rig="threePt" dir="t"/>
          </a:scene3d>
        </p:spPr>
      </p:cxnSp>
      <p:cxnSp>
        <p:nvCxnSpPr>
          <p:cNvPr id="46" name="Łącznik prosty 45"/>
          <p:cNvCxnSpPr/>
          <p:nvPr/>
        </p:nvCxnSpPr>
        <p:spPr bwMode="auto">
          <a:xfrm>
            <a:off x="3635896" y="4221088"/>
            <a:ext cx="2088232" cy="129742"/>
          </a:xfrm>
          <a:prstGeom prst="line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1800000" lon="0" rev="0"/>
            </a:camera>
            <a:lightRig rig="threePt" dir="t"/>
          </a:scene3d>
        </p:spPr>
      </p:cxnSp>
      <p:cxnSp>
        <p:nvCxnSpPr>
          <p:cNvPr id="52" name="Łącznik prosty ze strzałką 51"/>
          <p:cNvCxnSpPr/>
          <p:nvPr/>
        </p:nvCxnSpPr>
        <p:spPr bwMode="auto">
          <a:xfrm flipV="1">
            <a:off x="4840984" y="5229200"/>
            <a:ext cx="19048" cy="642612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1800000" lon="0" rev="0"/>
            </a:camera>
            <a:lightRig rig="threePt" dir="t"/>
          </a:scene3d>
        </p:spPr>
      </p:cxnSp>
      <p:cxnSp>
        <p:nvCxnSpPr>
          <p:cNvPr id="54" name="Łącznik prosty ze strzałką 53"/>
          <p:cNvCxnSpPr/>
          <p:nvPr/>
        </p:nvCxnSpPr>
        <p:spPr bwMode="auto">
          <a:xfrm>
            <a:off x="4860032" y="5842673"/>
            <a:ext cx="576064" cy="0"/>
          </a:xfrm>
          <a:prstGeom prst="straightConnector1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arrow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scene3d>
            <a:camera prst="orthographicFront">
              <a:rot lat="1800000" lon="0" rev="0"/>
            </a:camera>
            <a:lightRig rig="threePt" dir="t"/>
          </a:scene3d>
        </p:spPr>
      </p:cxnSp>
      <p:cxnSp>
        <p:nvCxnSpPr>
          <p:cNvPr id="55" name="Łącznik prosty ze strzałką 54"/>
          <p:cNvCxnSpPr/>
          <p:nvPr/>
        </p:nvCxnSpPr>
        <p:spPr bwMode="auto">
          <a:xfrm>
            <a:off x="4869558" y="5856962"/>
            <a:ext cx="504056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1800000" lon="0" rev="0"/>
            </a:camera>
            <a:lightRig rig="threePt" dir="t"/>
          </a:scene3d>
        </p:spPr>
      </p:cxnSp>
      <p:cxnSp>
        <p:nvCxnSpPr>
          <p:cNvPr id="83" name="Łącznik prosty 82"/>
          <p:cNvCxnSpPr/>
          <p:nvPr/>
        </p:nvCxnSpPr>
        <p:spPr bwMode="auto">
          <a:xfrm>
            <a:off x="4192910" y="4678535"/>
            <a:ext cx="1368152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upa 84"/>
          <p:cNvGrpSpPr/>
          <p:nvPr/>
        </p:nvGrpSpPr>
        <p:grpSpPr>
          <a:xfrm>
            <a:off x="4311526" y="4442186"/>
            <a:ext cx="1105520" cy="498982"/>
            <a:chOff x="4311526" y="4442186"/>
            <a:chExt cx="1105520" cy="498982"/>
          </a:xfrm>
          <a:scene3d>
            <a:camera prst="orthographicFront">
              <a:rot lat="0" lon="3600000" rev="0"/>
            </a:camera>
            <a:lightRig rig="threePt" dir="t"/>
          </a:scene3d>
        </p:grpSpPr>
        <p:cxnSp>
          <p:nvCxnSpPr>
            <p:cNvPr id="82" name="Łącznik prosty 81"/>
            <p:cNvCxnSpPr/>
            <p:nvPr/>
          </p:nvCxnSpPr>
          <p:spPr bwMode="auto">
            <a:xfrm flipV="1">
              <a:off x="4311526" y="4442186"/>
              <a:ext cx="1105520" cy="498982"/>
            </a:xfrm>
            <a:prstGeom prst="line">
              <a:avLst/>
            </a:prstGeom>
            <a:noFill/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Łącznik prosty 83"/>
            <p:cNvCxnSpPr/>
            <p:nvPr/>
          </p:nvCxnSpPr>
          <p:spPr bwMode="auto">
            <a:xfrm flipV="1">
              <a:off x="4857649" y="4442186"/>
              <a:ext cx="559397" cy="254122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86" name="Łuk 85"/>
          <p:cNvSpPr/>
          <p:nvPr/>
        </p:nvSpPr>
        <p:spPr bwMode="auto">
          <a:xfrm>
            <a:off x="4716016" y="4509120"/>
            <a:ext cx="288032" cy="288032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7" name="Obraz 86" descr="Figure9ef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580112" y="1323528"/>
            <a:ext cx="3492785" cy="5129808"/>
          </a:xfrm>
          <a:prstGeom prst="rect">
            <a:avLst/>
          </a:prstGeom>
        </p:spPr>
      </p:pic>
      <p:sp>
        <p:nvSpPr>
          <p:cNvPr id="41" name="pole tekstowe 40"/>
          <p:cNvSpPr txBox="1"/>
          <p:nvPr/>
        </p:nvSpPr>
        <p:spPr>
          <a:xfrm>
            <a:off x="8063880" y="6265887"/>
            <a:ext cx="10801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l-PL" b="0" dirty="0" smtClean="0">
                <a:latin typeface="Arial" pitchFamily="34" charset="0"/>
                <a:cs typeface="Arial" pitchFamily="34" charset="0"/>
              </a:rPr>
              <a:t>PMF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pole tekstowe 21"/>
          <p:cNvSpPr txBox="1"/>
          <p:nvPr/>
        </p:nvSpPr>
        <p:spPr>
          <a:xfrm>
            <a:off x="7956376" y="3563724"/>
            <a:ext cx="108012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l-PL" b="0" dirty="0" err="1" smtClean="0">
                <a:latin typeface="Arial" pitchFamily="34" charset="0"/>
                <a:cs typeface="Arial" pitchFamily="34" charset="0"/>
              </a:rPr>
              <a:t>Approx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.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Łuk 87"/>
          <p:cNvSpPr/>
          <p:nvPr/>
        </p:nvSpPr>
        <p:spPr bwMode="auto">
          <a:xfrm>
            <a:off x="4860032" y="4495537"/>
            <a:ext cx="576064" cy="733663"/>
          </a:xfrm>
          <a:prstGeom prst="arc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stealth" w="med" len="med"/>
            <a:tailEnd type="none" w="med" len="med"/>
          </a:ln>
          <a:effectLst/>
          <a:scene3d>
            <a:camera prst="orthographicFront">
              <a:rot lat="0" lon="480000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89" name="Połowa ramki 88"/>
          <p:cNvSpPr/>
          <p:nvPr/>
        </p:nvSpPr>
        <p:spPr bwMode="auto">
          <a:xfrm flipV="1">
            <a:off x="4893940" y="5445457"/>
            <a:ext cx="288032" cy="369332"/>
          </a:xfrm>
          <a:prstGeom prst="halfFrame">
            <a:avLst>
              <a:gd name="adj1" fmla="val 5870"/>
              <a:gd name="adj2" fmla="val 0"/>
            </a:avLst>
          </a:prstGeom>
          <a:noFill/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1647" y="1124744"/>
            <a:ext cx="2028825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0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0" dirty="0" smtClean="0">
                <a:latin typeface="Arial" pitchFamily="34" charset="0"/>
                <a:cs typeface="Arial" pitchFamily="34" charset="0"/>
              </a:rPr>
              <a:t>Test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avian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pancreatic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b="0" dirty="0" err="1" smtClean="0">
                <a:latin typeface="Arial" pitchFamily="34" charset="0"/>
                <a:cs typeface="Arial" pitchFamily="34" charset="0"/>
              </a:rPr>
              <a:t>polypeptide</a:t>
            </a:r>
            <a:r>
              <a:rPr lang="pl-PL" sz="3200" b="0" dirty="0" smtClean="0">
                <a:latin typeface="Arial" pitchFamily="34" charset="0"/>
                <a:cs typeface="Arial" pitchFamily="34" charset="0"/>
              </a:rPr>
              <a:t> (APP)</a:t>
            </a:r>
            <a:endParaRPr lang="pl-PL" sz="32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1167" y="1156420"/>
            <a:ext cx="3629025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2771800" y="5013176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Lowest-energy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structures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76256" y="5025370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Superposition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rmsd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=3.8 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Å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)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5496" y="1320756"/>
            <a:ext cx="25202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1200"/>
              </a:spcAft>
              <a:buFont typeface="Arial" pitchFamily="34" charset="0"/>
              <a:buChar char="•"/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Virtual bond lengths and angles fixed</a:t>
            </a:r>
          </a:p>
          <a:p>
            <a:pPr marL="180975" indent="-180975">
              <a:spcAft>
                <a:spcPts val="1200"/>
              </a:spcAft>
              <a:buFont typeface="Arial" pitchFamily="34" charset="0"/>
              <a:buChar char="•"/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SC-SC potentials from MJ contact energies 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torsional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potentials from ECEPP/2 energy surfaces</a:t>
            </a:r>
          </a:p>
          <a:p>
            <a:pPr marL="180975" indent="-180975">
              <a:spcAft>
                <a:spcPts val="1200"/>
              </a:spcAft>
              <a:buFont typeface="Arial" pitchFamily="34" charset="0"/>
              <a:buChar char="•"/>
            </a:pPr>
            <a:r>
              <a:rPr lang="en-US" b="0" dirty="0" smtClean="0">
                <a:latin typeface="Arial" pitchFamily="34" charset="0"/>
                <a:cs typeface="Arial" pitchFamily="34" charset="0"/>
              </a:rPr>
              <a:t>Conformational search with Monte Carlo by Minimization (MCM)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79512" y="602128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 smtClean="0"/>
              <a:t>Liwo</a:t>
            </a:r>
            <a:r>
              <a:rPr lang="en-US" b="0" dirty="0" smtClean="0"/>
              <a:t> et al., </a:t>
            </a:r>
            <a:r>
              <a:rPr lang="en-US" b="0" i="1" dirty="0" smtClean="0"/>
              <a:t>Prot. Sci.</a:t>
            </a:r>
            <a:r>
              <a:rPr lang="en-US" b="0" dirty="0" smtClean="0"/>
              <a:t>, 2, 1715 (1993)</a:t>
            </a:r>
            <a:endParaRPr lang="pl-PL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4" name="Picture 4" descr="fourbo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692696"/>
            <a:ext cx="5509335" cy="5285705"/>
          </a:xfrm>
          <a:prstGeom prst="rect">
            <a:avLst/>
          </a:prstGeom>
          <a:noFill/>
        </p:spPr>
      </p:pic>
      <p:sp>
        <p:nvSpPr>
          <p:cNvPr id="399365" name="Text Box 5"/>
          <p:cNvSpPr txBox="1">
            <a:spLocks noChangeArrowheads="1"/>
          </p:cNvSpPr>
          <p:nvPr/>
        </p:nvSpPr>
        <p:spPr bwMode="auto">
          <a:xfrm>
            <a:off x="179388" y="44450"/>
            <a:ext cx="8785225" cy="584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0" dirty="0">
                <a:latin typeface="Arial" pitchFamily="34" charset="0"/>
                <a:cs typeface="Arial" pitchFamily="34" charset="0"/>
              </a:rPr>
              <a:t>Illustration of the four-body terms in UNRES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894" y="1268760"/>
            <a:ext cx="250301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1116" y="1772816"/>
            <a:ext cx="3475260" cy="314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0" y="188640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Effect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4-body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backbone-correlation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terms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on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lowest-energy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strcutures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Ac-Ala</a:t>
            </a:r>
            <a:r>
              <a:rPr lang="pl-PL" sz="2400" b="0" baseline="-25000" dirty="0" smtClean="0">
                <a:latin typeface="Arial" pitchFamily="34" charset="0"/>
                <a:cs typeface="Arial" pitchFamily="34" charset="0"/>
              </a:rPr>
              <a:t>20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-NHMe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simulated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with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UNRES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23528" y="587727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 smtClean="0">
                <a:latin typeface="+mj-lt"/>
                <a:cs typeface="Arial" pitchFamily="34" charset="0"/>
              </a:rPr>
              <a:t>Liwo et al., </a:t>
            </a:r>
            <a:r>
              <a:rPr lang="pl-PL" b="0" i="1" dirty="0" err="1" smtClean="0">
                <a:latin typeface="+mj-lt"/>
                <a:cs typeface="Arial" pitchFamily="34" charset="0"/>
              </a:rPr>
              <a:t>J.Comp</a:t>
            </a:r>
            <a:r>
              <a:rPr lang="en-US" b="0" i="1" dirty="0" smtClean="0">
                <a:latin typeface="+mj-lt"/>
                <a:cs typeface="Arial" pitchFamily="34" charset="0"/>
              </a:rPr>
              <a:t>u</a:t>
            </a:r>
            <a:r>
              <a:rPr lang="pl-PL" b="0" i="1" dirty="0" err="1" smtClean="0">
                <a:latin typeface="+mj-lt"/>
                <a:cs typeface="Arial" pitchFamily="34" charset="0"/>
              </a:rPr>
              <a:t>t.Chem</a:t>
            </a:r>
            <a:r>
              <a:rPr lang="pl-PL" b="0" i="1" dirty="0" smtClean="0">
                <a:latin typeface="+mj-lt"/>
                <a:cs typeface="Arial" pitchFamily="34" charset="0"/>
              </a:rPr>
              <a:t>.</a:t>
            </a:r>
            <a:r>
              <a:rPr lang="pl-PL" b="0" dirty="0" smtClean="0">
                <a:latin typeface="+mj-lt"/>
                <a:cs typeface="Arial" pitchFamily="34" charset="0"/>
              </a:rPr>
              <a:t>, 19, 259, 1998</a:t>
            </a:r>
            <a:endParaRPr lang="pl-PL" b="0" dirty="0"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2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898" name="Picture 2" descr="fi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228600"/>
            <a:ext cx="5761037" cy="6248400"/>
          </a:xfrm>
          <a:prstGeom prst="rect">
            <a:avLst/>
          </a:prstGeom>
          <a:solidFill>
            <a:srgbClr val="000080"/>
          </a:solidFill>
        </p:spPr>
      </p:pic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6400800" y="2041525"/>
            <a:ext cx="2743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0" dirty="0">
                <a:solidFill>
                  <a:srgbClr val="FFFFFF"/>
                </a:solidFill>
              </a:rPr>
              <a:t>RMSD=4.2 </a:t>
            </a:r>
            <a:r>
              <a:rPr lang="en-US" altLang="en-US" sz="2000" b="0" dirty="0">
                <a:solidFill>
                  <a:srgbClr val="FFFFFF"/>
                </a:solidFill>
                <a:cs typeface="Times New Roman" pitchFamily="18" charset="0"/>
              </a:rPr>
              <a:t>Å for 61 residues (80%, residues 25-85)</a:t>
            </a:r>
            <a:endParaRPr lang="en-US" altLang="en-US" sz="2000" b="0" u="sng" dirty="0">
              <a:solidFill>
                <a:srgbClr val="FFFFFF"/>
              </a:solidFill>
            </a:endParaRPr>
          </a:p>
        </p:txBody>
      </p:sp>
      <p:sp>
        <p:nvSpPr>
          <p:cNvPr id="336900" name="Rectangle 4"/>
          <p:cNvSpPr>
            <a:spLocks noChangeArrowheads="1"/>
          </p:cNvSpPr>
          <p:nvPr/>
        </p:nvSpPr>
        <p:spPr bwMode="auto">
          <a:xfrm>
            <a:off x="5867400" y="3352800"/>
            <a:ext cx="914400" cy="350520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pl-PL" sz="400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36901" name="Text Box 5"/>
          <p:cNvSpPr txBox="1">
            <a:spLocks noChangeArrowheads="1"/>
          </p:cNvSpPr>
          <p:nvPr/>
        </p:nvSpPr>
        <p:spPr bwMode="auto">
          <a:xfrm>
            <a:off x="6143625" y="4953000"/>
            <a:ext cx="30003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RMSD=2.9 </a:t>
            </a:r>
            <a:r>
              <a:rPr lang="en-US" altLang="en-US" sz="2000" b="0">
                <a:solidFill>
                  <a:srgbClr val="FFFFFF"/>
                </a:solidFill>
                <a:cs typeface="Times New Roman" pitchFamily="18" charset="0"/>
              </a:rPr>
              <a:t>Å for 27 residues (36%, residues  16-42)</a:t>
            </a:r>
            <a:endParaRPr lang="en-US" altLang="en-US" sz="2000" b="0" u="sng">
              <a:solidFill>
                <a:srgbClr val="FFFFFF"/>
              </a:solidFill>
            </a:endParaRPr>
          </a:p>
        </p:txBody>
      </p:sp>
      <p:sp>
        <p:nvSpPr>
          <p:cNvPr id="336902" name="Text Box 6"/>
          <p:cNvSpPr txBox="1">
            <a:spLocks noChangeArrowheads="1"/>
          </p:cNvSpPr>
          <p:nvPr/>
        </p:nvSpPr>
        <p:spPr bwMode="auto">
          <a:xfrm>
            <a:off x="6400800" y="152400"/>
            <a:ext cx="2743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CASP3 target T0061 (HDEA)</a:t>
            </a:r>
            <a:endParaRPr lang="en-US" altLang="en-US" sz="2000" b="0" u="sng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cumulan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1125538"/>
            <a:ext cx="8928100" cy="523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949" name="Text Box 5"/>
          <p:cNvSpPr txBox="1">
            <a:spLocks noChangeArrowheads="1"/>
          </p:cNvSpPr>
          <p:nvPr/>
        </p:nvSpPr>
        <p:spPr bwMode="auto">
          <a:xfrm>
            <a:off x="144463" y="44624"/>
            <a:ext cx="8964612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0" dirty="0" err="1" smtClean="0">
                <a:latin typeface="Arial" pitchFamily="34" charset="0"/>
                <a:cs typeface="Arial" pitchFamily="34" charset="0"/>
              </a:rPr>
              <a:t>Multibody</a:t>
            </a:r>
            <a:r>
              <a:rPr lang="en-US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terms </a:t>
            </a:r>
            <a:r>
              <a:rPr lang="en-US" sz="2400" b="0" dirty="0" smtClean="0">
                <a:latin typeface="Arial" pitchFamily="34" charset="0"/>
                <a:cs typeface="Arial" pitchFamily="34" charset="0"/>
              </a:rPr>
              <a:t>to describe backbone-local backbone-electrostatic correlation in </a:t>
            </a:r>
            <a:r>
              <a:rPr lang="en-US" sz="2400" b="0" dirty="0">
                <a:latin typeface="Arial" pitchFamily="34" charset="0"/>
                <a:cs typeface="Arial" pitchFamily="34" charset="0"/>
              </a:rPr>
              <a:t>UNRES</a:t>
            </a:r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/>
        </p:nvGraphicFramePr>
        <p:xfrm>
          <a:off x="755576" y="836712"/>
          <a:ext cx="1872208" cy="568349"/>
        </p:xfrm>
        <a:graphic>
          <a:graphicData uri="http://schemas.openxmlformats.org/presentationml/2006/ole">
            <p:oleObj spid="_x0000_s130050" name="Równanie" r:id="rId4" imgW="1422360" imgH="431640" progId="Equation.3">
              <p:embed/>
            </p:oleObj>
          </a:graphicData>
        </a:graphic>
      </p:graphicFrame>
      <p:graphicFrame>
        <p:nvGraphicFramePr>
          <p:cNvPr id="5" name="Obiekt 4"/>
          <p:cNvGraphicFramePr>
            <a:graphicFrameLocks noChangeAspect="1"/>
          </p:cNvGraphicFramePr>
          <p:nvPr/>
        </p:nvGraphicFramePr>
        <p:xfrm>
          <a:off x="179512" y="3652763"/>
          <a:ext cx="1755775" cy="568325"/>
        </p:xfrm>
        <a:graphic>
          <a:graphicData uri="http://schemas.openxmlformats.org/presentationml/2006/ole">
            <p:oleObj spid="_x0000_s130051" name="Równanie" r:id="rId5" imgW="1333440" imgH="431640" progId="Equation.3">
              <p:embed/>
            </p:oleObj>
          </a:graphicData>
        </a:graphic>
      </p:graphicFrame>
      <p:graphicFrame>
        <p:nvGraphicFramePr>
          <p:cNvPr id="6" name="Obiekt 5"/>
          <p:cNvGraphicFramePr>
            <a:graphicFrameLocks noChangeAspect="1"/>
          </p:cNvGraphicFramePr>
          <p:nvPr/>
        </p:nvGraphicFramePr>
        <p:xfrm>
          <a:off x="2085975" y="3429000"/>
          <a:ext cx="2408238" cy="568325"/>
        </p:xfrm>
        <a:graphic>
          <a:graphicData uri="http://schemas.openxmlformats.org/presentationml/2006/ole">
            <p:oleObj spid="_x0000_s130052" name="Równanie" r:id="rId6" imgW="182880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eello3_illus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1340768"/>
            <a:ext cx="5068888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5"/>
          <p:cNvSpPr txBox="1">
            <a:spLocks noChangeArrowheads="1"/>
          </p:cNvSpPr>
          <p:nvPr/>
        </p:nvSpPr>
        <p:spPr bwMode="auto">
          <a:xfrm>
            <a:off x="179388" y="92075"/>
            <a:ext cx="8785225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 dirty="0">
                <a:latin typeface="Arial" pitchFamily="34" charset="0"/>
                <a:cs typeface="Arial" pitchFamily="34" charset="0"/>
              </a:rPr>
              <a:t>Illustration of the third-order correlation terms in UNRES</a:t>
            </a:r>
          </a:p>
        </p:txBody>
      </p:sp>
      <p:pic>
        <p:nvPicPr>
          <p:cNvPr id="49156" name="Picture 6" descr="eello3_illust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488" y="1772568"/>
            <a:ext cx="4481512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Obraz 14" descr="ex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620713"/>
            <a:ext cx="6264275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611188" y="4381500"/>
          <a:ext cx="8208962" cy="2287588"/>
        </p:xfrm>
        <a:graphic>
          <a:graphicData uri="http://schemas.openxmlformats.org/presentationml/2006/ole">
            <p:oleObj spid="_x0000_s102402" name="Równanie" r:id="rId4" imgW="4101840" imgH="1143000" progId="Equation.3">
              <p:embed/>
            </p:oleObj>
          </a:graphicData>
        </a:graphic>
      </p:graphicFrame>
      <p:sp>
        <p:nvSpPr>
          <p:cNvPr id="8" name="Łuk 7"/>
          <p:cNvSpPr/>
          <p:nvPr/>
        </p:nvSpPr>
        <p:spPr bwMode="auto">
          <a:xfrm flipV="1">
            <a:off x="3851275" y="3644900"/>
            <a:ext cx="1225550" cy="647700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Łuk 8"/>
          <p:cNvSpPr/>
          <p:nvPr/>
        </p:nvSpPr>
        <p:spPr bwMode="auto">
          <a:xfrm rot="12113391" flipV="1">
            <a:off x="5945188" y="2120900"/>
            <a:ext cx="1223962" cy="649288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Łuk 9"/>
          <p:cNvSpPr/>
          <p:nvPr/>
        </p:nvSpPr>
        <p:spPr bwMode="auto">
          <a:xfrm rot="8287451" flipV="1">
            <a:off x="2271713" y="2847975"/>
            <a:ext cx="898525" cy="658813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Łuk 10"/>
          <p:cNvSpPr/>
          <p:nvPr/>
        </p:nvSpPr>
        <p:spPr bwMode="auto">
          <a:xfrm flipV="1">
            <a:off x="5364163" y="2997200"/>
            <a:ext cx="1152525" cy="647700"/>
          </a:xfrm>
          <a:prstGeom prst="arc">
            <a:avLst>
              <a:gd name="adj1" fmla="val 10518263"/>
              <a:gd name="adj2" fmla="val 0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stealth" w="lg" len="lg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05" name="Łącznik prosty ze strzałką 15"/>
          <p:cNvCxnSpPr>
            <a:cxnSpLocks noChangeShapeType="1"/>
          </p:cNvCxnSpPr>
          <p:nvPr/>
        </p:nvCxnSpPr>
        <p:spPr bwMode="auto">
          <a:xfrm rot="5400000">
            <a:off x="1690688" y="3789363"/>
            <a:ext cx="1728787" cy="15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4106" name="Łącznik prosty ze strzałką 16"/>
          <p:cNvCxnSpPr>
            <a:cxnSpLocks noChangeShapeType="1"/>
          </p:cNvCxnSpPr>
          <p:nvPr/>
        </p:nvCxnSpPr>
        <p:spPr bwMode="auto">
          <a:xfrm rot="5400000">
            <a:off x="4932362" y="3716338"/>
            <a:ext cx="1008063" cy="865188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cxnSp>
        <p:nvCxnSpPr>
          <p:cNvPr id="4107" name="Łącznik prosty ze strzałką 18"/>
          <p:cNvCxnSpPr>
            <a:cxnSpLocks noChangeShapeType="1"/>
          </p:cNvCxnSpPr>
          <p:nvPr/>
        </p:nvCxnSpPr>
        <p:spPr bwMode="auto">
          <a:xfrm rot="10800000" flipV="1">
            <a:off x="2195513" y="4292600"/>
            <a:ext cx="2233612" cy="1439863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21" name="Łuk 20"/>
          <p:cNvSpPr/>
          <p:nvPr/>
        </p:nvSpPr>
        <p:spPr bwMode="auto">
          <a:xfrm rot="18629567">
            <a:off x="4391819" y="2712244"/>
            <a:ext cx="825500" cy="401638"/>
          </a:xfrm>
          <a:prstGeom prst="arc">
            <a:avLst>
              <a:gd name="adj1" fmla="val 9190814"/>
              <a:gd name="adj2" fmla="val 2108751"/>
            </a:avLst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09" name="Łącznik prosty ze strzałką 21"/>
          <p:cNvCxnSpPr>
            <a:cxnSpLocks noChangeShapeType="1"/>
          </p:cNvCxnSpPr>
          <p:nvPr/>
        </p:nvCxnSpPr>
        <p:spPr bwMode="auto">
          <a:xfrm>
            <a:off x="4789488" y="2636838"/>
            <a:ext cx="2735262" cy="1944687"/>
          </a:xfrm>
          <a:prstGeom prst="straightConnector1">
            <a:avLst/>
          </a:prstGeom>
          <a:noFill/>
          <a:ln w="28575" algn="ctr">
            <a:solidFill>
              <a:srgbClr val="0000FF"/>
            </a:solidFill>
            <a:round/>
            <a:headEnd/>
            <a:tailEnd type="arrow" w="med" len="med"/>
          </a:ln>
        </p:spPr>
      </p:cxnSp>
      <p:sp>
        <p:nvSpPr>
          <p:cNvPr id="14" name="Prostokąt 13"/>
          <p:cNvSpPr/>
          <p:nvPr/>
        </p:nvSpPr>
        <p:spPr bwMode="auto">
          <a:xfrm>
            <a:off x="1043608" y="548680"/>
            <a:ext cx="2160240" cy="288032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4100" name="Text Box 41"/>
          <p:cNvSpPr txBox="1">
            <a:spLocks noChangeArrowheads="1"/>
          </p:cNvSpPr>
          <p:nvPr/>
        </p:nvSpPr>
        <p:spPr bwMode="auto">
          <a:xfrm>
            <a:off x="228600" y="-26988"/>
            <a:ext cx="8763000" cy="94615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2800" b="0" dirty="0">
                <a:latin typeface="Arial" pitchFamily="34" charset="0"/>
                <a:ea typeface="굴림" pitchFamily="34" charset="-127"/>
                <a:cs typeface="Arial" pitchFamily="34" charset="0"/>
              </a:rPr>
              <a:t>All-atom empirical force fields: a very simplified representation of the potential energy surfaces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betanov-correl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6593" y="1257532"/>
            <a:ext cx="7847855" cy="4331708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1520" y="44624"/>
            <a:ext cx="87129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dirty="0" smtClean="0">
                <a:latin typeface="Arial" pitchFamily="34" charset="0"/>
                <a:cs typeface="Arial" pitchFamily="34" charset="0"/>
              </a:rPr>
              <a:t>Effect of backbone-local – </a:t>
            </a:r>
            <a:r>
              <a:rPr lang="en-US" sz="2800" b="0" dirty="0" err="1" smtClean="0">
                <a:latin typeface="Arial" pitchFamily="34" charset="0"/>
                <a:cs typeface="Arial" pitchFamily="34" charset="0"/>
              </a:rPr>
              <a:t>bacbkbone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-electrostatic correlations on force field ability to reproduce </a:t>
            </a:r>
            <a:r>
              <a:rPr lang="en-US" sz="2800" b="0" dirty="0" smtClean="0">
                <a:latin typeface="Symbol" pitchFamily="18" charset="2"/>
                <a:cs typeface="Arial" pitchFamily="34" charset="0"/>
              </a:rPr>
              <a:t>b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-structure</a:t>
            </a:r>
            <a:endParaRPr lang="pl-PL" sz="28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3568" y="5693186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Arial" pitchFamily="34" charset="0"/>
                <a:cs typeface="Arial" pitchFamily="34" charset="0"/>
              </a:rPr>
              <a:t>Without correlation 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508104" y="566124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latin typeface="Arial" pitchFamily="34" charset="0"/>
                <a:cs typeface="Arial" pitchFamily="34" charset="0"/>
              </a:rPr>
              <a:t>With correlation terms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39552" y="6381328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err="1" smtClean="0"/>
              <a:t>Liwo</a:t>
            </a:r>
            <a:r>
              <a:rPr lang="en-US" b="0" dirty="0" smtClean="0"/>
              <a:t> et al., </a:t>
            </a:r>
            <a:r>
              <a:rPr lang="en-US" b="0" i="1" dirty="0" smtClean="0"/>
              <a:t>J. Chem. Phys.</a:t>
            </a:r>
            <a:r>
              <a:rPr lang="en-US" b="0" dirty="0" smtClean="0"/>
              <a:t>, 115, 2323 (2001)</a:t>
            </a:r>
            <a:endParaRPr lang="pl-PL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Picture 2" descr="compa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701675"/>
            <a:ext cx="4876800" cy="3413125"/>
          </a:xfrm>
          <a:prstGeom prst="rect">
            <a:avLst/>
          </a:prstGeom>
          <a:noFill/>
        </p:spPr>
      </p:pic>
      <p:sp>
        <p:nvSpPr>
          <p:cNvPr id="337923" name="Text Box 3"/>
          <p:cNvSpPr txBox="1">
            <a:spLocks noChangeArrowheads="1"/>
          </p:cNvSpPr>
          <p:nvPr/>
        </p:nvSpPr>
        <p:spPr bwMode="auto">
          <a:xfrm>
            <a:off x="4572000" y="1876425"/>
            <a:ext cx="4343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400" b="0">
                <a:solidFill>
                  <a:schemeClr val="tx1"/>
                </a:solidFill>
              </a:rPr>
              <a:t>CASP4 Target T0102, RMSD=4.2</a:t>
            </a:r>
            <a:r>
              <a:rPr lang="en-US" altLang="en-US" sz="2400" b="0">
                <a:solidFill>
                  <a:schemeClr val="tx1"/>
                </a:solidFill>
                <a:cs typeface="Times New Roman" pitchFamily="18" charset="0"/>
              </a:rPr>
              <a:t>Å, </a:t>
            </a:r>
            <a:r>
              <a:rPr lang="pl-PL" altLang="en-US" sz="2400" b="0">
                <a:solidFill>
                  <a:srgbClr val="00FFFF"/>
                </a:solidFill>
                <a:cs typeface="Times New Roman" pitchFamily="18" charset="0"/>
              </a:rPr>
              <a:t>native</a:t>
            </a:r>
            <a:r>
              <a:rPr lang="en-US" altLang="en-US" sz="2400" b="0">
                <a:solidFill>
                  <a:schemeClr val="tx1"/>
                </a:solidFill>
                <a:cs typeface="Times New Roman" pitchFamily="18" charset="0"/>
              </a:rPr>
              <a:t>, </a:t>
            </a:r>
            <a:r>
              <a:rPr lang="pl-PL" altLang="en-US" sz="2400" b="0">
                <a:solidFill>
                  <a:srgbClr val="FF3300"/>
                </a:solidFill>
                <a:cs typeface="Times New Roman" pitchFamily="18" charset="0"/>
              </a:rPr>
              <a:t>calculated</a:t>
            </a:r>
            <a:r>
              <a:rPr lang="en-US" altLang="en-US" sz="2400" b="0">
                <a:solidFill>
                  <a:schemeClr val="tx1"/>
                </a:solidFill>
              </a:rPr>
              <a:t/>
            </a:r>
            <a:br>
              <a:rPr lang="en-US" altLang="en-US" sz="2400" b="0">
                <a:solidFill>
                  <a:schemeClr val="tx1"/>
                </a:solidFill>
              </a:rPr>
            </a:br>
            <a:r>
              <a:rPr lang="en-US" altLang="en-US" sz="2400" b="0">
                <a:solidFill>
                  <a:schemeClr val="tx1"/>
                </a:solidFill>
              </a:rPr>
              <a:t>AS48, Bacteriocin AS-48, E. faecalis,  70 res</a:t>
            </a:r>
            <a:r>
              <a:rPr lang="pl-PL" altLang="en-US" sz="2400" b="0">
                <a:solidFill>
                  <a:schemeClr val="tx1"/>
                </a:solidFill>
              </a:rPr>
              <a:t>idues</a:t>
            </a:r>
            <a:r>
              <a:rPr lang="en-US" altLang="en-US" sz="2400" b="0">
                <a:solidFill>
                  <a:schemeClr val="tx1"/>
                </a:solidFill>
              </a:rPr>
              <a:t>, cy</a:t>
            </a:r>
            <a:r>
              <a:rPr lang="pl-PL" altLang="en-US" sz="2400" b="0">
                <a:solidFill>
                  <a:schemeClr val="tx1"/>
                </a:solidFill>
              </a:rPr>
              <a:t>clic</a:t>
            </a:r>
            <a:endParaRPr lang="en-US" altLang="en-US" sz="2400" b="0">
              <a:solidFill>
                <a:schemeClr val="tx1"/>
              </a:solidFill>
            </a:endParaRPr>
          </a:p>
        </p:txBody>
      </p:sp>
      <p:pic>
        <p:nvPicPr>
          <p:cNvPr id="337924" name="Picture 4" descr="t0126_m1_overl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191000"/>
            <a:ext cx="4191000" cy="2933700"/>
          </a:xfrm>
          <a:prstGeom prst="rect">
            <a:avLst/>
          </a:prstGeom>
          <a:noFill/>
        </p:spPr>
      </p:pic>
      <p:sp>
        <p:nvSpPr>
          <p:cNvPr id="337925" name="Text Box 5"/>
          <p:cNvSpPr txBox="1">
            <a:spLocks noChangeArrowheads="1"/>
          </p:cNvSpPr>
          <p:nvPr/>
        </p:nvSpPr>
        <p:spPr bwMode="auto">
          <a:xfrm>
            <a:off x="4495800" y="4724400"/>
            <a:ext cx="4343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0">
                <a:solidFill>
                  <a:schemeClr val="tx1"/>
                </a:solidFill>
              </a:rPr>
              <a:t>CASP4 Target T0126</a:t>
            </a:r>
          </a:p>
          <a:p>
            <a:pPr eaLnBrk="0" hangingPunct="0">
              <a:spcBef>
                <a:spcPct val="50000"/>
              </a:spcBef>
            </a:pPr>
            <a:r>
              <a:rPr lang="pl-PL" sz="2000" b="0">
                <a:solidFill>
                  <a:schemeClr val="tx1"/>
                </a:solidFill>
              </a:rPr>
              <a:t>Superposition of a</a:t>
            </a:r>
            <a:r>
              <a:rPr lang="en-US" sz="2000" b="0">
                <a:solidFill>
                  <a:schemeClr val="tx1"/>
                </a:solidFill>
              </a:rPr>
              <a:t> 57 re</a:t>
            </a:r>
            <a:r>
              <a:rPr lang="pl-PL" sz="2000" b="0">
                <a:solidFill>
                  <a:schemeClr val="tx1"/>
                </a:solidFill>
              </a:rPr>
              <a:t>sidue fragment of</a:t>
            </a:r>
            <a:r>
              <a:rPr lang="en-US" sz="2000" b="0">
                <a:solidFill>
                  <a:schemeClr val="tx1"/>
                </a:solidFill>
              </a:rPr>
              <a:t> </a:t>
            </a:r>
            <a:r>
              <a:rPr lang="en-US" sz="2000" b="0">
                <a:solidFill>
                  <a:srgbClr val="00FFFF"/>
                </a:solidFill>
              </a:rPr>
              <a:t>model 1</a:t>
            </a:r>
            <a:r>
              <a:rPr lang="en-US" sz="2000" b="0">
                <a:solidFill>
                  <a:schemeClr val="tx1"/>
                </a:solidFill>
              </a:rPr>
              <a:t> (</a:t>
            </a:r>
            <a:r>
              <a:rPr lang="pl-PL" sz="2000" b="0">
                <a:solidFill>
                  <a:schemeClr val="tx1"/>
                </a:solidFill>
              </a:rPr>
              <a:t>from residue</a:t>
            </a:r>
            <a:r>
              <a:rPr lang="en-US" sz="2000" b="0">
                <a:solidFill>
                  <a:schemeClr val="tx1"/>
                </a:solidFill>
              </a:rPr>
              <a:t> 66) </a:t>
            </a:r>
            <a:r>
              <a:rPr lang="pl-PL" sz="2000" b="0">
                <a:solidFill>
                  <a:schemeClr val="tx1"/>
                </a:solidFill>
              </a:rPr>
              <a:t>and</a:t>
            </a:r>
            <a:r>
              <a:rPr lang="en-US" sz="2000" b="0">
                <a:solidFill>
                  <a:schemeClr val="tx1"/>
                </a:solidFill>
              </a:rPr>
              <a:t> </a:t>
            </a:r>
            <a:r>
              <a:rPr lang="pl-PL" sz="2000" b="0">
                <a:solidFill>
                  <a:schemeClr val="tx1"/>
                </a:solidFill>
              </a:rPr>
              <a:t>the</a:t>
            </a:r>
            <a:r>
              <a:rPr lang="en-US" sz="2000" b="0">
                <a:solidFill>
                  <a:schemeClr val="tx1"/>
                </a:solidFill>
              </a:rPr>
              <a:t> </a:t>
            </a:r>
            <a:r>
              <a:rPr lang="en-US" sz="2000" b="0">
                <a:solidFill>
                  <a:srgbClr val="FF3300"/>
                </a:solidFill>
              </a:rPr>
              <a:t>e</a:t>
            </a:r>
            <a:r>
              <a:rPr lang="pl-PL" sz="2000" b="0">
                <a:solidFill>
                  <a:srgbClr val="FF3300"/>
                </a:solidFill>
              </a:rPr>
              <a:t>xperimental structure</a:t>
            </a:r>
            <a:r>
              <a:rPr lang="en-US" sz="2000" b="0">
                <a:solidFill>
                  <a:schemeClr val="tx1"/>
                </a:solidFill>
              </a:rPr>
              <a:t>. C</a:t>
            </a:r>
            <a:r>
              <a:rPr lang="en-US" sz="2000" b="0" baseline="30000">
                <a:solidFill>
                  <a:schemeClr val="tx1"/>
                </a:solidFill>
                <a:sym typeface="Symbol" pitchFamily="18" charset="2"/>
              </a:rPr>
              <a:t> </a:t>
            </a:r>
            <a:r>
              <a:rPr lang="en-US" sz="2000" b="0">
                <a:solidFill>
                  <a:schemeClr val="tx1"/>
                </a:solidFill>
                <a:sym typeface="Symbol" pitchFamily="18" charset="2"/>
              </a:rPr>
              <a:t>RMSD 6.5 </a:t>
            </a:r>
            <a:r>
              <a:rPr lang="en-US" sz="2000" b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Å.</a:t>
            </a:r>
            <a:endParaRPr lang="en-US" sz="2000" b="0" baseline="30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pole tekstowe 1"/>
          <p:cNvSpPr txBox="1">
            <a:spLocks noChangeArrowheads="1"/>
          </p:cNvSpPr>
          <p:nvPr/>
        </p:nvSpPr>
        <p:spPr bwMode="auto">
          <a:xfrm>
            <a:off x="250825" y="115888"/>
            <a:ext cx="842486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4000" b="0">
                <a:latin typeface="Arial" charset="0"/>
                <a:cs typeface="Arial" charset="0"/>
              </a:rPr>
              <a:t>Applications of UNRES</a:t>
            </a:r>
          </a:p>
        </p:txBody>
      </p:sp>
      <p:sp>
        <p:nvSpPr>
          <p:cNvPr id="34819" name="pole tekstowe 2"/>
          <p:cNvSpPr txBox="1">
            <a:spLocks noChangeArrowheads="1"/>
          </p:cNvSpPr>
          <p:nvPr/>
        </p:nvSpPr>
        <p:spPr bwMode="auto">
          <a:xfrm>
            <a:off x="395288" y="981075"/>
            <a:ext cx="856932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400" b="0">
                <a:latin typeface="Arial" charset="0"/>
                <a:cs typeface="Arial" charset="0"/>
              </a:rPr>
              <a:t>Energy-based prediction of protein structures</a:t>
            </a:r>
          </a:p>
          <a:p>
            <a:pPr marL="990600" lvl="1" indent="-53340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0">
                <a:latin typeface="Arial" charset="0"/>
                <a:cs typeface="Arial" charset="0"/>
              </a:rPr>
              <a:t>Global minimization of the effective energy function</a:t>
            </a:r>
          </a:p>
          <a:p>
            <a:pPr marL="990600" lvl="1" indent="-53340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400" b="0">
                <a:latin typeface="Arial" charset="0"/>
                <a:cs typeface="Arial" charset="0"/>
              </a:rPr>
              <a:t>Determination the most probable ensemble of folded structures</a:t>
            </a:r>
          </a:p>
          <a:p>
            <a:pPr marL="533400" indent="-5334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400" b="0">
                <a:latin typeface="Arial" charset="0"/>
                <a:cs typeface="Arial" charset="0"/>
              </a:rPr>
              <a:t>Investigation of protein-folding patways and protein-folding kinetics (coarse-grained molecular dynamics)</a:t>
            </a:r>
          </a:p>
          <a:p>
            <a:pPr marL="533400" indent="-5334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400" b="0">
                <a:latin typeface="Arial" charset="0"/>
                <a:cs typeface="Arial" charset="0"/>
              </a:rPr>
              <a:t>Investigation of functionally-important motions of large proteins and protein systems</a:t>
            </a:r>
          </a:p>
          <a:p>
            <a:pPr marL="533400" indent="-533400">
              <a:lnSpc>
                <a:spcPct val="150000"/>
              </a:lnSpc>
              <a:buFont typeface="Wingdings" pitchFamily="2" charset="2"/>
              <a:buChar char="q"/>
            </a:pPr>
            <a:r>
              <a:rPr lang="pl-PL" sz="2400" b="0">
                <a:latin typeface="Arial" charset="0"/>
                <a:cs typeface="Arial" charset="0"/>
              </a:rPr>
              <a:t>Investigation of protein-folding thermodynamics (extensions of coarse-grained molecular dynamics)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 eaLnBrk="1" hangingPunct="1"/>
            <a:r>
              <a:rPr lang="en-US" sz="3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Regular and m</a:t>
            </a:r>
            <a:r>
              <a:rPr lang="pl-PL" sz="3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ultiplexed r</a:t>
            </a:r>
            <a:r>
              <a:rPr lang="en-US" sz="3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eplica</a:t>
            </a:r>
            <a:r>
              <a:rPr lang="pl-PL" sz="3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exchange algorithm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187450"/>
            <a:ext cx="7920038" cy="1520825"/>
          </a:xfrm>
        </p:spPr>
        <p:txBody>
          <a:bodyPr/>
          <a:lstStyle/>
          <a:p>
            <a:pPr eaLnBrk="1" hangingPunct="1">
              <a:buSzPct val="50000"/>
              <a:buFont typeface="Wingdings" pitchFamily="2" charset="2"/>
              <a:buChar char="q"/>
            </a:pPr>
            <a:r>
              <a:rPr lang="en-US" sz="2000" b="1" i="1" smtClean="0">
                <a:solidFill>
                  <a:schemeClr val="bg1"/>
                </a:solidFill>
              </a:rPr>
              <a:t>N</a:t>
            </a:r>
            <a:r>
              <a:rPr lang="en-US" sz="2000" smtClean="0">
                <a:solidFill>
                  <a:schemeClr val="bg1"/>
                </a:solidFill>
              </a:rPr>
              <a:t> independent replicas </a:t>
            </a:r>
            <a:r>
              <a:rPr lang="pl-PL" sz="2000" smtClean="0">
                <a:solidFill>
                  <a:schemeClr val="bg1"/>
                </a:solidFill>
              </a:rPr>
              <a:t>are</a:t>
            </a:r>
            <a:r>
              <a:rPr lang="en-US" sz="2000" smtClean="0">
                <a:solidFill>
                  <a:schemeClr val="bg1"/>
                </a:solidFill>
              </a:rPr>
              <a:t> simulated</a:t>
            </a:r>
            <a:r>
              <a:rPr lang="pl-PL" sz="2000" smtClean="0">
                <a:solidFill>
                  <a:schemeClr val="bg1"/>
                </a:solidFill>
              </a:rPr>
              <a:t> </a:t>
            </a:r>
            <a:r>
              <a:rPr lang="en-US" sz="2000" smtClean="0">
                <a:solidFill>
                  <a:schemeClr val="bg1"/>
                </a:solidFill>
              </a:rPr>
              <a:t>independently for a</a:t>
            </a:r>
            <a:r>
              <a:rPr lang="pl-PL" sz="2000" smtClean="0">
                <a:solidFill>
                  <a:schemeClr val="bg1"/>
                </a:solidFill>
              </a:rPr>
              <a:t> </a:t>
            </a:r>
            <a:r>
              <a:rPr lang="en-US" sz="2000" smtClean="0">
                <a:solidFill>
                  <a:schemeClr val="bg1"/>
                </a:solidFill>
              </a:rPr>
              <a:t>reasonably long time using standard </a:t>
            </a:r>
            <a:r>
              <a:rPr lang="pl-PL" sz="2000" smtClean="0">
                <a:solidFill>
                  <a:schemeClr val="bg1"/>
                </a:solidFill>
              </a:rPr>
              <a:t>canonical </a:t>
            </a:r>
            <a:r>
              <a:rPr lang="en-US" sz="2000" smtClean="0">
                <a:solidFill>
                  <a:schemeClr val="bg1"/>
                </a:solidFill>
              </a:rPr>
              <a:t>MC or MD</a:t>
            </a:r>
          </a:p>
          <a:p>
            <a:pPr eaLnBrk="1" hangingPunct="1">
              <a:buSzPct val="50000"/>
              <a:buFont typeface="Wingdings" pitchFamily="2" charset="2"/>
              <a:buChar char="q"/>
            </a:pPr>
            <a:r>
              <a:rPr lang="pl-PL" sz="2000" smtClean="0">
                <a:solidFill>
                  <a:schemeClr val="bg1"/>
                </a:solidFill>
              </a:rPr>
              <a:t>e</a:t>
            </a:r>
            <a:r>
              <a:rPr lang="en-US" sz="2000" smtClean="0">
                <a:solidFill>
                  <a:schemeClr val="bg1"/>
                </a:solidFill>
              </a:rPr>
              <a:t>xchange of two neighboring replicas is attempted according to following probability:</a:t>
            </a:r>
          </a:p>
        </p:txBody>
      </p:sp>
      <p:sp>
        <p:nvSpPr>
          <p:cNvPr id="21509" name="Rectangle 4"/>
          <p:cNvSpPr>
            <a:spLocks noChangeArrowheads="1"/>
          </p:cNvSpPr>
          <p:nvPr/>
        </p:nvSpPr>
        <p:spPr bwMode="auto">
          <a:xfrm>
            <a:off x="304800" y="76200"/>
            <a:ext cx="8610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pl-PL" sz="4400">
              <a:solidFill>
                <a:schemeClr val="tx1"/>
              </a:solidFill>
            </a:endParaRPr>
          </a:p>
        </p:txBody>
      </p:sp>
      <p:pic>
        <p:nvPicPr>
          <p:cNvPr id="21510" name="Picture 5" descr="multiple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581400"/>
            <a:ext cx="7086600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1981200" y="5867400"/>
            <a:ext cx="901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/>
              <a:t>r</a:t>
            </a:r>
            <a:r>
              <a:rPr lang="en-US" sz="2000">
                <a:cs typeface="Times New Roman" pitchFamily="18" charset="0"/>
              </a:rPr>
              <a:t>egular</a:t>
            </a:r>
          </a:p>
        </p:txBody>
      </p:sp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5715000" y="5867400"/>
            <a:ext cx="1393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cs typeface="Times New Roman" pitchFamily="18" charset="0"/>
              </a:rPr>
              <a:t>multiplex</a:t>
            </a:r>
            <a:r>
              <a:rPr lang="pl-PL" sz="2000"/>
              <a:t>ed</a:t>
            </a:r>
            <a:endParaRPr lang="en-US" sz="2000"/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4191000" y="6248400"/>
            <a:ext cx="4594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000"/>
              <a:t>Y.Rhee V.Pande, </a:t>
            </a:r>
            <a:r>
              <a:rPr lang="pl-PL" sz="2000" i="1"/>
              <a:t>Biophys. J.</a:t>
            </a:r>
            <a:r>
              <a:rPr lang="pl-PL" sz="2000"/>
              <a:t> 84, 775, 2003</a:t>
            </a:r>
            <a:endParaRPr lang="en-US" sz="2000"/>
          </a:p>
        </p:txBody>
      </p:sp>
      <p:graphicFrame>
        <p:nvGraphicFramePr>
          <p:cNvPr id="21506" name="Object 9"/>
          <p:cNvGraphicFramePr>
            <a:graphicFrameLocks noChangeAspect="1"/>
          </p:cNvGraphicFramePr>
          <p:nvPr>
            <p:ph sz="half" idx="2"/>
          </p:nvPr>
        </p:nvGraphicFramePr>
        <p:xfrm>
          <a:off x="179388" y="2565400"/>
          <a:ext cx="8569325" cy="896938"/>
        </p:xfrm>
        <a:graphic>
          <a:graphicData uri="http://schemas.openxmlformats.org/presentationml/2006/ole">
            <p:oleObj spid="_x0000_s134146" name="Równanie" r:id="rId5" imgW="436860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381000" y="152400"/>
            <a:ext cx="8583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800" b="0">
                <a:latin typeface="Arial" pitchFamily="34" charset="0"/>
                <a:cs typeface="Arial" pitchFamily="34" charset="0"/>
              </a:rPr>
              <a:t>The Weighted Histogram Analysis Method (WHAM)</a:t>
            </a:r>
            <a:endParaRPr lang="en-US" sz="2800" b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2530" name="Object 3"/>
          <p:cNvGraphicFramePr>
            <a:graphicFrameLocks noChangeAspect="1"/>
          </p:cNvGraphicFramePr>
          <p:nvPr/>
        </p:nvGraphicFramePr>
        <p:xfrm>
          <a:off x="457200" y="1425575"/>
          <a:ext cx="8228013" cy="1625600"/>
        </p:xfrm>
        <a:graphic>
          <a:graphicData uri="http://schemas.openxmlformats.org/presentationml/2006/ole">
            <p:oleObj spid="_x0000_s135170" name="Equation" r:id="rId3" imgW="3085920" imgH="609480" progId="Equation.3">
              <p:embed/>
            </p:oleObj>
          </a:graphicData>
        </a:graphic>
      </p:graphicFrame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315913" y="4872038"/>
            <a:ext cx="8001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 i="1"/>
              <a:t>R</a:t>
            </a:r>
            <a:r>
              <a:rPr lang="en-US" sz="2400" b="0"/>
              <a:t> – number of</a:t>
            </a:r>
            <a:r>
              <a:rPr lang="pl-PL" sz="2400" b="0"/>
              <a:t> sets of simulations carried out at different temperatures and with different potentials</a:t>
            </a:r>
          </a:p>
          <a:p>
            <a:pPr>
              <a:spcBef>
                <a:spcPct val="50000"/>
              </a:spcBef>
            </a:pPr>
            <a:r>
              <a:rPr lang="en-US" sz="2400" b="0" i="1"/>
              <a:t>n</a:t>
            </a:r>
            <a:r>
              <a:rPr lang="pl-PL" sz="2400" b="0" i="1" baseline="-25000"/>
              <a:t>m</a:t>
            </a:r>
            <a:r>
              <a:rPr lang="pl-PL" sz="2400" b="0"/>
              <a:t> – number of counts of </a:t>
            </a:r>
            <a:r>
              <a:rPr lang="en-US" sz="2400" b="0">
                <a:latin typeface="Symbol" pitchFamily="18" charset="2"/>
              </a:rPr>
              <a:t>x </a:t>
            </a:r>
            <a:r>
              <a:rPr lang="en-US" sz="2400" b="0"/>
              <a:t>sets</a:t>
            </a:r>
            <a:r>
              <a:rPr lang="en-US" sz="2400" b="0">
                <a:latin typeface="Symbol" pitchFamily="18" charset="2"/>
              </a:rPr>
              <a:t> </a:t>
            </a:r>
            <a:r>
              <a:rPr lang="pl-PL" sz="2400" b="0"/>
              <a:t>(conformations) in </a:t>
            </a:r>
            <a:r>
              <a:rPr lang="pl-PL" sz="2400" b="0" i="1"/>
              <a:t>m</a:t>
            </a:r>
            <a:r>
              <a:rPr lang="pl-PL" sz="2400" b="0"/>
              <a:t>th series of simulations.</a:t>
            </a:r>
            <a:endParaRPr lang="en-US" sz="2400" b="0"/>
          </a:p>
        </p:txBody>
      </p:sp>
      <p:graphicFrame>
        <p:nvGraphicFramePr>
          <p:cNvPr id="22531" name="Object 5"/>
          <p:cNvGraphicFramePr>
            <a:graphicFrameLocks noChangeAspect="1"/>
          </p:cNvGraphicFramePr>
          <p:nvPr/>
        </p:nvGraphicFramePr>
        <p:xfrm>
          <a:off x="447675" y="3760788"/>
          <a:ext cx="3895725" cy="981075"/>
        </p:xfrm>
        <a:graphic>
          <a:graphicData uri="http://schemas.openxmlformats.org/presentationml/2006/ole">
            <p:oleObj spid="_x0000_s135171" name="Equation" r:id="rId4" imgW="1460160" imgH="3682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3025" y="1412875"/>
            <a:ext cx="6324600" cy="46005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4" name="Prostokąt 3"/>
          <p:cNvSpPr/>
          <p:nvPr/>
        </p:nvSpPr>
        <p:spPr bwMode="auto">
          <a:xfrm>
            <a:off x="4932363" y="5678488"/>
            <a:ext cx="2592387" cy="288925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4" name="pole tekstowe 4"/>
          <p:cNvSpPr txBox="1">
            <a:spLocks noChangeArrowheads="1"/>
          </p:cNvSpPr>
          <p:nvPr/>
        </p:nvSpPr>
        <p:spPr bwMode="auto">
          <a:xfrm>
            <a:off x="0" y="188913"/>
            <a:ext cx="89646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800" b="0">
                <a:latin typeface="Arial" pitchFamily="34" charset="0"/>
                <a:cs typeface="Arial" pitchFamily="34" charset="0"/>
              </a:rPr>
              <a:t>Why does the global minimum of the PES not always characterize the most stable structure?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lot_1clb_traj0_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650" y="1143000"/>
            <a:ext cx="394335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plot_1e0g_traj6_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23950"/>
            <a:ext cx="38068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079500" y="4756150"/>
            <a:ext cx="2819400" cy="0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5397500" y="4806950"/>
            <a:ext cx="2819400" cy="0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124200" y="5715000"/>
            <a:ext cx="304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>
                <a:solidFill>
                  <a:srgbClr val="FF7C80"/>
                </a:solidFill>
                <a:latin typeface="Arial" pitchFamily="34" charset="0"/>
              </a:rPr>
              <a:t>Lowest potential energy</a:t>
            </a: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 flipH="1" flipV="1">
            <a:off x="3124200" y="4724400"/>
            <a:ext cx="1447800" cy="106680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4572000" y="4800600"/>
            <a:ext cx="1752600" cy="990600"/>
          </a:xfrm>
          <a:prstGeom prst="line">
            <a:avLst/>
          </a:prstGeom>
          <a:noFill/>
          <a:ln w="9525">
            <a:solidFill>
              <a:srgbClr val="FF7C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1752600" y="3048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chemeClr val="tx1"/>
                </a:solidFill>
                <a:latin typeface="Arial" pitchFamily="34" charset="0"/>
              </a:rPr>
              <a:t>1CLB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019800" y="3048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0">
                <a:solidFill>
                  <a:schemeClr val="tx1"/>
                </a:solidFill>
                <a:latin typeface="Arial" pitchFamily="34" charset="0"/>
              </a:rPr>
              <a:t>1E0G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6400800" y="5105400"/>
            <a:ext cx="1066800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0">
                <a:solidFill>
                  <a:schemeClr val="tx1"/>
                </a:solidFill>
                <a:latin typeface="Arial" pitchFamily="34" charset="0"/>
              </a:rPr>
              <a:t>time [ns]</a:t>
            </a:r>
            <a:endParaRPr lang="en-US" sz="14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09800" y="5105400"/>
            <a:ext cx="1066800" cy="212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0">
                <a:solidFill>
                  <a:schemeClr val="tx1"/>
                </a:solidFill>
                <a:latin typeface="Arial" pitchFamily="34" charset="0"/>
              </a:rPr>
              <a:t>time [ns]</a:t>
            </a:r>
            <a:endParaRPr lang="en-US" sz="14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 flipV="1">
            <a:off x="457200" y="3048000"/>
            <a:ext cx="182563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b="0">
                <a:solidFill>
                  <a:schemeClr val="tx1"/>
                </a:solidFill>
                <a:latin typeface="Arial" pitchFamily="34" charset="0"/>
              </a:rPr>
              <a:t>potential energy [kcal/mol]</a:t>
            </a:r>
            <a:endParaRPr lang="en-US" sz="12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 flipV="1">
            <a:off x="4800600" y="3048000"/>
            <a:ext cx="182563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b="0">
                <a:solidFill>
                  <a:schemeClr val="tx1"/>
                </a:solidFill>
                <a:latin typeface="Arial" pitchFamily="34" charset="0"/>
              </a:rPr>
              <a:t>potential energy [kcal/mol]</a:t>
            </a:r>
            <a:endParaRPr lang="en-US" sz="12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 flipV="1">
            <a:off x="609600" y="1752600"/>
            <a:ext cx="182563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b="0">
                <a:solidFill>
                  <a:schemeClr val="tx1"/>
                </a:solidFill>
                <a:latin typeface="Arial" pitchFamily="34" charset="0"/>
              </a:rPr>
              <a:t>C</a:t>
            </a:r>
            <a:r>
              <a:rPr lang="pl-PL" sz="1200" b="0" baseline="3000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lang="pl-PL" sz="1200" b="0">
                <a:solidFill>
                  <a:schemeClr val="tx1"/>
                </a:solidFill>
                <a:latin typeface="Arial" pitchFamily="34" charset="0"/>
              </a:rPr>
              <a:t>RMSD [</a:t>
            </a:r>
            <a:r>
              <a:rPr lang="en-US" sz="1200" b="0">
                <a:solidFill>
                  <a:schemeClr val="tx1"/>
                </a:solidFill>
                <a:latin typeface="Arial" pitchFamily="34" charset="0"/>
              </a:rPr>
              <a:t>Ǻ</a:t>
            </a:r>
            <a:r>
              <a:rPr lang="pl-PL" sz="1200" b="0">
                <a:solidFill>
                  <a:schemeClr val="tx1"/>
                </a:solidFill>
                <a:latin typeface="MS Shell Dlg" charset="0"/>
              </a:rPr>
              <a:t>]</a:t>
            </a:r>
            <a:endParaRPr lang="en-US" sz="12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 flipV="1">
            <a:off x="4902200" y="1670050"/>
            <a:ext cx="182563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eaVert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b="0">
                <a:solidFill>
                  <a:schemeClr val="tx1"/>
                </a:solidFill>
                <a:latin typeface="Arial" pitchFamily="34" charset="0"/>
              </a:rPr>
              <a:t>C</a:t>
            </a:r>
            <a:r>
              <a:rPr lang="pl-PL" sz="1200" b="0" baseline="30000">
                <a:solidFill>
                  <a:schemeClr val="tx1"/>
                </a:solidFill>
                <a:latin typeface="Symbol" pitchFamily="18" charset="2"/>
              </a:rPr>
              <a:t>a</a:t>
            </a:r>
            <a:r>
              <a:rPr lang="pl-PL" sz="1200" b="0">
                <a:solidFill>
                  <a:schemeClr val="tx1"/>
                </a:solidFill>
                <a:latin typeface="Arial" pitchFamily="34" charset="0"/>
              </a:rPr>
              <a:t>RMSD [</a:t>
            </a:r>
            <a:r>
              <a:rPr lang="en-US" sz="1200" b="0">
                <a:solidFill>
                  <a:schemeClr val="tx1"/>
                </a:solidFill>
                <a:latin typeface="Arial" pitchFamily="34" charset="0"/>
              </a:rPr>
              <a:t>Ǻ</a:t>
            </a:r>
            <a:r>
              <a:rPr lang="pl-PL" sz="1200" b="0">
                <a:solidFill>
                  <a:schemeClr val="tx1"/>
                </a:solidFill>
                <a:latin typeface="MS Shell Dlg" charset="0"/>
              </a:rPr>
              <a:t>]</a:t>
            </a:r>
            <a:endParaRPr lang="en-US" sz="1200" b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1lq7-1g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63613"/>
            <a:ext cx="7429500" cy="520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1lq7-c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0"/>
            <a:ext cx="332105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0" name="Line 6"/>
          <p:cNvSpPr>
            <a:spLocks noChangeShapeType="1"/>
          </p:cNvSpPr>
          <p:nvPr/>
        </p:nvSpPr>
        <p:spPr bwMode="auto">
          <a:xfrm>
            <a:off x="1612900" y="5664200"/>
            <a:ext cx="0" cy="457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55301" name="Oval 7"/>
          <p:cNvSpPr>
            <a:spLocks noChangeArrowheads="1"/>
          </p:cNvSpPr>
          <p:nvPr/>
        </p:nvSpPr>
        <p:spPr bwMode="auto">
          <a:xfrm>
            <a:off x="3962400" y="1143000"/>
            <a:ext cx="2667000" cy="2590800"/>
          </a:xfrm>
          <a:prstGeom prst="ellipse">
            <a:avLst/>
          </a:prstGeom>
          <a:noFill/>
          <a:ln w="9525">
            <a:solidFill>
              <a:srgbClr val="CD3005"/>
            </a:solidFill>
            <a:round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55302" name="Text Box 8"/>
          <p:cNvSpPr txBox="1">
            <a:spLocks noChangeArrowheads="1"/>
          </p:cNvSpPr>
          <p:nvPr/>
        </p:nvSpPr>
        <p:spPr bwMode="auto">
          <a:xfrm>
            <a:off x="152400" y="228600"/>
            <a:ext cx="899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Clusters of 1LQ7 at T=300K (force field optimized on 1GAB)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1LPE_GAB_traj9_1_A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3121195">
            <a:off x="-1470818" y="937418"/>
            <a:ext cx="4800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5" name="Picture 5" descr="1LPE_GAB_traj9_5_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147410">
            <a:off x="1496219" y="858044"/>
            <a:ext cx="3248025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 descr="1LPE_GAB_traj9_8_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3195570">
            <a:off x="3434557" y="1928018"/>
            <a:ext cx="222885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7" descr="1LPE_GAB_traj9_70_A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021047">
            <a:off x="5334000" y="2455863"/>
            <a:ext cx="184785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8" descr="1LPE_GAB_traj9_108_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3535569">
            <a:off x="7069932" y="2426493"/>
            <a:ext cx="169545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1752600" y="5181600"/>
            <a:ext cx="72485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folding pathway of the LDL receptor-binding domain </a:t>
            </a:r>
          </a:p>
          <a:p>
            <a:r>
              <a:rPr lang="en-US"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of human apolipoprotein E (PDB code: 1LPE; 143 residues) </a:t>
            </a:r>
          </a:p>
          <a:p>
            <a:r>
              <a:rPr lang="en-US"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simulated with the UNRES/MD approach. The chain is colored</a:t>
            </a:r>
          </a:p>
          <a:p>
            <a:r>
              <a:rPr lang="en-US" sz="2000" b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blue to red from the N- to the C-terminus.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1bdd-ensemble-280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73050" y="1795463"/>
            <a:ext cx="9525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3419475" y="5661025"/>
            <a:ext cx="649288" cy="6413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/>
              <a:t>N</a:t>
            </a:r>
          </a:p>
        </p:txBody>
      </p:sp>
      <p:sp>
        <p:nvSpPr>
          <p:cNvPr id="60420" name="Text Box 7"/>
          <p:cNvSpPr txBox="1">
            <a:spLocks noChangeArrowheads="1"/>
          </p:cNvSpPr>
          <p:nvPr/>
        </p:nvSpPr>
        <p:spPr bwMode="auto">
          <a:xfrm>
            <a:off x="250825" y="130175"/>
            <a:ext cx="8713788" cy="10668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b="0">
                <a:latin typeface="Arial" pitchFamily="34" charset="0"/>
                <a:cs typeface="Arial" pitchFamily="34" charset="0"/>
              </a:rPr>
              <a:t>Experimental structure of 1BDD (red) and most probable conformations (green) at T = 280 K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152400" y="44450"/>
            <a:ext cx="88392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 dirty="0">
                <a:latin typeface="Arial" pitchFamily="34" charset="0"/>
                <a:cs typeface="Arial" pitchFamily="34" charset="0"/>
              </a:rPr>
              <a:t>Prototype of the effective energy function 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pl-PL" sz="2800" b="0" i="1" dirty="0" smtClean="0">
                <a:latin typeface="+mj-lt"/>
                <a:cs typeface="Arial" pitchFamily="34" charset="0"/>
              </a:rPr>
              <a:t>U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in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physics-based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dirty="0" smtClean="0">
                <a:latin typeface="Arial" pitchFamily="34" charset="0"/>
                <a:cs typeface="Arial" pitchFamily="34" charset="0"/>
              </a:rPr>
              <a:t>coarse-grained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modeling</a:t>
            </a:r>
            <a:endParaRPr lang="en-US" sz="2800" b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121494" y="1700808"/>
          <a:ext cx="6546850" cy="2392363"/>
        </p:xfrm>
        <a:graphic>
          <a:graphicData uri="http://schemas.openxmlformats.org/presentationml/2006/ole">
            <p:oleObj spid="_x0000_s181250" name="Równanie" r:id="rId3" imgW="2781000" imgH="1015920" progId="Equation.3">
              <p:embed/>
            </p:oleObj>
          </a:graphicData>
        </a:graphic>
      </p:graphicFrame>
      <p:pic>
        <p:nvPicPr>
          <p:cNvPr id="5" name="Obraz 4" descr="betanova_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0630" y="4293096"/>
            <a:ext cx="3371850" cy="2371725"/>
          </a:xfrm>
          <a:prstGeom prst="rect">
            <a:avLst/>
          </a:prstGeom>
        </p:spPr>
      </p:pic>
      <p:pic>
        <p:nvPicPr>
          <p:cNvPr id="6" name="Obraz 5" descr="betanova_UNR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22618" y="4297073"/>
            <a:ext cx="3371850" cy="2371725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251520" y="5445224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Restricted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Free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Energy (RFE);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Potential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Mean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Force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(PMF)</a:t>
            </a:r>
            <a:endParaRPr lang="pl-PL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1bdd_ther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340768"/>
            <a:ext cx="5689600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395288" y="185738"/>
            <a:ext cx="8353425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b="0">
                <a:latin typeface="Arial" pitchFamily="34" charset="0"/>
                <a:cs typeface="Arial" pitchFamily="34" charset="0"/>
              </a:rPr>
              <a:t>Thermodynamics and ensemble averages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2" descr="1bdd-native-SC-325K-minvar-pict-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313" y="620713"/>
            <a:ext cx="9007476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AutoShape 6"/>
          <p:cNvSpPr>
            <a:spLocks/>
          </p:cNvSpPr>
          <p:nvPr/>
        </p:nvSpPr>
        <p:spPr bwMode="auto">
          <a:xfrm>
            <a:off x="5400675" y="1724025"/>
            <a:ext cx="2663825" cy="485775"/>
          </a:xfrm>
          <a:prstGeom prst="borderCallout1">
            <a:avLst>
              <a:gd name="adj1" fmla="val 115685"/>
              <a:gd name="adj2" fmla="val 95708"/>
              <a:gd name="adj3" fmla="val 115685"/>
              <a:gd name="adj4" fmla="val -34329"/>
            </a:avLst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/>
              <a:t>Experimental (reference)</a:t>
            </a:r>
          </a:p>
        </p:txBody>
      </p:sp>
      <p:sp>
        <p:nvSpPr>
          <p:cNvPr id="62468" name="Text Box 7"/>
          <p:cNvSpPr txBox="1">
            <a:spLocks noChangeArrowheads="1"/>
          </p:cNvSpPr>
          <p:nvPr/>
        </p:nvSpPr>
        <p:spPr bwMode="auto">
          <a:xfrm>
            <a:off x="179388" y="188913"/>
            <a:ext cx="8713787" cy="579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/>
              <a:t>Protein A @ the folding-transition temperature</a:t>
            </a:r>
          </a:p>
        </p:txBody>
      </p:sp>
      <p:sp>
        <p:nvSpPr>
          <p:cNvPr id="62469" name="AutoShape 8"/>
          <p:cNvSpPr>
            <a:spLocks/>
          </p:cNvSpPr>
          <p:nvPr/>
        </p:nvSpPr>
        <p:spPr bwMode="auto">
          <a:xfrm>
            <a:off x="868363" y="5807075"/>
            <a:ext cx="1724025" cy="609600"/>
          </a:xfrm>
          <a:prstGeom prst="borderCallout1">
            <a:avLst>
              <a:gd name="adj1" fmla="val 18750"/>
              <a:gd name="adj2" fmla="val -4421"/>
              <a:gd name="adj3" fmla="val -166667"/>
              <a:gd name="adj4" fmla="val -1472"/>
            </a:avLst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b="0"/>
              <a:t>rmsd=5.3 Å</a:t>
            </a:r>
          </a:p>
          <a:p>
            <a:pPr algn="ctr"/>
            <a:r>
              <a:rPr lang="pl-PL" b="0"/>
              <a:t>Native topology</a:t>
            </a:r>
          </a:p>
          <a:p>
            <a:pPr algn="ctr"/>
            <a:endParaRPr lang="pl-PL"/>
          </a:p>
        </p:txBody>
      </p:sp>
      <p:sp>
        <p:nvSpPr>
          <p:cNvPr id="62470" name="AutoShape 9"/>
          <p:cNvSpPr>
            <a:spLocks/>
          </p:cNvSpPr>
          <p:nvPr/>
        </p:nvSpPr>
        <p:spPr bwMode="auto">
          <a:xfrm>
            <a:off x="3168650" y="5807075"/>
            <a:ext cx="1724025" cy="609600"/>
          </a:xfrm>
          <a:prstGeom prst="borderCallout1">
            <a:avLst>
              <a:gd name="adj1" fmla="val 18750"/>
              <a:gd name="adj2" fmla="val -4421"/>
              <a:gd name="adj3" fmla="val -128648"/>
              <a:gd name="adj4" fmla="val -17954"/>
            </a:avLst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b="0"/>
              <a:t>rmsd=9.5 Å</a:t>
            </a:r>
          </a:p>
          <a:p>
            <a:pPr algn="ctr"/>
            <a:r>
              <a:rPr lang="pl-PL" b="0"/>
              <a:t>Native topology</a:t>
            </a:r>
          </a:p>
          <a:p>
            <a:pPr algn="ctr"/>
            <a:endParaRPr lang="pl-PL" b="0"/>
          </a:p>
        </p:txBody>
      </p:sp>
      <p:sp>
        <p:nvSpPr>
          <p:cNvPr id="62471" name="AutoShape 10"/>
          <p:cNvSpPr>
            <a:spLocks/>
          </p:cNvSpPr>
          <p:nvPr/>
        </p:nvSpPr>
        <p:spPr bwMode="auto">
          <a:xfrm>
            <a:off x="5219700" y="5694363"/>
            <a:ext cx="1619250" cy="974725"/>
          </a:xfrm>
          <a:prstGeom prst="borderCallout1">
            <a:avLst>
              <a:gd name="adj1" fmla="val 11727"/>
              <a:gd name="adj2" fmla="val -4704"/>
              <a:gd name="adj3" fmla="val -43972"/>
              <a:gd name="adj4" fmla="val -17551"/>
            </a:avLst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b="0"/>
              <a:t>rmsd=8.7 Å</a:t>
            </a:r>
          </a:p>
          <a:p>
            <a:pPr algn="ctr"/>
            <a:r>
              <a:rPr lang="pl-PL" b="0"/>
              <a:t>„mirror image” topology</a:t>
            </a:r>
          </a:p>
        </p:txBody>
      </p:sp>
      <p:sp>
        <p:nvSpPr>
          <p:cNvPr id="62472" name="AutoShape 11"/>
          <p:cNvSpPr>
            <a:spLocks/>
          </p:cNvSpPr>
          <p:nvPr/>
        </p:nvSpPr>
        <p:spPr bwMode="auto">
          <a:xfrm>
            <a:off x="7239000" y="5734050"/>
            <a:ext cx="1654175" cy="935038"/>
          </a:xfrm>
          <a:prstGeom prst="borderCallout1">
            <a:avLst>
              <a:gd name="adj1" fmla="val 12222"/>
              <a:gd name="adj2" fmla="val -4606"/>
              <a:gd name="adj3" fmla="val -113750"/>
              <a:gd name="adj4" fmla="val -16412"/>
            </a:avLst>
          </a:prstGeom>
          <a:noFill/>
          <a:ln w="2857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pl-PL" b="0"/>
              <a:t>rmsd=9.8 Å</a:t>
            </a:r>
          </a:p>
          <a:p>
            <a:pPr algn="ctr"/>
            <a:r>
              <a:rPr lang="pl-PL" b="0"/>
              <a:t>„mirror image” topology</a:t>
            </a:r>
          </a:p>
        </p:txBody>
      </p:sp>
      <p:sp>
        <p:nvSpPr>
          <p:cNvPr id="62473" name="pole tekstowe 8"/>
          <p:cNvSpPr txBox="1">
            <a:spLocks noChangeArrowheads="1"/>
          </p:cNvSpPr>
          <p:nvPr/>
        </p:nvSpPr>
        <p:spPr bwMode="auto">
          <a:xfrm>
            <a:off x="0" y="6453188"/>
            <a:ext cx="48593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0"/>
              <a:t>Maisuradze et al., JACS,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Obraz 23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856932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pole tekstowe 4"/>
          <p:cNvSpPr txBox="1">
            <a:spLocks noChangeArrowheads="1"/>
          </p:cNvSpPr>
          <p:nvPr/>
        </p:nvSpPr>
        <p:spPr bwMode="auto">
          <a:xfrm>
            <a:off x="179388" y="4581525"/>
            <a:ext cx="87137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>
                <a:latin typeface="Arial" pitchFamily="34" charset="0"/>
                <a:cs typeface="Arial" pitchFamily="34" charset="0"/>
              </a:rPr>
              <a:t>Representative structures of PICK1 (blue) bound to the BAR domain obtained in UNRES/MREMD simulations (colored from purple to red from the N- to the C-terminus)</a:t>
            </a:r>
            <a:r>
              <a:rPr lang="pl-PL" sz="2000" b="0">
                <a:latin typeface="Arial" pitchFamily="34" charset="0"/>
                <a:cs typeface="Arial" pitchFamily="34" charset="0"/>
              </a:rPr>
              <a:t>.</a:t>
            </a:r>
            <a:r>
              <a:rPr lang="en-US" sz="2000" b="0">
                <a:latin typeface="Arial" pitchFamily="34" charset="0"/>
                <a:cs typeface="Arial" pitchFamily="34" charset="0"/>
              </a:rPr>
              <a:t> </a:t>
            </a:r>
            <a:endParaRPr lang="pl-PL" sz="2000" b="0">
              <a:latin typeface="Arial" pitchFamily="34" charset="0"/>
              <a:cs typeface="Arial" pitchFamily="34" charset="0"/>
            </a:endParaRPr>
          </a:p>
          <a:p>
            <a:r>
              <a:rPr lang="pl-PL" sz="2000" b="0">
                <a:latin typeface="Arial" pitchFamily="34" charset="0"/>
                <a:cs typeface="Arial" pitchFamily="34" charset="0"/>
              </a:rPr>
              <a:t>He et al., </a:t>
            </a:r>
            <a:r>
              <a:rPr lang="en-US" sz="2000" b="0" i="1">
                <a:latin typeface="Arial" pitchFamily="34" charset="0"/>
                <a:cs typeface="Arial" pitchFamily="34" charset="0"/>
              </a:rPr>
              <a:t>J. Mol. Biol.</a:t>
            </a:r>
            <a:r>
              <a:rPr lang="en-US" sz="2000" b="0">
                <a:latin typeface="Arial" pitchFamily="34" charset="0"/>
                <a:cs typeface="Arial" pitchFamily="34" charset="0"/>
              </a:rPr>
              <a:t> </a:t>
            </a:r>
            <a:r>
              <a:rPr lang="en-US" sz="2000">
                <a:latin typeface="Arial" pitchFamily="34" charset="0"/>
                <a:cs typeface="Arial" pitchFamily="34" charset="0"/>
              </a:rPr>
              <a:t>2011</a:t>
            </a:r>
            <a:r>
              <a:rPr lang="en-US" sz="2000" b="0">
                <a:latin typeface="Arial" pitchFamily="34" charset="0"/>
                <a:cs typeface="Arial" pitchFamily="34" charset="0"/>
              </a:rPr>
              <a:t>, 405, 298-314</a:t>
            </a:r>
            <a:r>
              <a:rPr lang="pl-PL" sz="2000" b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Obraz 24" descr="traj0-2-5-bl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29713" cy="515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pole tekstowe 4"/>
          <p:cNvSpPr txBox="1">
            <a:spLocks noChangeArrowheads="1"/>
          </p:cNvSpPr>
          <p:nvPr/>
        </p:nvSpPr>
        <p:spPr bwMode="auto">
          <a:xfrm>
            <a:off x="0" y="5373688"/>
            <a:ext cx="91440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Snapshots from the canonical MD trajectory of </a:t>
            </a:r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Hsp70 </a:t>
            </a:r>
            <a:r>
              <a:rPr lang="pl-PL" sz="20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chaperone</a:t>
            </a:r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E. coli</a:t>
            </a:r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pl-PL" sz="20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DnaK</a:t>
            </a:r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run with the UNRES force field. The chain is colored blue to red from the N- to the C-terminus.</a:t>
            </a:r>
            <a:endParaRPr lang="pl-PL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E. Gołaś et al., J. </a:t>
            </a:r>
            <a:r>
              <a:rPr lang="pl-PL" sz="20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Chem</a:t>
            </a:r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Theor</a:t>
            </a:r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pl-PL" sz="2000" b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Comput</a:t>
            </a:r>
            <a:r>
              <a:rPr lang="pl-P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</a:t>
            </a:r>
            <a:r>
              <a:rPr lang="pl-PL" sz="2000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submitted</a:t>
            </a:r>
            <a:endParaRPr lang="pl-PL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chaperon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4187952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251520" y="5445224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Experimental</a:t>
            </a:r>
            <a:r>
              <a:rPr lang="pl-PL" dirty="0" smtClean="0"/>
              <a:t> </a:t>
            </a:r>
            <a:r>
              <a:rPr lang="pl-PL" dirty="0" err="1" smtClean="0"/>
              <a:t>structure</a:t>
            </a:r>
            <a:r>
              <a:rPr lang="pl-PL" dirty="0" smtClean="0"/>
              <a:t> of </a:t>
            </a:r>
            <a:r>
              <a:rPr lang="pl-PL" dirty="0" err="1" smtClean="0"/>
              <a:t>open</a:t>
            </a:r>
            <a:r>
              <a:rPr lang="pl-PL" dirty="0" smtClean="0"/>
              <a:t> Hsp70 </a:t>
            </a:r>
            <a:r>
              <a:rPr lang="pl-PL" dirty="0" err="1" smtClean="0"/>
              <a:t>conformation</a:t>
            </a:r>
            <a:r>
              <a:rPr lang="pl-PL" dirty="0" smtClean="0"/>
              <a:t> (1bq9; Mayer et al., </a:t>
            </a:r>
            <a:r>
              <a:rPr lang="pl-PL" dirty="0" err="1" smtClean="0"/>
              <a:t>Molecular</a:t>
            </a:r>
            <a:r>
              <a:rPr lang="pl-PL" dirty="0" smtClean="0"/>
              <a:t> </a:t>
            </a:r>
            <a:r>
              <a:rPr lang="pl-PL" dirty="0" err="1" smtClean="0"/>
              <a:t>Cell</a:t>
            </a:r>
            <a:r>
              <a:rPr lang="pl-PL" dirty="0" smtClean="0"/>
              <a:t> 48, 863-874) </a:t>
            </a:r>
            <a:r>
              <a:rPr lang="pl-PL" dirty="0" err="1" smtClean="0"/>
              <a:t>determined</a:t>
            </a:r>
            <a:r>
              <a:rPr lang="pl-PL" dirty="0" smtClean="0"/>
              <a:t> AFTER </a:t>
            </a:r>
            <a:r>
              <a:rPr lang="pl-PL" dirty="0" err="1" smtClean="0"/>
              <a:t>our</a:t>
            </a:r>
            <a:r>
              <a:rPr lang="pl-PL" dirty="0" smtClean="0"/>
              <a:t> </a:t>
            </a:r>
            <a:r>
              <a:rPr lang="pl-PL" dirty="0" err="1" smtClean="0"/>
              <a:t>simulations</a:t>
            </a:r>
            <a:r>
              <a:rPr lang="pl-PL" dirty="0" smtClean="0"/>
              <a:t> </a:t>
            </a:r>
            <a:r>
              <a:rPr lang="pl-PL" dirty="0" err="1" smtClean="0"/>
              <a:t>were</a:t>
            </a:r>
            <a:r>
              <a:rPr lang="pl-PL" dirty="0" smtClean="0"/>
              <a:t> </a:t>
            </a:r>
            <a:r>
              <a:rPr lang="pl-PL" dirty="0" err="1" smtClean="0"/>
              <a:t>published</a:t>
            </a:r>
            <a:endParaRPr lang="pl-PL" dirty="0" smtClean="0"/>
          </a:p>
        </p:txBody>
      </p:sp>
      <p:sp>
        <p:nvSpPr>
          <p:cNvPr id="6" name="pole tekstowe 5"/>
          <p:cNvSpPr txBox="1"/>
          <p:nvPr/>
        </p:nvSpPr>
        <p:spPr>
          <a:xfrm>
            <a:off x="4716016" y="553000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UNRES </a:t>
            </a:r>
            <a:r>
              <a:rPr lang="pl-PL" dirty="0" err="1" smtClean="0"/>
              <a:t>structure</a:t>
            </a:r>
            <a:r>
              <a:rPr lang="pl-PL" dirty="0" smtClean="0"/>
              <a:t> </a:t>
            </a:r>
            <a:r>
              <a:rPr lang="pl-PL" dirty="0" smtClean="0">
                <a:latin typeface="+mj-lt"/>
              </a:rPr>
              <a:t>(</a:t>
            </a:r>
            <a:r>
              <a:rPr lang="pl-PL" dirty="0" smtClean="0">
                <a:latin typeface="+mj-lt"/>
                <a:cs typeface="Arial" pitchFamily="34" charset="0"/>
              </a:rPr>
              <a:t>Gołaś et al., </a:t>
            </a:r>
            <a:r>
              <a:rPr lang="en-US" dirty="0" smtClean="0">
                <a:latin typeface="+mj-lt"/>
              </a:rPr>
              <a:t>J. Chem. </a:t>
            </a:r>
            <a:r>
              <a:rPr lang="en-US" dirty="0" err="1" smtClean="0">
                <a:latin typeface="+mj-lt"/>
              </a:rPr>
              <a:t>Theor</a:t>
            </a:r>
            <a:r>
              <a:rPr lang="en-US" dirty="0" smtClean="0">
                <a:latin typeface="+mj-lt"/>
              </a:rPr>
              <a:t>. </a:t>
            </a:r>
            <a:r>
              <a:rPr lang="en-US" dirty="0" err="1" smtClean="0">
                <a:latin typeface="+mj-lt"/>
              </a:rPr>
              <a:t>Comput</a:t>
            </a:r>
            <a:r>
              <a:rPr lang="en-US" dirty="0" smtClean="0">
                <a:latin typeface="+mj-lt"/>
              </a:rPr>
              <a:t>., 2012, 8, 1750-1764</a:t>
            </a:r>
            <a:r>
              <a:rPr lang="pl-PL" dirty="0" smtClean="0">
                <a:latin typeface="+mj-lt"/>
              </a:rPr>
              <a:t>) </a:t>
            </a:r>
            <a:endParaRPr lang="pl-PL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ytuł 1"/>
          <p:cNvSpPr>
            <a:spLocks noGrp="1"/>
          </p:cNvSpPr>
          <p:nvPr>
            <p:ph type="title"/>
          </p:nvPr>
        </p:nvSpPr>
        <p:spPr>
          <a:xfrm>
            <a:off x="684213" y="53975"/>
            <a:ext cx="7772400" cy="1143000"/>
          </a:xfrm>
        </p:spPr>
        <p:txBody>
          <a:bodyPr/>
          <a:lstStyle/>
          <a:p>
            <a:r>
              <a:rPr lang="pl-PL" dirty="0" smtClean="0">
                <a:latin typeface="Arial" charset="0"/>
                <a:cs typeface="Arial" charset="0"/>
              </a:rPr>
              <a:t>NARES-2P (</a:t>
            </a:r>
            <a:r>
              <a:rPr lang="pl-PL" dirty="0" err="1" smtClean="0">
                <a:latin typeface="Arial" charset="0"/>
                <a:cs typeface="Arial" charset="0"/>
              </a:rPr>
              <a:t>nucleic</a:t>
            </a:r>
            <a:r>
              <a:rPr lang="pl-PL" dirty="0" smtClean="0">
                <a:latin typeface="Arial" charset="0"/>
                <a:cs typeface="Arial" charset="0"/>
              </a:rPr>
              <a:t> </a:t>
            </a:r>
            <a:r>
              <a:rPr lang="pl-PL" dirty="0" err="1" smtClean="0">
                <a:latin typeface="Arial" charset="0"/>
                <a:cs typeface="Arial" charset="0"/>
              </a:rPr>
              <a:t>acids</a:t>
            </a:r>
            <a:r>
              <a:rPr lang="pl-PL" dirty="0" smtClean="0">
                <a:latin typeface="Arial" charset="0"/>
                <a:cs typeface="Arial" charset="0"/>
              </a:rPr>
              <a:t>)</a:t>
            </a:r>
          </a:p>
        </p:txBody>
      </p:sp>
      <p:pic>
        <p:nvPicPr>
          <p:cNvPr id="43011" name="Picture 3" descr="E:\Documents and Settings\Yun\Desktop\DNA_Model_final_mark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1196975"/>
            <a:ext cx="7162800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4" name="Obraz 21" descr="NARES-bas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2216" y="1700808"/>
            <a:ext cx="37062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ytuł 1"/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pl-PL" smtClean="0">
                <a:latin typeface="Arial" charset="0"/>
                <a:cs typeface="Arial" charset="0"/>
              </a:rPr>
              <a:t>Effective energy function</a:t>
            </a: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endParaRPr lang="pl-PL"/>
          </a:p>
        </p:txBody>
      </p:sp>
      <p:graphicFrame>
        <p:nvGraphicFramePr>
          <p:cNvPr id="10242" name="Object 1"/>
          <p:cNvGraphicFramePr>
            <a:graphicFrameLocks noChangeAspect="1"/>
          </p:cNvGraphicFramePr>
          <p:nvPr/>
        </p:nvGraphicFramePr>
        <p:xfrm>
          <a:off x="755650" y="1700213"/>
          <a:ext cx="7623175" cy="3816350"/>
        </p:xfrm>
        <a:graphic>
          <a:graphicData uri="http://schemas.openxmlformats.org/presentationml/2006/ole">
            <p:oleObj spid="_x0000_s136194" name="Równanie" r:id="rId3" imgW="2895480" imgH="14475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648072"/>
          </a:xfrm>
        </p:spPr>
        <p:txBody>
          <a:bodyPr/>
          <a:lstStyle/>
          <a:p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Local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terms</a:t>
            </a:r>
            <a:endParaRPr lang="pl-PL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38" name="Obraz 1" descr="Figure.S-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07504"/>
            <a:ext cx="4200404" cy="315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Obraz 3" descr="Figure.S-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07504"/>
            <a:ext cx="4201988" cy="315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Obraz 4" descr="Figure.S-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861048"/>
            <a:ext cx="4010092" cy="3009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659160"/>
          </a:xfrm>
        </p:spPr>
        <p:txBody>
          <a:bodyPr/>
          <a:lstStyle/>
          <a:p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Base-base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interaction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terms</a:t>
            </a:r>
            <a:endParaRPr lang="pl-PL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2" name="Obraz 5" descr="elec_color-nopoin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836712"/>
            <a:ext cx="6204570" cy="3257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Obraz 8" descr="statis_D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8826" y="4221088"/>
            <a:ext cx="274550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Łącznik prosty 7"/>
          <p:cNvCxnSpPr/>
          <p:nvPr/>
        </p:nvCxnSpPr>
        <p:spPr bwMode="auto">
          <a:xfrm>
            <a:off x="395536" y="2780928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Łącznik prosty 8"/>
          <p:cNvCxnSpPr/>
          <p:nvPr/>
        </p:nvCxnSpPr>
        <p:spPr bwMode="auto">
          <a:xfrm>
            <a:off x="395536" y="2060848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Łącznik prosty ze strzałką 10"/>
          <p:cNvCxnSpPr/>
          <p:nvPr/>
        </p:nvCxnSpPr>
        <p:spPr bwMode="auto">
          <a:xfrm flipV="1">
            <a:off x="755576" y="2492896"/>
            <a:ext cx="0" cy="576064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Łącznik prosty ze strzałką 11"/>
          <p:cNvCxnSpPr/>
          <p:nvPr/>
        </p:nvCxnSpPr>
        <p:spPr bwMode="auto">
          <a:xfrm flipV="1">
            <a:off x="755576" y="1772816"/>
            <a:ext cx="0" cy="576064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Łuk 16"/>
          <p:cNvSpPr/>
          <p:nvPr/>
        </p:nvSpPr>
        <p:spPr bwMode="auto">
          <a:xfrm>
            <a:off x="477069" y="1863874"/>
            <a:ext cx="144016" cy="369332"/>
          </a:xfrm>
          <a:prstGeom prst="arc">
            <a:avLst>
              <a:gd name="adj1" fmla="val 3785117"/>
              <a:gd name="adj2" fmla="val 0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8" name="Łuk 17"/>
          <p:cNvSpPr/>
          <p:nvPr/>
        </p:nvSpPr>
        <p:spPr bwMode="auto">
          <a:xfrm>
            <a:off x="467544" y="2564904"/>
            <a:ext cx="144016" cy="369332"/>
          </a:xfrm>
          <a:prstGeom prst="arc">
            <a:avLst>
              <a:gd name="adj1" fmla="val 3785117"/>
              <a:gd name="adj2" fmla="val 0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9" name="Łącznik prosty 18"/>
          <p:cNvCxnSpPr/>
          <p:nvPr/>
        </p:nvCxnSpPr>
        <p:spPr bwMode="auto">
          <a:xfrm>
            <a:off x="7596336" y="2780928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Łącznik prosty 19"/>
          <p:cNvCxnSpPr/>
          <p:nvPr/>
        </p:nvCxnSpPr>
        <p:spPr bwMode="auto">
          <a:xfrm>
            <a:off x="7596336" y="2060848"/>
            <a:ext cx="792088" cy="0"/>
          </a:xfrm>
          <a:prstGeom prst="lin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</p:cxnSp>
      <p:cxnSp>
        <p:nvCxnSpPr>
          <p:cNvPr id="21" name="Łącznik prosty ze strzałką 20"/>
          <p:cNvCxnSpPr/>
          <p:nvPr/>
        </p:nvCxnSpPr>
        <p:spPr bwMode="auto">
          <a:xfrm flipV="1">
            <a:off x="7956376" y="2492896"/>
            <a:ext cx="0" cy="576064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Łącznik prosty ze strzałką 21"/>
          <p:cNvCxnSpPr/>
          <p:nvPr/>
        </p:nvCxnSpPr>
        <p:spPr bwMode="auto">
          <a:xfrm>
            <a:off x="7755210" y="1691283"/>
            <a:ext cx="360040" cy="0"/>
          </a:xfrm>
          <a:prstGeom prst="straightConnector1">
            <a:avLst/>
          </a:prstGeom>
          <a:noFill/>
          <a:ln w="25400" cap="flat" cmpd="sng" algn="ctr">
            <a:gradFill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5400000" scaled="0"/>
            </a:gradFill>
            <a:prstDash val="solid"/>
            <a:round/>
            <a:headEnd type="none" w="med" len="med"/>
            <a:tailEnd type="arrow"/>
          </a:ln>
          <a:effectLst/>
          <a:scene3d>
            <a:camera prst="orthographicFront">
              <a:rot lat="0" lon="0" rev="5400000"/>
            </a:camera>
            <a:lightRig rig="threePt" dir="t"/>
          </a:scene3d>
        </p:spPr>
      </p:cxnSp>
      <p:sp>
        <p:nvSpPr>
          <p:cNvPr id="24" name="Łuk 23"/>
          <p:cNvSpPr/>
          <p:nvPr/>
        </p:nvSpPr>
        <p:spPr bwMode="auto">
          <a:xfrm>
            <a:off x="7668344" y="2564904"/>
            <a:ext cx="144016" cy="369332"/>
          </a:xfrm>
          <a:prstGeom prst="arc">
            <a:avLst>
              <a:gd name="adj1" fmla="val 3785117"/>
              <a:gd name="adj2" fmla="val 0"/>
            </a:avLst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1313" name="Obraz 0" descr="Figure-dip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984438"/>
            <a:ext cx="2250827" cy="275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06680" cy="792088"/>
          </a:xfrm>
        </p:spPr>
        <p:txBody>
          <a:bodyPr/>
          <a:lstStyle/>
          <a:p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Phosphate-phosphate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interaction</a:t>
            </a:r>
            <a:r>
              <a:rPr lang="pl-PL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3200" dirty="0" err="1" smtClean="0">
                <a:latin typeface="Arial" pitchFamily="34" charset="0"/>
                <a:cs typeface="Arial" pitchFamily="34" charset="0"/>
              </a:rPr>
              <a:t>potential</a:t>
            </a:r>
            <a:endParaRPr lang="pl-PL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9026" name="Obraz 7" descr="Figure.S-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385401"/>
            <a:ext cx="5447903" cy="3915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5904656" y="2276872"/>
            <a:ext cx="2987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A 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pair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interacting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P(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OMe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pl-PL" sz="2000" b="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pl-PL" sz="2000" b="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pl-PL" sz="2000" b="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in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water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counter-ions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Umbrella-sampling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MD</a:t>
            </a:r>
          </a:p>
          <a:p>
            <a:pPr marL="174625" indent="-174625">
              <a:spcAft>
                <a:spcPts val="1200"/>
              </a:spcAft>
              <a:buFont typeface="Arial" pitchFamily="34" charset="0"/>
              <a:buChar char="•"/>
            </a:pP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WHAM to 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compute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PMF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9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graphicFrame>
        <p:nvGraphicFramePr>
          <p:cNvPr id="129027" name="Object 3"/>
          <p:cNvGraphicFramePr>
            <a:graphicFrameLocks noChangeAspect="1"/>
          </p:cNvGraphicFramePr>
          <p:nvPr/>
        </p:nvGraphicFramePr>
        <p:xfrm>
          <a:off x="697069" y="5661248"/>
          <a:ext cx="4523003" cy="864096"/>
        </p:xfrm>
        <a:graphic>
          <a:graphicData uri="http://schemas.openxmlformats.org/presentationml/2006/ole">
            <p:oleObj spid="_x0000_s137218" name="Równanie" r:id="rId4" imgW="3187700" imgH="609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beta_ave_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0600" y="0"/>
            <a:ext cx="92202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5791200" y="0"/>
            <a:ext cx="4114800" cy="66294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5638800" y="1828800"/>
            <a:ext cx="2971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ko-KR" sz="2400" b="0">
                <a:ea typeface="굴림" pitchFamily="34" charset="-127"/>
              </a:rPr>
              <a:t>Illustration of the “composition” of the statistical ensemble of, say, a </a:t>
            </a:r>
            <a:r>
              <a:rPr lang="en-US" altLang="ko-KR" sz="2400" b="0">
                <a:latin typeface="Symbol" pitchFamily="18" charset="2"/>
                <a:ea typeface="굴림" pitchFamily="34" charset="-127"/>
              </a:rPr>
              <a:t>b</a:t>
            </a:r>
            <a:r>
              <a:rPr lang="en-US" altLang="ko-KR" sz="2400" b="0">
                <a:ea typeface="굴림" pitchFamily="34" charset="-127"/>
              </a:rPr>
              <a:t>-turn model corresponding to an UNRES chain used to compute the RFE.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DNA-st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332656"/>
            <a:ext cx="6349403" cy="5908132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 bwMode="auto">
          <a:xfrm>
            <a:off x="8388424" y="-459432"/>
            <a:ext cx="2160240" cy="324036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2411760" y="5805264"/>
            <a:ext cx="576064" cy="7200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Prostokąt 10"/>
          <p:cNvSpPr/>
          <p:nvPr/>
        </p:nvSpPr>
        <p:spPr bwMode="auto">
          <a:xfrm>
            <a:off x="4427984" y="5733256"/>
            <a:ext cx="576064" cy="7200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Prostokąt 11"/>
          <p:cNvSpPr/>
          <p:nvPr/>
        </p:nvSpPr>
        <p:spPr bwMode="auto">
          <a:xfrm>
            <a:off x="5364088" y="5589240"/>
            <a:ext cx="576064" cy="7200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Prostokąt 13"/>
          <p:cNvSpPr/>
          <p:nvPr/>
        </p:nvSpPr>
        <p:spPr bwMode="auto">
          <a:xfrm>
            <a:off x="1619672" y="5733256"/>
            <a:ext cx="6696744" cy="1008112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6012160" y="5797713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0" dirty="0" smtClean="0">
                <a:latin typeface="Arial" pitchFamily="34" charset="0"/>
                <a:cs typeface="Arial" pitchFamily="34" charset="0"/>
              </a:rPr>
              <a:t>2JKY (2 x 21)</a:t>
            </a:r>
          </a:p>
          <a:p>
            <a:r>
              <a:rPr lang="pl-PL" sz="2000" b="0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rmsd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&gt; = 8.1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Å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  <a:p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rmsd</a:t>
            </a:r>
            <a:r>
              <a:rPr lang="pl-PL" sz="2000" b="0" baseline="-25000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= 4.2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Å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411760" y="5733256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0" dirty="0" smtClean="0">
                <a:latin typeface="Arial" pitchFamily="34" charset="0"/>
                <a:cs typeface="Arial" pitchFamily="34" charset="0"/>
              </a:rPr>
              <a:t>9BNA (2 x 12)</a:t>
            </a:r>
          </a:p>
          <a:p>
            <a:pPr algn="ctr"/>
            <a:r>
              <a:rPr lang="pl-PL" sz="2000" b="0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rmsd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&gt; =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4.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Å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rmsd</a:t>
            </a:r>
            <a:r>
              <a:rPr lang="pl-PL" sz="2000" b="0" baseline="-25000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 = 2.6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Å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07504" y="-2738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0" dirty="0" smtClean="0">
                <a:latin typeface="Arial" pitchFamily="34" charset="0"/>
                <a:cs typeface="Arial" pitchFamily="34" charset="0"/>
              </a:rPr>
              <a:t>MREMD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simple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DNAs</a:t>
            </a:r>
            <a:endParaRPr lang="pl-PL" sz="28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 bwMode="auto">
          <a:xfrm>
            <a:off x="8388424" y="-459432"/>
            <a:ext cx="2160240" cy="3240360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2411760" y="5805264"/>
            <a:ext cx="576064" cy="7200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" name="Prostokąt 10"/>
          <p:cNvSpPr/>
          <p:nvPr/>
        </p:nvSpPr>
        <p:spPr bwMode="auto">
          <a:xfrm>
            <a:off x="4427984" y="5733256"/>
            <a:ext cx="576064" cy="7200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Prostokąt 11"/>
          <p:cNvSpPr/>
          <p:nvPr/>
        </p:nvSpPr>
        <p:spPr bwMode="auto">
          <a:xfrm>
            <a:off x="5364088" y="5589240"/>
            <a:ext cx="576064" cy="720080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4" name="Prostokąt 13"/>
          <p:cNvSpPr/>
          <p:nvPr/>
        </p:nvSpPr>
        <p:spPr bwMode="auto">
          <a:xfrm>
            <a:off x="1619672" y="5733256"/>
            <a:ext cx="6696744" cy="1008112"/>
          </a:xfrm>
          <a:prstGeom prst="rect">
            <a:avLst/>
          </a:prstGeom>
          <a:solidFill>
            <a:srgbClr val="FFFFFF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868144" y="5517232"/>
            <a:ext cx="2088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0" dirty="0" smtClean="0">
                <a:latin typeface="Arial" pitchFamily="34" charset="0"/>
                <a:cs typeface="Arial" pitchFamily="34" charset="0"/>
              </a:rPr>
              <a:t>2KX8 (44)</a:t>
            </a:r>
          </a:p>
          <a:p>
            <a:r>
              <a:rPr lang="pl-PL" sz="2000" b="0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rmsd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&gt; = 9.7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Å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000" b="0" dirty="0" smtClean="0">
                <a:latin typeface="Arial" pitchFamily="34" charset="0"/>
                <a:cs typeface="Arial" pitchFamily="34" charset="0"/>
              </a:rPr>
              <a:t>rmsd</a:t>
            </a:r>
            <a:r>
              <a:rPr lang="pl-PL" sz="2000" b="0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=6.0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Å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2627784" y="5509681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0" dirty="0" smtClean="0">
                <a:latin typeface="Arial" pitchFamily="34" charset="0"/>
                <a:cs typeface="Arial" pitchFamily="34" charset="0"/>
              </a:rPr>
              <a:t>2KPC (17)</a:t>
            </a:r>
          </a:p>
          <a:p>
            <a:pPr algn="ctr"/>
            <a:r>
              <a:rPr lang="pl-PL" sz="2000" b="0" dirty="0" smtClean="0">
                <a:latin typeface="Arial" pitchFamily="34" charset="0"/>
                <a:cs typeface="Arial" pitchFamily="34" charset="0"/>
              </a:rPr>
              <a:t>&lt;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rmsd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&gt; = 5.1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 Å</a:t>
            </a:r>
            <a:endParaRPr lang="pl-PL" sz="2000" b="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pl-PL" sz="2000" b="0" dirty="0" smtClean="0">
                <a:latin typeface="Arial" pitchFamily="34" charset="0"/>
                <a:cs typeface="Arial" pitchFamily="34" charset="0"/>
              </a:rPr>
              <a:t>rmsd</a:t>
            </a:r>
            <a:r>
              <a:rPr lang="pl-PL" sz="2000" b="0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=4.2 </a:t>
            </a:r>
            <a:r>
              <a:rPr lang="en-US" sz="2000" b="0" dirty="0" smtClean="0">
                <a:latin typeface="Arial" pitchFamily="34" charset="0"/>
                <a:cs typeface="Arial" pitchFamily="34" charset="0"/>
              </a:rPr>
              <a:t>Å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07504" y="-2738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0" dirty="0" smtClean="0">
                <a:latin typeface="Arial" pitchFamily="34" charset="0"/>
                <a:cs typeface="Arial" pitchFamily="34" charset="0"/>
              </a:rPr>
              <a:t>MREMD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simulations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simple</a:t>
            </a:r>
            <a:r>
              <a:rPr lang="pl-PL" sz="28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 smtClean="0">
                <a:latin typeface="Arial" pitchFamily="34" charset="0"/>
                <a:cs typeface="Arial" pitchFamily="34" charset="0"/>
              </a:rPr>
              <a:t>RNAs</a:t>
            </a:r>
            <a:endParaRPr lang="pl-PL" sz="2800" b="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Obraz 18" descr="RN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836712"/>
            <a:ext cx="6010454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51520" y="4462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Comparison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experimental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and NARES-2P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calculated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melting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temperatures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DNAs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Wykres 4"/>
          <p:cNvGraphicFramePr/>
          <p:nvPr/>
        </p:nvGraphicFramePr>
        <p:xfrm>
          <a:off x="251520" y="836712"/>
          <a:ext cx="856895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179512" y="6433591"/>
            <a:ext cx="8892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Exp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. data </a:t>
            </a:r>
            <a:r>
              <a:rPr lang="pl-PL" sz="1400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C.B. </a:t>
            </a:r>
            <a:r>
              <a:rPr lang="en-US" sz="1400" b="0" dirty="0" err="1" smtClean="0">
                <a:latin typeface="Arial" pitchFamily="34" charset="0"/>
                <a:cs typeface="Arial" pitchFamily="34" charset="0"/>
              </a:rPr>
              <a:t>Hughesman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, R.F.B. Turner and C. Haynes, Biochemistry 50, 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2642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 (2011)</a:t>
            </a:r>
            <a:r>
              <a:rPr lang="pl-PL" sz="1400" b="0" dirty="0" smtClean="0">
                <a:latin typeface="Arial" pitchFamily="34" charset="0"/>
                <a:cs typeface="Arial" pitchFamily="34" charset="0"/>
              </a:rPr>
              <a:t>; 50, 5354 (2011)</a:t>
            </a:r>
            <a:r>
              <a:rPr lang="en-US" sz="1400" b="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400" b="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 flipV="1">
            <a:off x="148738" y="2492896"/>
            <a:ext cx="492443" cy="8640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pl-PL" sz="2000" b="0" dirty="0" smtClean="0">
                <a:latin typeface="Arial" pitchFamily="34" charset="0"/>
                <a:cs typeface="Arial" pitchFamily="34" charset="0"/>
              </a:rPr>
              <a:t>T (</a:t>
            </a:r>
            <a:r>
              <a:rPr lang="pl-PL" sz="2000" b="0" baseline="30000" dirty="0" err="1" smtClean="0">
                <a:latin typeface="Arial" pitchFamily="34" charset="0"/>
                <a:cs typeface="Arial" pitchFamily="34" charset="0"/>
              </a:rPr>
              <a:t>o</a:t>
            </a:r>
            <a:r>
              <a:rPr lang="pl-PL" sz="2000" b="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pl-PL" sz="2000" b="0" dirty="0" smtClean="0">
                <a:latin typeface="Arial" pitchFamily="34" charset="0"/>
                <a:cs typeface="Arial" pitchFamily="34" charset="0"/>
              </a:rPr>
              <a:t>)</a:t>
            </a:r>
            <a:endParaRPr lang="pl-PL" sz="2000" b="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251520" y="980728"/>
          <a:ext cx="856895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251520" y="4462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Comparison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experimental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and NARES-2P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calculated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enthalpies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 of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melting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DNAs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6024" y="6165304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0" dirty="0" err="1" smtClean="0">
                <a:latin typeface="Arial" pitchFamily="34" charset="0"/>
                <a:cs typeface="Arial" pitchFamily="34" charset="0"/>
              </a:rPr>
              <a:t>Exp</a:t>
            </a:r>
            <a:r>
              <a:rPr lang="pl-PL" sz="1600" b="0" dirty="0" smtClean="0">
                <a:latin typeface="Arial" pitchFamily="34" charset="0"/>
                <a:cs typeface="Arial" pitchFamily="34" charset="0"/>
              </a:rPr>
              <a:t>. data </a:t>
            </a:r>
            <a:r>
              <a:rPr lang="pl-PL" sz="1600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sz="16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C.B. </a:t>
            </a:r>
            <a:r>
              <a:rPr lang="en-US" sz="1600" b="0" dirty="0" err="1" smtClean="0">
                <a:latin typeface="Arial" pitchFamily="34" charset="0"/>
                <a:cs typeface="Arial" pitchFamily="34" charset="0"/>
              </a:rPr>
              <a:t>Hughesman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, R.F.B. Turner and C. Haynes, Biochemistry 50, </a:t>
            </a:r>
            <a:r>
              <a:rPr lang="pl-PL" sz="1600" b="0" dirty="0" smtClean="0">
                <a:latin typeface="Arial" pitchFamily="34" charset="0"/>
                <a:cs typeface="Arial" pitchFamily="34" charset="0"/>
              </a:rPr>
              <a:t>2642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 (2011)</a:t>
            </a:r>
            <a:r>
              <a:rPr lang="pl-PL" sz="1600" b="0" dirty="0" smtClean="0">
                <a:latin typeface="Arial" pitchFamily="34" charset="0"/>
                <a:cs typeface="Arial" pitchFamily="34" charset="0"/>
              </a:rPr>
              <a:t>; 50, 5354 (2011)</a:t>
            </a:r>
            <a:r>
              <a:rPr lang="en-US" sz="1600" b="0" dirty="0" smtClean="0">
                <a:latin typeface="Arial" pitchFamily="34" charset="0"/>
                <a:cs typeface="Arial" pitchFamily="34" charset="0"/>
              </a:rPr>
              <a:t>.</a:t>
            </a:r>
            <a:endParaRPr lang="pl-PL" sz="1600" b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/>
        </p:nvGraphicFramePr>
        <p:xfrm>
          <a:off x="467544" y="1196752"/>
          <a:ext cx="806489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251520" y="44624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Comparison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experimental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and NARES-2P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calculated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entropies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melting</a:t>
            </a:r>
            <a:r>
              <a:rPr lang="pl-PL" sz="2400" b="0" dirty="0" smtClean="0">
                <a:latin typeface="Arial" pitchFamily="34" charset="0"/>
                <a:cs typeface="Arial" pitchFamily="34" charset="0"/>
              </a:rPr>
              <a:t> of </a:t>
            </a:r>
            <a:r>
              <a:rPr lang="pl-PL" sz="2400" b="0" dirty="0" err="1" smtClean="0">
                <a:latin typeface="Arial" pitchFamily="34" charset="0"/>
                <a:cs typeface="Arial" pitchFamily="34" charset="0"/>
              </a:rPr>
              <a:t>DNAs</a:t>
            </a:r>
            <a:endParaRPr lang="pl-PL" sz="24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16024" y="5961474"/>
            <a:ext cx="8892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0" dirty="0" err="1" smtClean="0">
                <a:latin typeface="Arial" pitchFamily="34" charset="0"/>
                <a:cs typeface="Arial" pitchFamily="34" charset="0"/>
              </a:rPr>
              <a:t>Exp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. data </a:t>
            </a:r>
            <a:r>
              <a:rPr lang="pl-PL" b="0" dirty="0" err="1" smtClean="0">
                <a:latin typeface="Arial" pitchFamily="34" charset="0"/>
                <a:cs typeface="Arial" pitchFamily="34" charset="0"/>
              </a:rPr>
              <a:t>from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C.B. </a:t>
            </a:r>
            <a:r>
              <a:rPr lang="en-US" b="0" dirty="0" err="1" smtClean="0">
                <a:latin typeface="Arial" pitchFamily="34" charset="0"/>
                <a:cs typeface="Arial" pitchFamily="34" charset="0"/>
              </a:rPr>
              <a:t>Hughesman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, R.F.B. Turner and C. Haynes, Biochemistry 50, 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2642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 (2011)</a:t>
            </a:r>
            <a:r>
              <a:rPr lang="pl-PL" b="0" dirty="0" smtClean="0">
                <a:latin typeface="Arial" pitchFamily="34" charset="0"/>
                <a:cs typeface="Arial" pitchFamily="34" charset="0"/>
              </a:rPr>
              <a:t>; 50, 5354 (2011)</a:t>
            </a:r>
            <a:r>
              <a:rPr lang="en-US" b="0" dirty="0" smtClean="0">
                <a:latin typeface="Arial" pitchFamily="34" charset="0"/>
                <a:cs typeface="Arial" pitchFamily="34" charset="0"/>
              </a:rPr>
              <a:t>.</a:t>
            </a:r>
            <a:endParaRPr lang="pl-PL" b="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are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179388" y="115888"/>
            <a:ext cx="8785225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Multiscale Coarse Graining Method </a:t>
            </a:r>
          </a:p>
          <a:p>
            <a:pPr algn="ctr"/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(Force Matching) (Voth </a:t>
            </a:r>
            <a:r>
              <a:rPr lang="pl-PL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and coworkers</a:t>
            </a: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) </a:t>
            </a:r>
          </a:p>
        </p:txBody>
      </p:sp>
      <p:sp>
        <p:nvSpPr>
          <p:cNvPr id="45059" name="Text Box 6"/>
          <p:cNvSpPr txBox="1">
            <a:spLocks noChangeArrowheads="1"/>
          </p:cNvSpPr>
          <p:nvPr/>
        </p:nvSpPr>
        <p:spPr bwMode="auto">
          <a:xfrm>
            <a:off x="179388" y="1746250"/>
            <a:ext cx="8785225" cy="37861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prototype of the CG energy function is the RFE.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Coordinates of the centers of masses of the CG sites are the CG degrees of freedom.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The sites interact with pairwise central potentials.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 force field is parameterized by least-square fitting of the CG forces to the average forces acting on the CG sites determined by MD simulations of a given system.</a:t>
            </a:r>
          </a:p>
          <a:p>
            <a:pPr marL="457200" indent="-457200">
              <a:spcBef>
                <a:spcPct val="50000"/>
              </a:spcBef>
              <a:buFont typeface="Wingdings" pitchFamily="2" charset="2"/>
              <a:buChar char="q"/>
            </a:pPr>
            <a:r>
              <a:rPr lang="en-US" sz="24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Explicit water (a single site per each water molecule).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23850" y="44450"/>
            <a:ext cx="84963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Average Forces</a:t>
            </a:r>
          </a:p>
        </p:txBody>
      </p:sp>
      <p:sp>
        <p:nvSpPr>
          <p:cNvPr id="533510" name="Rectangle 6"/>
          <p:cNvSpPr>
            <a:spLocks noChangeArrowheads="1"/>
          </p:cNvSpPr>
          <p:nvPr/>
        </p:nvSpPr>
        <p:spPr bwMode="auto">
          <a:xfrm>
            <a:off x="0" y="3071813"/>
            <a:ext cx="9144000" cy="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>
            <a:spAutoFit/>
          </a:bodyPr>
          <a:lstStyle/>
          <a:p>
            <a:endParaRPr lang="pl-PL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179388" y="841375"/>
          <a:ext cx="8856662" cy="5395913"/>
        </p:xfrm>
        <a:graphic>
          <a:graphicData uri="http://schemas.openxmlformats.org/presentationml/2006/ole">
            <p:oleObj spid="_x0000_s124930" name="Równanie" r:id="rId3" imgW="4940280" imgH="2997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179388" y="44450"/>
            <a:ext cx="8785225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0">
                <a:latin typeface="Arial" pitchFamily="34" charset="0"/>
                <a:ea typeface="Arial Unicode MS" pitchFamily="34" charset="-128"/>
                <a:cs typeface="Arial" pitchFamily="34" charset="0"/>
              </a:rPr>
              <a:t>Approximations and Fitting</a:t>
            </a: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93688" y="822325"/>
          <a:ext cx="8574087" cy="1885950"/>
        </p:xfrm>
        <a:graphic>
          <a:graphicData uri="http://schemas.openxmlformats.org/presentationml/2006/ole">
            <p:oleObj spid="_x0000_s125954" name="Równanie" r:id="rId3" imgW="3581280" imgH="787320" progId="Equation.3">
              <p:embed/>
            </p:oleObj>
          </a:graphicData>
        </a:graphic>
      </p:graphicFrame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107950" y="2735263"/>
            <a:ext cx="8893175" cy="19383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Each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dr</a:t>
            </a:r>
            <a:r>
              <a:rPr lang="en-US" sz="2400" b="0" i="1" baseline="-25000">
                <a:ea typeface="Arial Unicode MS" pitchFamily="34" charset="-128"/>
                <a:cs typeface="Arial Unicode MS" pitchFamily="34" charset="-128"/>
              </a:rPr>
              <a:t>IJ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is represented by values on a grid in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0" i="1" baseline="-25000">
                <a:ea typeface="Arial Unicode MS" pitchFamily="34" charset="-128"/>
                <a:cs typeface="Arial Unicode MS" pitchFamily="34" charset="-128"/>
              </a:rPr>
              <a:t>IJ</a:t>
            </a:r>
            <a:r>
              <a:rPr lang="en-US" sz="2400" b="0" baseline="-25000">
                <a:ea typeface="Arial Unicode MS" pitchFamily="34" charset="-128"/>
                <a:cs typeface="Arial Unicode MS" pitchFamily="34" charset="-128"/>
              </a:rPr>
              <a:t>,,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a spline, or as a linear combination of analytical functions. The values on the grid or the coefficients of spline/analytical function are determined by solving a linear least—squares problem. Afterwards, the 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’s are obtained by integrating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</a:t>
            </a:r>
            <a:r>
              <a:rPr lang="en-US" sz="2400" b="0" i="1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dr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over </a:t>
            </a:r>
            <a:r>
              <a:rPr lang="en-US" sz="2400" b="0" i="1"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.</a:t>
            </a: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1652588" y="4754563"/>
          <a:ext cx="4298950" cy="1914525"/>
        </p:xfrm>
        <a:graphic>
          <a:graphicData uri="http://schemas.openxmlformats.org/presentationml/2006/ole">
            <p:oleObj spid="_x0000_s125955" name="Równanie" r:id="rId4" imgW="1625400" imgH="723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549275"/>
            <a:ext cx="8893175" cy="47863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20" name="Text Box 4"/>
          <p:cNvSpPr txBox="1">
            <a:spLocks noChangeArrowheads="1"/>
          </p:cNvSpPr>
          <p:nvPr/>
        </p:nvSpPr>
        <p:spPr bwMode="auto">
          <a:xfrm>
            <a:off x="250825" y="115888"/>
            <a:ext cx="8713788" cy="1570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b="0" dirty="0">
                <a:latin typeface="+mj-lt"/>
                <a:ea typeface="Arial Unicode MS" pitchFamily="34" charset="-128"/>
                <a:cs typeface="Arial" pitchFamily="34" charset="0"/>
              </a:rPr>
              <a:t>The probability density of a coarse-grained conformation to occur can be computed directly as the Boltzmann factor of the coarse-grained energy. The free energy is consistent with that computed from all-atom energy.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07950" y="2276475"/>
          <a:ext cx="8764588" cy="2563813"/>
        </p:xfrm>
        <a:graphic>
          <a:graphicData uri="http://schemas.openxmlformats.org/presentationml/2006/ole">
            <p:oleObj spid="_x0000_s88066" name="Równanie" r:id="rId3" imgW="4254480" imgH="12445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333375"/>
            <a:ext cx="4427537" cy="50847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5516563"/>
            <a:ext cx="4032250" cy="104616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5120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620713"/>
            <a:ext cx="2360613" cy="44640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557213"/>
            <a:ext cx="7848600" cy="60404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825" y="509588"/>
            <a:ext cx="7118350" cy="583882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0"/>
            <a:ext cx="5676900" cy="6661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2775" y="469900"/>
            <a:ext cx="7704138" cy="61991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87313"/>
            <a:ext cx="8672513" cy="60785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404813"/>
            <a:ext cx="6697662" cy="53784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sp>
        <p:nvSpPr>
          <p:cNvPr id="46083" name="pole tekstowe 2"/>
          <p:cNvSpPr txBox="1">
            <a:spLocks noChangeArrowheads="1"/>
          </p:cNvSpPr>
          <p:nvPr/>
        </p:nvSpPr>
        <p:spPr bwMode="auto">
          <a:xfrm>
            <a:off x="323850" y="6021388"/>
            <a:ext cx="799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b="0"/>
              <a:t>Thorpe et al., </a:t>
            </a:r>
            <a:r>
              <a:rPr lang="pl-PL" b="0" i="1"/>
              <a:t>J. Phys. Chem.B</a:t>
            </a:r>
            <a:r>
              <a:rPr lang="pl-PL" b="0"/>
              <a:t>, </a:t>
            </a:r>
            <a:r>
              <a:rPr lang="pl-PL"/>
              <a:t>2008</a:t>
            </a:r>
            <a:r>
              <a:rPr lang="pl-PL" b="0"/>
              <a:t>, </a:t>
            </a:r>
            <a:r>
              <a:rPr lang="pl-PL" b="0" i="1"/>
              <a:t>112</a:t>
            </a:r>
            <a:r>
              <a:rPr lang="pl-PL" b="0"/>
              <a:t>, 20, 13079-13090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71438" y="147638"/>
            <a:ext cx="8964612" cy="1570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The ensemble averages of quantities that depend on coarse-grained coordinates only (e.g., the C</a:t>
            </a:r>
            <a:r>
              <a:rPr lang="en-US" sz="2400" b="0" baseline="30000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-RMSD in UNRES) calculated with the effective coarse-grained energy function correspond to ensemble averages at the all-atom level.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674688" y="2125663"/>
          <a:ext cx="7858125" cy="3824287"/>
        </p:xfrm>
        <a:graphic>
          <a:graphicData uri="http://schemas.openxmlformats.org/presentationml/2006/ole">
            <p:oleObj spid="_x0000_s89090" name="Równanie" r:id="rId3" imgW="4279680" imgH="2082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71438" y="115888"/>
            <a:ext cx="8964612" cy="1200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What if a quantity depends on both </a:t>
            </a:r>
            <a:r>
              <a:rPr lang="en-US" sz="2400">
                <a:ea typeface="Arial Unicode MS" pitchFamily="34" charset="-128"/>
                <a:cs typeface="Arial Unicode MS" pitchFamily="34" charset="-128"/>
              </a:rPr>
              <a:t>X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en-US" sz="2400">
                <a:ea typeface="Arial Unicode MS" pitchFamily="34" charset="-128"/>
                <a:cs typeface="Arial Unicode MS" pitchFamily="34" charset="-128"/>
              </a:rPr>
              <a:t>Y</a:t>
            </a:r>
            <a:r>
              <a:rPr lang="en-US" sz="2400" b="0">
                <a:ea typeface="Arial Unicode MS" pitchFamily="34" charset="-128"/>
                <a:cs typeface="Arial Unicode MS" pitchFamily="34" charset="-128"/>
              </a:rPr>
              <a:t> (e.g., the radius of gyration, proton-proton distance, etc? Doable but requires some extra-parameterization…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1227138" y="1631950"/>
          <a:ext cx="6319837" cy="5037138"/>
        </p:xfrm>
        <a:graphic>
          <a:graphicData uri="http://schemas.openxmlformats.org/presentationml/2006/ole">
            <p:oleObj spid="_x0000_s90114" name="Równanie" r:id="rId3" imgW="3441600" imgH="274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00"/>
      </a:lt1>
      <a:dk2>
        <a:srgbClr val="000000"/>
      </a:dk2>
      <a:lt2>
        <a:srgbClr val="000000"/>
      </a:lt2>
      <a:accent1>
        <a:srgbClr val="00CC99"/>
      </a:accent1>
      <a:accent2>
        <a:srgbClr val="3333CC"/>
      </a:accent2>
      <a:accent3>
        <a:srgbClr val="AAAAA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>
              <a:alpha val="50000"/>
            </a:schemeClr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16781</TotalTime>
  <Words>2155</Words>
  <Application>Microsoft Office PowerPoint</Application>
  <PresentationFormat>Pokaz na ekranie (4:3)</PresentationFormat>
  <Paragraphs>216</Paragraphs>
  <Slides>76</Slides>
  <Notes>1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76</vt:i4>
      </vt:variant>
    </vt:vector>
  </HeadingPairs>
  <TitlesOfParts>
    <vt:vector size="80" baseType="lpstr">
      <vt:lpstr>Default Design</vt:lpstr>
      <vt:lpstr>Równanie</vt:lpstr>
      <vt:lpstr>Microsoft Equation 3.0</vt:lpstr>
      <vt:lpstr>Equation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Regular and multiplexed replica exchange algorithm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NARES-2P (nucleic acids)</vt:lpstr>
      <vt:lpstr>Effective energy function</vt:lpstr>
      <vt:lpstr>Local terms</vt:lpstr>
      <vt:lpstr>Base-base interaction terms</vt:lpstr>
      <vt:lpstr>Phosphate-phosphate interaction potential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  <vt:lpstr>Slajd 72</vt:lpstr>
      <vt:lpstr>Slajd 73</vt:lpstr>
      <vt:lpstr>Slajd 74</vt:lpstr>
      <vt:lpstr>Slajd 75</vt:lpstr>
      <vt:lpstr>Slajd 76</vt:lpstr>
    </vt:vector>
  </TitlesOfParts>
  <Company>Cornell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jarekp</dc:creator>
  <cp:lastModifiedBy>Adam</cp:lastModifiedBy>
  <cp:revision>1335</cp:revision>
  <dcterms:created xsi:type="dcterms:W3CDTF">2001-03-29T14:41:43Z</dcterms:created>
  <dcterms:modified xsi:type="dcterms:W3CDTF">2016-01-05T07:19:49Z</dcterms:modified>
</cp:coreProperties>
</file>