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25" r:id="rId2"/>
    <p:sldId id="357" r:id="rId3"/>
    <p:sldId id="359" r:id="rId4"/>
    <p:sldId id="360" r:id="rId5"/>
    <p:sldId id="361" r:id="rId6"/>
    <p:sldId id="358" r:id="rId7"/>
    <p:sldId id="372" r:id="rId8"/>
    <p:sldId id="362" r:id="rId9"/>
    <p:sldId id="363" r:id="rId10"/>
    <p:sldId id="355" r:id="rId11"/>
    <p:sldId id="356" r:id="rId12"/>
    <p:sldId id="364" r:id="rId13"/>
    <p:sldId id="365" r:id="rId14"/>
    <p:sldId id="366" r:id="rId15"/>
    <p:sldId id="368" r:id="rId16"/>
    <p:sldId id="373" r:id="rId17"/>
    <p:sldId id="367" r:id="rId18"/>
    <p:sldId id="374" r:id="rId19"/>
    <p:sldId id="379" r:id="rId20"/>
    <p:sldId id="369" r:id="rId21"/>
    <p:sldId id="370" r:id="rId22"/>
    <p:sldId id="371" r:id="rId23"/>
    <p:sldId id="375" r:id="rId24"/>
    <p:sldId id="376" r:id="rId25"/>
    <p:sldId id="377" r:id="rId26"/>
    <p:sldId id="37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0066"/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5" autoAdjust="0"/>
    <p:restoredTop sz="94660"/>
  </p:normalViewPr>
  <p:slideViewPr>
    <p:cSldViewPr>
      <p:cViewPr>
        <p:scale>
          <a:sx n="66" d="100"/>
          <a:sy n="66" d="100"/>
        </p:scale>
        <p:origin x="-696" y="-18"/>
      </p:cViewPr>
      <p:guideLst>
        <p:guide orient="horz" pos="2208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816-3773-41D2-B9FE-78132CB9D089}" type="datetimeFigureOut">
              <a:rPr lang="pl-PL" smtClean="0"/>
              <a:pPr/>
              <a:t>2015-11-17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4EB98-37D6-45B5-BEEE-C799A7B0D9C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4EB98-37D6-45B5-BEEE-C799A7B0D9C2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9440-B3B8-4097-A988-D3CA6DD2B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37FA6-4296-49BB-AD56-6DE746D4D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0E85-244C-4BB3-8E05-EA2C52CB8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5EA3F-1869-4F1B-A99D-085BE95B4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2739F-4B2A-4A19-843A-37FAD07C3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B8C7-6A3F-43E9-9A94-70E76D9D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D7ADD-2374-402D-B253-341624899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46330-5386-4C6B-BA3A-6EF107915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4E68-5A33-4487-8B4B-E234A1B22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5B16D-EB65-4543-BD50-E8993DE3F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2B277-1D14-4CEA-BE97-28DBAF26F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 wzorca tytułu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style wzorca tekstu</a:t>
            </a:r>
          </a:p>
          <a:p>
            <a:pPr lvl="1"/>
            <a:r>
              <a:rPr lang="en-US" smtClean="0"/>
              <a:t>Drugi poziom</a:t>
            </a:r>
          </a:p>
          <a:p>
            <a:pPr lvl="2"/>
            <a:r>
              <a:rPr lang="en-US" smtClean="0"/>
              <a:t>Trzeci poziom</a:t>
            </a:r>
          </a:p>
          <a:p>
            <a:pPr lvl="3"/>
            <a:r>
              <a:rPr lang="en-US" smtClean="0"/>
              <a:t>Czwarty poziom</a:t>
            </a:r>
          </a:p>
          <a:p>
            <a:pPr lvl="4"/>
            <a:r>
              <a:rPr 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7B2621-1453-4FBE-8D9C-5F9B444D5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eaLnBrk="1" hangingPunct="1"/>
            <a:r>
              <a:rPr lang="pl-PL" dirty="0" err="1" smtClean="0"/>
              <a:t>Molecular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> (2)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Langevin</a:t>
            </a:r>
            <a:r>
              <a:rPr lang="pl-PL" dirty="0" smtClean="0"/>
              <a:t> </a:t>
            </a:r>
            <a:r>
              <a:rPr lang="pl-PL" dirty="0" err="1" smtClean="0"/>
              <a:t>dynamics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NVT and NPT </a:t>
            </a:r>
            <a:r>
              <a:rPr lang="pl-PL" dirty="0" err="1" smtClean="0"/>
              <a:t>ensembles</a:t>
            </a:r>
            <a:r>
              <a:rPr lang="pl-PL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dirty="0" err="1" smtClean="0">
                <a:latin typeface="+mn-lt"/>
              </a:rPr>
              <a:t>Berendsen</a:t>
            </a:r>
            <a:r>
              <a:rPr lang="pl-PL" sz="3200" dirty="0" smtClean="0">
                <a:latin typeface="+mn-lt"/>
              </a:rPr>
              <a:t> </a:t>
            </a:r>
            <a:r>
              <a:rPr lang="pl-PL" sz="3200" dirty="0" err="1" smtClean="0">
                <a:latin typeface="+mn-lt"/>
              </a:rPr>
              <a:t>thermostat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617538" y="1143000"/>
          <a:ext cx="6635750" cy="2552700"/>
        </p:xfrm>
        <a:graphic>
          <a:graphicData uri="http://schemas.openxmlformats.org/presentationml/2006/ole">
            <p:oleObj spid="_x0000_s62466" name="Równanie" r:id="rId3" imgW="2311200" imgH="888840" progId="Equation.3">
              <p:embed/>
            </p:oleObj>
          </a:graphicData>
        </a:graphic>
      </p:graphicFrame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04800" y="3916740"/>
            <a:ext cx="670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Symbol" pitchFamily="18" charset="2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– </a:t>
            </a:r>
            <a:r>
              <a:rPr lang="pl-PL" sz="2400" dirty="0" err="1" smtClean="0">
                <a:latin typeface="Times New Roman" pitchFamily="18" charset="0"/>
              </a:rPr>
              <a:t>coupling</a:t>
            </a:r>
            <a:r>
              <a:rPr lang="pl-PL" sz="2400" dirty="0" smtClean="0">
                <a:latin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</a:rPr>
              <a:t>parameter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i="1" dirty="0" err="1">
                <a:latin typeface="Symbol" pitchFamily="18" charset="2"/>
              </a:rPr>
              <a:t>D</a:t>
            </a:r>
            <a:r>
              <a:rPr lang="en-US" sz="2400" i="1" dirty="0" err="1">
                <a:latin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</a:rPr>
              <a:t> – </a:t>
            </a:r>
            <a:r>
              <a:rPr lang="pl-PL" sz="2400" dirty="0" smtClean="0">
                <a:latin typeface="Times New Roman" pitchFamily="18" charset="0"/>
              </a:rPr>
              <a:t>time step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i="1" dirty="0" err="1">
                <a:latin typeface="Times New Roman" pitchFamily="18" charset="0"/>
              </a:rPr>
              <a:t>E</a:t>
            </a:r>
            <a:r>
              <a:rPr lang="en-US" sz="2400" i="1" baseline="-25000" dirty="0" err="1">
                <a:latin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</a:rPr>
              <a:t> – </a:t>
            </a:r>
            <a:r>
              <a:rPr lang="pl-PL" sz="2400" dirty="0" err="1" smtClean="0">
                <a:latin typeface="Times New Roman" pitchFamily="18" charset="0"/>
              </a:rPr>
              <a:t>kinetic</a:t>
            </a:r>
            <a:r>
              <a:rPr lang="pl-PL" sz="2400" dirty="0" smtClean="0">
                <a:latin typeface="Times New Roman" pitchFamily="18" charset="0"/>
              </a:rPr>
              <a:t> energy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248400" y="4027944"/>
            <a:ext cx="281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            : </a:t>
            </a:r>
            <a:r>
              <a:rPr lang="pl-PL" sz="2400" dirty="0" err="1" smtClean="0"/>
              <a:t>velocities</a:t>
            </a:r>
            <a:r>
              <a:rPr lang="pl-PL" sz="2400" dirty="0" smtClean="0"/>
              <a:t> reset to </a:t>
            </a:r>
            <a:r>
              <a:rPr lang="pl-PL" sz="2400" dirty="0" err="1" smtClean="0"/>
              <a:t>maintain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desired</a:t>
            </a:r>
            <a:r>
              <a:rPr lang="pl-PL" sz="2400" dirty="0" smtClean="0"/>
              <a:t> </a:t>
            </a:r>
            <a:r>
              <a:rPr lang="pl-PL" sz="2400" dirty="0" err="1" smtClean="0"/>
              <a:t>temperature</a:t>
            </a:r>
            <a:endParaRPr lang="pl-PL" sz="2400" dirty="0" smtClean="0"/>
          </a:p>
          <a:p>
            <a:pPr>
              <a:buFont typeface="Symbol" pitchFamily="18" charset="2"/>
              <a:buChar char="t"/>
            </a:pPr>
            <a:endParaRPr lang="pl-PL" sz="2400" dirty="0" smtClean="0"/>
          </a:p>
          <a:p>
            <a:r>
              <a:rPr lang="pl-PL" sz="2400" dirty="0" smtClean="0"/>
              <a:t>                 : </a:t>
            </a:r>
            <a:r>
              <a:rPr lang="pl-PL" sz="2400" dirty="0" err="1" smtClean="0"/>
              <a:t>microcanonical</a:t>
            </a:r>
            <a:r>
              <a:rPr lang="pl-PL" sz="2400" dirty="0" smtClean="0"/>
              <a:t> run</a:t>
            </a:r>
            <a:endParaRPr lang="pl-PL" sz="2400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/>
        </p:nvGraphicFramePr>
        <p:xfrm>
          <a:off x="6324609" y="5940204"/>
          <a:ext cx="1371591" cy="359226"/>
        </p:xfrm>
        <a:graphic>
          <a:graphicData uri="http://schemas.openxmlformats.org/presentationml/2006/ole">
            <p:oleObj spid="_x0000_s62467" name="Równanie" r:id="rId4" imgW="533160" imgH="139680" progId="Equation.3">
              <p:embed/>
            </p:oleObj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/>
        </p:nvGraphicFramePr>
        <p:xfrm>
          <a:off x="6270625" y="4054932"/>
          <a:ext cx="1044575" cy="457200"/>
        </p:xfrm>
        <a:graphic>
          <a:graphicData uri="http://schemas.openxmlformats.org/presentationml/2006/ole">
            <p:oleObj spid="_x0000_s62468" name="Równanie" r:id="rId5" imgW="406080" imgH="177480" progId="Equation.3">
              <p:embed/>
            </p:oleObj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228600" y="5845314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Berendsen</a:t>
            </a:r>
            <a:r>
              <a:rPr lang="pl-PL" sz="2000" dirty="0" smtClean="0"/>
              <a:t> et al., </a:t>
            </a:r>
            <a:r>
              <a:rPr lang="en-US" sz="2000" i="1" dirty="0" smtClean="0"/>
              <a:t>J. </a:t>
            </a:r>
            <a:r>
              <a:rPr lang="en-US" sz="2000" i="1" dirty="0" err="1" smtClean="0"/>
              <a:t>Chern</a:t>
            </a:r>
            <a:r>
              <a:rPr lang="en-US" sz="2000" i="1" dirty="0" smtClean="0"/>
              <a:t>. Phys.</a:t>
            </a:r>
            <a:r>
              <a:rPr lang="en-US" sz="2000" dirty="0" smtClean="0"/>
              <a:t>, </a:t>
            </a:r>
            <a:r>
              <a:rPr lang="pl-PL" sz="2000" dirty="0" smtClean="0"/>
              <a:t>1984, </a:t>
            </a:r>
            <a:r>
              <a:rPr lang="en-US" sz="2000" dirty="0" smtClean="0"/>
              <a:t>81</a:t>
            </a:r>
            <a:r>
              <a:rPr lang="pl-PL" sz="2000" dirty="0" smtClean="0"/>
              <a:t>(</a:t>
            </a:r>
            <a:r>
              <a:rPr lang="en-US" sz="2000" dirty="0" smtClean="0"/>
              <a:t>8</a:t>
            </a:r>
            <a:r>
              <a:rPr lang="pl-PL" sz="2000" dirty="0" smtClean="0"/>
              <a:t>)</a:t>
            </a:r>
            <a:r>
              <a:rPr lang="en-US" sz="2000" dirty="0" smtClean="0"/>
              <a:t> </a:t>
            </a:r>
            <a:r>
              <a:rPr lang="pl-PL" sz="2000" dirty="0" smtClean="0"/>
              <a:t>3684-3690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3200" dirty="0" err="1" smtClean="0">
                <a:latin typeface="+mn-lt"/>
              </a:rPr>
              <a:t>Pressure</a:t>
            </a:r>
            <a:r>
              <a:rPr lang="pl-PL" sz="3200" dirty="0" smtClean="0">
                <a:latin typeface="+mn-lt"/>
              </a:rPr>
              <a:t> </a:t>
            </a:r>
            <a:r>
              <a:rPr lang="pl-PL" sz="3200" dirty="0" err="1" smtClean="0">
                <a:latin typeface="+mn-lt"/>
              </a:rPr>
              <a:t>control</a:t>
            </a:r>
            <a:r>
              <a:rPr lang="pl-PL" sz="3200" dirty="0" smtClean="0">
                <a:latin typeface="+mn-lt"/>
              </a:rPr>
              <a:t> (</a:t>
            </a:r>
            <a:r>
              <a:rPr lang="pl-PL" sz="3200" dirty="0" err="1" smtClean="0">
                <a:latin typeface="+mn-lt"/>
              </a:rPr>
              <a:t>Berendsen</a:t>
            </a:r>
            <a:r>
              <a:rPr lang="pl-PL" sz="3200" dirty="0" smtClean="0">
                <a:latin typeface="+mn-lt"/>
              </a:rPr>
              <a:t> barostat)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76200" y="881063"/>
          <a:ext cx="9082088" cy="2844800"/>
        </p:xfrm>
        <a:graphic>
          <a:graphicData uri="http://schemas.openxmlformats.org/presentationml/2006/ole">
            <p:oleObj spid="_x0000_s63490" name="Równanie" r:id="rId3" imgW="3162240" imgH="990360" progId="Equation.3">
              <p:embed/>
            </p:oleObj>
          </a:graphicData>
        </a:graphic>
      </p:graphicFrame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57200" y="3951744"/>
            <a:ext cx="6705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L –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system (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box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sizes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pl-PL" sz="2400" i="1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– </a:t>
            </a:r>
            <a:r>
              <a:rPr lang="pl-PL" sz="2400" dirty="0" err="1" smtClean="0">
                <a:latin typeface="Times New Roman" pitchFamily="18" charset="0"/>
              </a:rPr>
              <a:t>isothermal</a:t>
            </a:r>
            <a:r>
              <a:rPr lang="pl-PL" sz="2400" dirty="0" smtClean="0">
                <a:latin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</a:rPr>
              <a:t>compressibility</a:t>
            </a:r>
            <a:r>
              <a:rPr lang="pl-PL" sz="2400" dirty="0" smtClean="0">
                <a:latin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</a:rPr>
              <a:t>coefficient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Symbol" pitchFamily="18" charset="2"/>
              </a:rPr>
              <a:t>t</a:t>
            </a:r>
            <a:r>
              <a:rPr lang="en-US" sz="2400" dirty="0">
                <a:latin typeface="Times New Roman" pitchFamily="18" charset="0"/>
              </a:rPr>
              <a:t> – </a:t>
            </a:r>
            <a:r>
              <a:rPr lang="pl-PL" sz="2400" dirty="0" err="1" smtClean="0">
                <a:latin typeface="Times New Roman" pitchFamily="18" charset="0"/>
              </a:rPr>
              <a:t>coupling</a:t>
            </a:r>
            <a:r>
              <a:rPr lang="pl-PL" sz="2400" dirty="0" smtClean="0">
                <a:latin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</a:rPr>
              <a:t>parameter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i="1" dirty="0" err="1">
                <a:latin typeface="Symbol" pitchFamily="18" charset="2"/>
              </a:rPr>
              <a:t>D</a:t>
            </a:r>
            <a:r>
              <a:rPr lang="en-US" sz="2400" i="1" dirty="0" err="1">
                <a:latin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</a:rPr>
              <a:t> – </a:t>
            </a:r>
            <a:r>
              <a:rPr lang="pl-PL" sz="2400" dirty="0" smtClean="0">
                <a:latin typeface="Times New Roman" pitchFamily="18" charset="0"/>
              </a:rPr>
              <a:t>time step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pl-PL" sz="2400" i="1" dirty="0" smtClean="0">
                <a:latin typeface="Times New Roman" pitchFamily="18" charset="0"/>
              </a:rPr>
              <a:t>p</a:t>
            </a:r>
            <a:r>
              <a:rPr lang="pl-PL" sz="2400" i="1" baseline="-25000" dirty="0" smtClean="0">
                <a:latin typeface="Times New Roman" pitchFamily="18" charset="0"/>
              </a:rPr>
              <a:t>0</a:t>
            </a:r>
            <a:r>
              <a:rPr lang="en-US" sz="2400" baseline="300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– </a:t>
            </a:r>
            <a:r>
              <a:rPr lang="pl-PL" sz="2400" dirty="0" err="1" smtClean="0">
                <a:latin typeface="Times New Roman" pitchFamily="18" charset="0"/>
              </a:rPr>
              <a:t>external</a:t>
            </a:r>
            <a:r>
              <a:rPr lang="pl-PL" sz="2400" dirty="0" smtClean="0">
                <a:latin typeface="Times New Roman" pitchFamily="18" charset="0"/>
              </a:rPr>
              <a:t> </a:t>
            </a:r>
            <a:r>
              <a:rPr lang="pl-PL" sz="2400" dirty="0" err="1" smtClean="0">
                <a:latin typeface="Times New Roman" pitchFamily="18" charset="0"/>
              </a:rPr>
              <a:t>pressure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Extended</a:t>
            </a:r>
            <a:r>
              <a:rPr lang="pl-PL" sz="3200" dirty="0" smtClean="0"/>
              <a:t> Lagrangian </a:t>
            </a:r>
            <a:r>
              <a:rPr lang="pl-PL" sz="3200" dirty="0" err="1" smtClean="0"/>
              <a:t>method</a:t>
            </a:r>
            <a:r>
              <a:rPr lang="pl-PL" sz="3200" dirty="0" smtClean="0"/>
              <a:t> to </a:t>
            </a:r>
            <a:r>
              <a:rPr lang="pl-PL" sz="3200" dirty="0" err="1" smtClean="0"/>
              <a:t>control</a:t>
            </a:r>
            <a:r>
              <a:rPr lang="pl-PL" sz="3200" dirty="0" smtClean="0"/>
              <a:t> </a:t>
            </a:r>
            <a:r>
              <a:rPr lang="pl-PL" sz="3200" dirty="0" err="1" smtClean="0"/>
              <a:t>temperature</a:t>
            </a:r>
            <a:r>
              <a:rPr lang="pl-PL" sz="3200" dirty="0" smtClean="0"/>
              <a:t> and </a:t>
            </a:r>
            <a:r>
              <a:rPr lang="pl-PL" sz="3200" dirty="0" err="1" smtClean="0"/>
              <a:t>pressure</a:t>
            </a:r>
            <a:endParaRPr lang="pl-PL" sz="32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04800" y="1447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Lagrange</a:t>
            </a:r>
            <a:r>
              <a:rPr lang="pl-PL" sz="2800" dirty="0" smtClean="0"/>
              <a:t> </a:t>
            </a:r>
            <a:r>
              <a:rPr lang="pl-PL" sz="2800" dirty="0" err="1" smtClean="0"/>
              <a:t>formulation</a:t>
            </a:r>
            <a:r>
              <a:rPr lang="pl-PL" sz="2800" dirty="0" smtClean="0"/>
              <a:t> of </a:t>
            </a:r>
            <a:r>
              <a:rPr lang="pl-PL" sz="2800" dirty="0" err="1" smtClean="0"/>
              <a:t>molecular</a:t>
            </a:r>
            <a:r>
              <a:rPr lang="pl-PL" sz="2800" dirty="0" smtClean="0"/>
              <a:t> </a:t>
            </a:r>
            <a:r>
              <a:rPr lang="pl-PL" sz="2800" dirty="0" err="1" smtClean="0"/>
              <a:t>dynamics</a:t>
            </a:r>
            <a:endParaRPr lang="pl-PL" sz="28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409575" y="2297113"/>
          <a:ext cx="8124825" cy="1193800"/>
        </p:xfrm>
        <a:graphic>
          <a:graphicData uri="http://schemas.openxmlformats.org/presentationml/2006/ole">
            <p:oleObj spid="_x0000_s98306" name="Równanie" r:id="rId4" imgW="2933640" imgH="431640" progId="Equation.3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04800" y="3657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 </a:t>
            </a:r>
            <a:r>
              <a:rPr lang="pl-PL" sz="2400" dirty="0" err="1" smtClean="0"/>
              <a:t>physical</a:t>
            </a:r>
            <a:r>
              <a:rPr lang="pl-PL" sz="2400" dirty="0" smtClean="0"/>
              <a:t> </a:t>
            </a:r>
            <a:r>
              <a:rPr lang="pl-PL" sz="2400" dirty="0" err="1" smtClean="0"/>
              <a:t>trajectory</a:t>
            </a:r>
            <a:r>
              <a:rPr lang="pl-PL" sz="2400" dirty="0" smtClean="0"/>
              <a:t> </a:t>
            </a:r>
            <a:r>
              <a:rPr lang="pl-PL" sz="2400" dirty="0" err="1" smtClean="0"/>
              <a:t>minimizes</a:t>
            </a:r>
            <a:r>
              <a:rPr lang="pl-PL" sz="2400" dirty="0" smtClean="0"/>
              <a:t> </a:t>
            </a:r>
            <a:r>
              <a:rPr lang="pl-PL" sz="2400" i="1" dirty="0" smtClean="0"/>
              <a:t>L</a:t>
            </a:r>
            <a:r>
              <a:rPr lang="pl-PL" sz="2400" dirty="0" smtClean="0"/>
              <a:t> (minimum action </a:t>
            </a:r>
            <a:r>
              <a:rPr lang="pl-PL" sz="2400" dirty="0" err="1" smtClean="0"/>
              <a:t>principle</a:t>
            </a:r>
            <a:r>
              <a:rPr lang="pl-PL" sz="2400" dirty="0" smtClean="0"/>
              <a:t>). </a:t>
            </a:r>
            <a:r>
              <a:rPr lang="pl-PL" sz="2400" dirty="0" err="1" smtClean="0"/>
              <a:t>This</a:t>
            </a:r>
            <a:r>
              <a:rPr lang="pl-PL" sz="2400" dirty="0" smtClean="0"/>
              <a:t> </a:t>
            </a:r>
            <a:r>
              <a:rPr lang="pl-PL" sz="2400" dirty="0" err="1" smtClean="0"/>
              <a:t>leads</a:t>
            </a:r>
            <a:r>
              <a:rPr lang="pl-PL" sz="2400" dirty="0" smtClean="0"/>
              <a:t> to Euler </a:t>
            </a:r>
            <a:r>
              <a:rPr lang="pl-PL" sz="2400" dirty="0" err="1" smtClean="0"/>
              <a:t>equations</a:t>
            </a:r>
            <a:r>
              <a:rPr lang="pl-PL" sz="2400" dirty="0" smtClean="0"/>
              <a:t> </a:t>
            </a:r>
            <a:r>
              <a:rPr lang="pl-PL" sz="2400" dirty="0" err="1" smtClean="0"/>
              <a:t>known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 </a:t>
            </a:r>
            <a:r>
              <a:rPr lang="pl-PL" sz="2400" dirty="0" err="1" smtClean="0"/>
              <a:t>functional</a:t>
            </a:r>
            <a:r>
              <a:rPr lang="pl-PL" sz="2400" dirty="0" smtClean="0"/>
              <a:t> </a:t>
            </a:r>
            <a:r>
              <a:rPr lang="pl-PL" sz="2400" dirty="0" err="1" smtClean="0"/>
              <a:t>analysis</a:t>
            </a:r>
            <a:r>
              <a:rPr lang="pl-PL" sz="2400" dirty="0" smtClean="0"/>
              <a:t>:</a:t>
            </a:r>
            <a:endParaRPr lang="pl-PL" sz="2400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/>
        </p:nvGraphicFramePr>
        <p:xfrm>
          <a:off x="457200" y="4976813"/>
          <a:ext cx="7418387" cy="1195387"/>
        </p:xfrm>
        <a:graphic>
          <a:graphicData uri="http://schemas.openxmlformats.org/presentationml/2006/ole">
            <p:oleObj spid="_x0000_s98307" name="Równanie" r:id="rId5" imgW="2679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Nose</a:t>
            </a:r>
            <a:r>
              <a:rPr lang="pl-PL" sz="3200" dirty="0" smtClean="0"/>
              <a:t> Hamiltonian and </a:t>
            </a:r>
            <a:r>
              <a:rPr lang="pl-PL" sz="3200" dirty="0" err="1" smtClean="0"/>
              <a:t>Nose</a:t>
            </a:r>
            <a:r>
              <a:rPr lang="pl-PL" sz="3200" dirty="0" smtClean="0"/>
              <a:t> Lagrangian</a:t>
            </a:r>
            <a:endParaRPr lang="pl-PL" sz="3200" dirty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76200" y="852714"/>
          <a:ext cx="8929362" cy="3786187"/>
        </p:xfrm>
        <a:graphic>
          <a:graphicData uri="http://schemas.openxmlformats.org/presentationml/2006/ole">
            <p:oleObj spid="_x0000_s99330" name="Równanie" r:id="rId3" imgW="3288960" imgH="1396800" progId="Equation.3">
              <p:embed/>
            </p:oleObj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304800" y="49530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i="1" dirty="0" smtClean="0"/>
              <a:t>s</a:t>
            </a:r>
            <a:r>
              <a:rPr lang="pl-PL" sz="2400" dirty="0" smtClean="0"/>
              <a:t> –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coordinate</a:t>
            </a:r>
            <a:r>
              <a:rPr lang="pl-PL" sz="2400" dirty="0" smtClean="0"/>
              <a:t> </a:t>
            </a:r>
            <a:r>
              <a:rPr lang="pl-PL" sz="2400" dirty="0" err="1" smtClean="0"/>
              <a:t>that</a:t>
            </a:r>
            <a:r>
              <a:rPr lang="pl-PL" sz="2400" dirty="0" smtClean="0"/>
              <a:t> </a:t>
            </a:r>
            <a:r>
              <a:rPr lang="pl-PL" sz="2400" dirty="0" err="1" smtClean="0"/>
              <a:t>corresponds</a:t>
            </a:r>
            <a:r>
              <a:rPr lang="pl-PL" sz="2400" dirty="0" smtClean="0"/>
              <a:t> to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coupling</a:t>
            </a:r>
            <a:r>
              <a:rPr lang="pl-PL" sz="2400" dirty="0" smtClean="0"/>
              <a:t> </a:t>
            </a:r>
            <a:r>
              <a:rPr lang="pl-PL" sz="2400" dirty="0" err="1" smtClean="0"/>
              <a:t>with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thermostat</a:t>
            </a:r>
            <a:endParaRPr lang="pl-PL" sz="2400" dirty="0" smtClean="0"/>
          </a:p>
          <a:p>
            <a:r>
              <a:rPr lang="pl-PL" sz="2400" i="1" dirty="0" smtClean="0"/>
              <a:t>Q</a:t>
            </a:r>
            <a:r>
              <a:rPr lang="pl-PL" sz="2400" dirty="0" smtClean="0"/>
              <a:t> – </a:t>
            </a:r>
            <a:r>
              <a:rPr lang="pl-PL" sz="2400" dirty="0" err="1" smtClean="0"/>
              <a:t>the</a:t>
            </a:r>
            <a:r>
              <a:rPr lang="pl-PL" sz="2400" dirty="0" smtClean="0"/>
              <a:t> „mass”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thermostat</a:t>
            </a:r>
            <a:endParaRPr lang="pl-PL" sz="2400" dirty="0" smtClean="0"/>
          </a:p>
          <a:p>
            <a:r>
              <a:rPr lang="pl-PL" sz="2400" i="1" dirty="0" smtClean="0"/>
              <a:t>g</a:t>
            </a:r>
            <a:r>
              <a:rPr lang="pl-PL" sz="2400" dirty="0" smtClean="0"/>
              <a:t> –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number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degrees</a:t>
            </a:r>
            <a:r>
              <a:rPr lang="pl-PL" sz="2400" dirty="0" smtClean="0"/>
              <a:t> of </a:t>
            </a:r>
            <a:r>
              <a:rPr lang="pl-PL" sz="2400" dirty="0" err="1" smtClean="0"/>
              <a:t>freedom</a:t>
            </a:r>
            <a:r>
              <a:rPr lang="pl-PL" sz="2400" dirty="0" smtClean="0"/>
              <a:t> (=3N)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534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Equations</a:t>
            </a:r>
            <a:r>
              <a:rPr lang="pl-PL" sz="3200" dirty="0" smtClean="0"/>
              <a:t> of </a:t>
            </a:r>
            <a:r>
              <a:rPr lang="pl-PL" sz="3200" dirty="0" err="1" smtClean="0"/>
              <a:t>motion</a:t>
            </a:r>
            <a:r>
              <a:rPr lang="pl-PL" sz="3200" dirty="0" smtClean="0"/>
              <a:t> (</a:t>
            </a:r>
            <a:r>
              <a:rPr lang="pl-PL" sz="3200" dirty="0" err="1" smtClean="0"/>
              <a:t>Nose-Hoover</a:t>
            </a:r>
            <a:r>
              <a:rPr lang="pl-PL" sz="3200" dirty="0" smtClean="0"/>
              <a:t> </a:t>
            </a:r>
            <a:r>
              <a:rPr lang="pl-PL" sz="3200" dirty="0" err="1" smtClean="0"/>
              <a:t>scheme</a:t>
            </a:r>
            <a:r>
              <a:rPr lang="pl-PL" sz="3200" dirty="0" smtClean="0"/>
              <a:t>)</a:t>
            </a:r>
            <a:endParaRPr lang="pl-PL" sz="3200" dirty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1009650" y="1447800"/>
          <a:ext cx="4711700" cy="4071938"/>
        </p:xfrm>
        <a:graphic>
          <a:graphicData uri="http://schemas.openxmlformats.org/presentationml/2006/ole">
            <p:oleObj spid="_x0000_s100354" name="Równanie" r:id="rId3" imgW="1701720" imgH="1473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76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Velocity-Verlet</a:t>
            </a:r>
            <a:r>
              <a:rPr lang="pl-PL" sz="3200" dirty="0" smtClean="0"/>
              <a:t> </a:t>
            </a:r>
            <a:r>
              <a:rPr lang="pl-PL" sz="3200" dirty="0" err="1" smtClean="0"/>
              <a:t>algorithm</a:t>
            </a:r>
            <a:endParaRPr lang="pl-PL" sz="3200" dirty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592137" y="914400"/>
          <a:ext cx="8094663" cy="5557549"/>
        </p:xfrm>
        <a:graphic>
          <a:graphicData uri="http://schemas.openxmlformats.org/presentationml/2006/ole">
            <p:oleObj spid="_x0000_s102402" name="Równanie" r:id="rId3" imgW="3581280" imgH="246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2400" y="1524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The</a:t>
            </a:r>
            <a:r>
              <a:rPr lang="pl-PL" sz="3200" dirty="0" smtClean="0"/>
              <a:t> NH </a:t>
            </a:r>
            <a:r>
              <a:rPr lang="pl-PL" sz="3200" dirty="0" err="1" smtClean="0"/>
              <a:t>thermostat</a:t>
            </a:r>
            <a:r>
              <a:rPr lang="pl-PL" sz="3200" dirty="0" smtClean="0"/>
              <a:t> </a:t>
            </a:r>
            <a:r>
              <a:rPr lang="pl-PL" sz="3200" dirty="0" err="1" smtClean="0"/>
              <a:t>has</a:t>
            </a:r>
            <a:r>
              <a:rPr lang="pl-PL" sz="3200" dirty="0" smtClean="0"/>
              <a:t> </a:t>
            </a:r>
            <a:r>
              <a:rPr lang="pl-PL" sz="3200" dirty="0" err="1" smtClean="0"/>
              <a:t>ergodicity</a:t>
            </a:r>
            <a:r>
              <a:rPr lang="pl-PL" sz="3200" dirty="0" smtClean="0"/>
              <a:t> problem</a:t>
            </a:r>
            <a:endParaRPr lang="pl-PL" sz="3200" dirty="0"/>
          </a:p>
        </p:txBody>
      </p:sp>
      <p:pic>
        <p:nvPicPr>
          <p:cNvPr id="3" name="Obraz 2" descr="thermostat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6200" y="1295400"/>
            <a:ext cx="9279747" cy="281940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524000" y="3886200"/>
            <a:ext cx="149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position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 rot="16200000">
            <a:off x="-14906" y="2587562"/>
            <a:ext cx="1008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velocity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055916" y="440871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Microcanonical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505200" y="44312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Andersen </a:t>
            </a:r>
            <a:r>
              <a:rPr lang="pl-PL" dirty="0" err="1" smtClean="0"/>
              <a:t>thermostat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339114" y="438694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Nose-Hoover</a:t>
            </a:r>
            <a:r>
              <a:rPr lang="pl-PL" dirty="0" smtClean="0"/>
              <a:t> </a:t>
            </a:r>
            <a:r>
              <a:rPr lang="pl-PL" dirty="0" err="1" smtClean="0"/>
              <a:t>thermostat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4368798" y="3886200"/>
            <a:ext cx="149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position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7010400" y="3886200"/>
            <a:ext cx="149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position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457200" y="5181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Test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NH </a:t>
            </a:r>
            <a:r>
              <a:rPr lang="pl-PL" sz="2400" dirty="0" err="1" smtClean="0"/>
              <a:t>thermostat</a:t>
            </a:r>
            <a:r>
              <a:rPr lang="pl-PL" sz="2400" dirty="0" smtClean="0"/>
              <a:t> </a:t>
            </a:r>
            <a:r>
              <a:rPr lang="pl-PL" sz="2400" dirty="0" err="1" smtClean="0"/>
              <a:t>with</a:t>
            </a:r>
            <a:r>
              <a:rPr lang="pl-PL" sz="2400" dirty="0" smtClean="0"/>
              <a:t> a </a:t>
            </a:r>
            <a:r>
              <a:rPr lang="pl-PL" sz="2400" dirty="0" err="1" smtClean="0"/>
              <a:t>one-dimensional</a:t>
            </a:r>
            <a:r>
              <a:rPr lang="pl-PL" sz="2400" dirty="0" smtClean="0"/>
              <a:t> </a:t>
            </a:r>
            <a:r>
              <a:rPr lang="pl-PL" sz="2400" dirty="0" err="1" smtClean="0"/>
              <a:t>harmonic</a:t>
            </a:r>
            <a:r>
              <a:rPr lang="pl-PL" sz="2400" dirty="0" smtClean="0"/>
              <a:t> </a:t>
            </a:r>
            <a:r>
              <a:rPr lang="pl-PL" sz="2400" dirty="0" err="1" smtClean="0"/>
              <a:t>oscillator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Nose-Hoover</a:t>
            </a:r>
            <a:r>
              <a:rPr lang="pl-PL" sz="3200" dirty="0" smtClean="0"/>
              <a:t> </a:t>
            </a:r>
            <a:r>
              <a:rPr lang="pl-PL" sz="3200" dirty="0" err="1" smtClean="0"/>
              <a:t>chains</a:t>
            </a:r>
            <a:endParaRPr lang="pl-PL" sz="3200" dirty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123372" y="791028"/>
          <a:ext cx="8915400" cy="5933560"/>
        </p:xfrm>
        <a:graphic>
          <a:graphicData uri="http://schemas.openxmlformats.org/presentationml/2006/ole">
            <p:oleObj spid="_x0000_s101378" name="Równanie" r:id="rId3" imgW="3733560" imgH="248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76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Improvement</a:t>
            </a:r>
            <a:r>
              <a:rPr lang="pl-PL" sz="3200" dirty="0" smtClean="0"/>
              <a:t> of </a:t>
            </a:r>
            <a:r>
              <a:rPr lang="pl-PL" sz="3200" dirty="0" err="1" smtClean="0"/>
              <a:t>ergodicity</a:t>
            </a:r>
            <a:r>
              <a:rPr lang="pl-PL" sz="3200" dirty="0" smtClean="0"/>
              <a:t> for </a:t>
            </a:r>
            <a:r>
              <a:rPr lang="pl-PL" sz="3200" dirty="0" err="1" smtClean="0"/>
              <a:t>the</a:t>
            </a:r>
            <a:r>
              <a:rPr lang="pl-PL" sz="3200" dirty="0" smtClean="0"/>
              <a:t> NH </a:t>
            </a:r>
            <a:r>
              <a:rPr lang="pl-PL" sz="3200" dirty="0" err="1" smtClean="0"/>
              <a:t>chains</a:t>
            </a:r>
            <a:r>
              <a:rPr lang="pl-PL" sz="3200" dirty="0" smtClean="0"/>
              <a:t> </a:t>
            </a:r>
            <a:r>
              <a:rPr lang="pl-PL" sz="3200" dirty="0" err="1" smtClean="0"/>
              <a:t>thermostat</a:t>
            </a:r>
            <a:endParaRPr lang="pl-PL" sz="3200" dirty="0"/>
          </a:p>
        </p:txBody>
      </p:sp>
      <p:pic>
        <p:nvPicPr>
          <p:cNvPr id="3" name="Obraz 2" descr="thermostat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74269"/>
            <a:ext cx="9144000" cy="4007331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228600" y="5181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Test </a:t>
            </a:r>
            <a:r>
              <a:rPr lang="pl-PL" sz="2800" dirty="0" err="1" smtClean="0"/>
              <a:t>with</a:t>
            </a:r>
            <a:r>
              <a:rPr lang="pl-PL" sz="2800" dirty="0" smtClean="0"/>
              <a:t> a </a:t>
            </a:r>
            <a:r>
              <a:rPr lang="pl-PL" sz="2800" dirty="0" err="1" smtClean="0"/>
              <a:t>one-dimensional</a:t>
            </a:r>
            <a:r>
              <a:rPr lang="pl-PL" sz="2800" dirty="0" smtClean="0"/>
              <a:t> </a:t>
            </a:r>
            <a:r>
              <a:rPr lang="pl-PL" sz="2800" dirty="0" err="1" smtClean="0"/>
              <a:t>harmonic</a:t>
            </a:r>
            <a:r>
              <a:rPr lang="pl-PL" sz="2800" dirty="0" smtClean="0"/>
              <a:t> </a:t>
            </a:r>
            <a:r>
              <a:rPr lang="pl-PL" sz="2800" dirty="0" err="1" smtClean="0"/>
              <a:t>oscillator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812" y="679824"/>
            <a:ext cx="4644788" cy="610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Relative</a:t>
            </a:r>
            <a:r>
              <a:rPr lang="pl-PL" sz="2800" dirty="0" smtClean="0"/>
              <a:t> </a:t>
            </a:r>
            <a:r>
              <a:rPr lang="pl-PL" sz="2800" dirty="0" err="1" smtClean="0"/>
              <a:t>extended</a:t>
            </a:r>
            <a:r>
              <a:rPr lang="pl-PL" sz="2800" dirty="0" smtClean="0"/>
              <a:t> energy </a:t>
            </a:r>
            <a:r>
              <a:rPr lang="pl-PL" sz="2800" dirty="0" err="1" smtClean="0"/>
              <a:t>errors</a:t>
            </a:r>
            <a:r>
              <a:rPr lang="pl-PL" sz="2800" dirty="0" smtClean="0"/>
              <a:t> for </a:t>
            </a:r>
            <a:r>
              <a:rPr lang="pl-PL" sz="2800" dirty="0" err="1" smtClean="0"/>
              <a:t>the</a:t>
            </a:r>
            <a:r>
              <a:rPr lang="pl-PL" sz="2800" dirty="0" smtClean="0"/>
              <a:t> 108-particle LJ fluid</a:t>
            </a:r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876800" y="60739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Kleinerman</a:t>
            </a:r>
            <a:r>
              <a:rPr lang="pl-PL" sz="2000" dirty="0" smtClean="0"/>
              <a:t> et al., </a:t>
            </a:r>
            <a:r>
              <a:rPr lang="pl-PL" sz="2000" i="1" dirty="0" smtClean="0"/>
              <a:t>J. </a:t>
            </a:r>
            <a:r>
              <a:rPr lang="pl-PL" sz="2000" i="1" dirty="0" err="1" smtClean="0"/>
              <a:t>Chem</a:t>
            </a:r>
            <a:r>
              <a:rPr lang="pl-PL" sz="2000" i="1" dirty="0" smtClean="0"/>
              <a:t>. </a:t>
            </a:r>
            <a:r>
              <a:rPr lang="pl-PL" sz="2000" i="1" dirty="0" err="1" smtClean="0"/>
              <a:t>Phys</a:t>
            </a:r>
            <a:r>
              <a:rPr lang="pl-PL" sz="2000" i="1" dirty="0" smtClean="0"/>
              <a:t>.</a:t>
            </a:r>
            <a:r>
              <a:rPr lang="pl-PL" sz="2000" dirty="0" smtClean="0"/>
              <a:t>, 2008, 128, 245103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504825" y="914400"/>
          <a:ext cx="5499100" cy="1341438"/>
        </p:xfrm>
        <a:graphic>
          <a:graphicData uri="http://schemas.openxmlformats.org/presentationml/2006/ole">
            <p:oleObj spid="_x0000_s76802" name="Równanie" r:id="rId3" imgW="1892160" imgH="457200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573088" y="2286000"/>
          <a:ext cx="2855912" cy="598488"/>
        </p:xfrm>
        <a:graphic>
          <a:graphicData uri="http://schemas.openxmlformats.org/presentationml/2006/ole">
            <p:oleObj spid="_x0000_s76803" name="Równanie" r:id="rId4" imgW="1091880" imgH="228600" progId="Equation.3">
              <p:embed/>
            </p:oleObj>
          </a:graphicData>
        </a:graphic>
      </p:graphicFrame>
      <p:graphicFrame>
        <p:nvGraphicFramePr>
          <p:cNvPr id="6148" name="Object 11"/>
          <p:cNvGraphicFramePr>
            <a:graphicFrameLocks noChangeAspect="1"/>
          </p:cNvGraphicFramePr>
          <p:nvPr/>
        </p:nvGraphicFramePr>
        <p:xfrm>
          <a:off x="382587" y="4343400"/>
          <a:ext cx="7770813" cy="2052637"/>
        </p:xfrm>
        <a:graphic>
          <a:graphicData uri="http://schemas.openxmlformats.org/presentationml/2006/ole">
            <p:oleObj spid="_x0000_s76804" name="Równanie" r:id="rId5" imgW="3085920" imgH="812520" progId="Equation.3">
              <p:embed/>
            </p:oleObj>
          </a:graphicData>
        </a:graphic>
      </p:graphicFrame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228600" y="762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err="1" smtClean="0"/>
              <a:t>Langevi</a:t>
            </a:r>
            <a:r>
              <a:rPr lang="pl-PL" sz="3600" dirty="0" smtClean="0"/>
              <a:t>n (</a:t>
            </a:r>
            <a:r>
              <a:rPr lang="pl-PL" sz="3600" dirty="0" err="1" smtClean="0"/>
              <a:t>stochastic</a:t>
            </a:r>
            <a:r>
              <a:rPr lang="pl-PL" sz="3600" dirty="0" smtClean="0"/>
              <a:t>) </a:t>
            </a:r>
            <a:r>
              <a:rPr lang="pl-PL" sz="3600" dirty="0" err="1" smtClean="0"/>
              <a:t>dynamics</a:t>
            </a:r>
            <a:endParaRPr lang="en-US" sz="3600" dirty="0"/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4800600" y="22860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Stokes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’  law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Text Box 14"/>
          <p:cNvSpPr txBox="1">
            <a:spLocks noChangeArrowheads="1"/>
          </p:cNvSpPr>
          <p:nvPr/>
        </p:nvSpPr>
        <p:spPr bwMode="auto">
          <a:xfrm>
            <a:off x="6172200" y="574402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Wiener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process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33400" y="3048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>
                <a:latin typeface="Symbol" pitchFamily="18" charset="2"/>
              </a:rPr>
              <a:t>g</a:t>
            </a:r>
            <a:r>
              <a:rPr lang="pl-PL" sz="2400" baseline="-25000" dirty="0" err="1" smtClean="0"/>
              <a:t>i</a:t>
            </a:r>
            <a:r>
              <a:rPr lang="pl-PL" sz="2400" dirty="0" smtClean="0"/>
              <a:t> –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friction</a:t>
            </a:r>
            <a:r>
              <a:rPr lang="pl-PL" sz="2400" dirty="0" smtClean="0"/>
              <a:t> </a:t>
            </a:r>
            <a:r>
              <a:rPr lang="pl-PL" sz="2400" dirty="0" err="1" smtClean="0"/>
              <a:t>coefficient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ith</a:t>
            </a:r>
            <a:r>
              <a:rPr lang="pl-PL" sz="2400" dirty="0" smtClean="0"/>
              <a:t> atom</a:t>
            </a:r>
          </a:p>
          <a:p>
            <a:r>
              <a:rPr lang="pl-PL" sz="2400" dirty="0" err="1" smtClean="0"/>
              <a:t>r</a:t>
            </a:r>
            <a:r>
              <a:rPr lang="pl-PL" sz="2400" baseline="-25000" dirty="0" err="1" smtClean="0"/>
              <a:t>i</a:t>
            </a:r>
            <a:r>
              <a:rPr lang="pl-PL" sz="2400" dirty="0" smtClean="0"/>
              <a:t>, </a:t>
            </a:r>
            <a:r>
              <a:rPr lang="pl-PL" sz="2400" dirty="0" err="1" smtClean="0"/>
              <a:t>r</a:t>
            </a:r>
            <a:r>
              <a:rPr lang="pl-PL" sz="2400" baseline="-25000" dirty="0" err="1" smtClean="0"/>
              <a:t>w</a:t>
            </a:r>
            <a:r>
              <a:rPr lang="pl-PL" sz="2400" dirty="0" smtClean="0"/>
              <a:t> –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radii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ith</a:t>
            </a:r>
            <a:r>
              <a:rPr lang="pl-PL" sz="2400" dirty="0" smtClean="0"/>
              <a:t> atom and of </a:t>
            </a:r>
            <a:r>
              <a:rPr lang="pl-PL" sz="2400" dirty="0" err="1" smtClean="0"/>
              <a:t>water</a:t>
            </a:r>
            <a:r>
              <a:rPr lang="pl-PL" sz="2400" dirty="0" smtClean="0"/>
              <a:t>, </a:t>
            </a:r>
            <a:r>
              <a:rPr lang="pl-PL" sz="2400" dirty="0" err="1" smtClean="0"/>
              <a:t>respectively</a:t>
            </a:r>
            <a:endParaRPr lang="pl-PL" sz="2400" dirty="0" smtClean="0"/>
          </a:p>
          <a:p>
            <a:r>
              <a:rPr lang="pl-PL" sz="2400" dirty="0" err="1" smtClean="0">
                <a:latin typeface="Symbol" pitchFamily="18" charset="2"/>
              </a:rPr>
              <a:t>h</a:t>
            </a:r>
            <a:r>
              <a:rPr lang="pl-PL" sz="2400" baseline="-25000" dirty="0" err="1" smtClean="0"/>
              <a:t>w</a:t>
            </a:r>
            <a:r>
              <a:rPr lang="pl-PL" sz="2400" dirty="0" smtClean="0"/>
              <a:t> –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viscosity</a:t>
            </a:r>
            <a:r>
              <a:rPr lang="pl-PL" sz="2400" dirty="0" smtClean="0"/>
              <a:t> of </a:t>
            </a:r>
            <a:r>
              <a:rPr lang="pl-PL" sz="2400" dirty="0" err="1" smtClean="0"/>
              <a:t>water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66775"/>
            <a:ext cx="843915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Performance of </a:t>
            </a:r>
            <a:r>
              <a:rPr lang="pl-PL" sz="2800" dirty="0" err="1" smtClean="0"/>
              <a:t>Nose-Hoover</a:t>
            </a:r>
            <a:r>
              <a:rPr lang="pl-PL" sz="2800" dirty="0" smtClean="0"/>
              <a:t> </a:t>
            </a:r>
            <a:r>
              <a:rPr lang="pl-PL" sz="2800" dirty="0" err="1" smtClean="0"/>
              <a:t>thermostat</a:t>
            </a:r>
            <a:r>
              <a:rPr lang="pl-PL" sz="2800" dirty="0" smtClean="0"/>
              <a:t> </a:t>
            </a:r>
          </a:p>
          <a:p>
            <a:pPr algn="ctr"/>
            <a:r>
              <a:rPr lang="pl-PL" sz="2800" dirty="0" smtClean="0"/>
              <a:t>for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Lennard-Jones</a:t>
            </a:r>
            <a:r>
              <a:rPr lang="pl-PL" sz="2800" dirty="0" smtClean="0"/>
              <a:t> fluid</a:t>
            </a:r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6400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Kleinerman</a:t>
            </a:r>
            <a:r>
              <a:rPr lang="pl-PL" sz="2000" dirty="0" smtClean="0"/>
              <a:t> et al., </a:t>
            </a:r>
            <a:r>
              <a:rPr lang="pl-PL" sz="2000" i="1" dirty="0" smtClean="0"/>
              <a:t>J. </a:t>
            </a:r>
            <a:r>
              <a:rPr lang="pl-PL" sz="2000" i="1" dirty="0" err="1" smtClean="0"/>
              <a:t>Chem</a:t>
            </a:r>
            <a:r>
              <a:rPr lang="pl-PL" sz="2000" i="1" dirty="0" smtClean="0"/>
              <a:t>. </a:t>
            </a:r>
            <a:r>
              <a:rPr lang="pl-PL" sz="2000" i="1" dirty="0" err="1" smtClean="0"/>
              <a:t>Phys</a:t>
            </a:r>
            <a:r>
              <a:rPr lang="pl-PL" sz="2000" i="1" dirty="0" smtClean="0"/>
              <a:t>.</a:t>
            </a:r>
            <a:r>
              <a:rPr lang="pl-PL" sz="2000" dirty="0" smtClean="0"/>
              <a:t>, 2008, 128, 245103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" y="638175"/>
            <a:ext cx="843915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" y="657225"/>
            <a:ext cx="8086725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Performance </a:t>
            </a:r>
            <a:r>
              <a:rPr lang="pl-PL" sz="2800" dirty="0" err="1" smtClean="0"/>
              <a:t>various</a:t>
            </a:r>
            <a:r>
              <a:rPr lang="pl-PL" sz="2800" dirty="0" smtClean="0"/>
              <a:t> termostat on </a:t>
            </a:r>
            <a:r>
              <a:rPr lang="pl-PL" sz="2800" dirty="0" err="1" smtClean="0"/>
              <a:t>decaalanine</a:t>
            </a:r>
            <a:r>
              <a:rPr lang="pl-PL" sz="2800" dirty="0" smtClean="0"/>
              <a:t> </a:t>
            </a:r>
            <a:r>
              <a:rPr lang="pl-PL" sz="2800" dirty="0" err="1" smtClean="0"/>
              <a:t>chain</a:t>
            </a:r>
            <a:endParaRPr lang="pl-PL" sz="28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0" y="6400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Kleinerman</a:t>
            </a:r>
            <a:r>
              <a:rPr lang="pl-PL" sz="2000" dirty="0" smtClean="0"/>
              <a:t> et al., </a:t>
            </a:r>
            <a:r>
              <a:rPr lang="pl-PL" sz="2000" i="1" dirty="0" smtClean="0"/>
              <a:t>J. </a:t>
            </a:r>
            <a:r>
              <a:rPr lang="pl-PL" sz="2000" i="1" dirty="0" err="1" smtClean="0"/>
              <a:t>Chem</a:t>
            </a:r>
            <a:r>
              <a:rPr lang="pl-PL" sz="2000" i="1" dirty="0" smtClean="0"/>
              <a:t>. </a:t>
            </a:r>
            <a:r>
              <a:rPr lang="pl-PL" sz="2000" i="1" dirty="0" err="1" smtClean="0"/>
              <a:t>Phys</a:t>
            </a:r>
            <a:r>
              <a:rPr lang="pl-PL" sz="2000" i="1" dirty="0" smtClean="0"/>
              <a:t>.</a:t>
            </a:r>
            <a:r>
              <a:rPr lang="pl-PL" sz="2000" dirty="0" smtClean="0"/>
              <a:t>, 2008, 128, 245103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Extended</a:t>
            </a:r>
            <a:r>
              <a:rPr lang="pl-PL" sz="3200" dirty="0" smtClean="0"/>
              <a:t> system for </a:t>
            </a:r>
            <a:r>
              <a:rPr lang="pl-PL" sz="3200" dirty="0" err="1" smtClean="0"/>
              <a:t>pressure</a:t>
            </a:r>
            <a:r>
              <a:rPr lang="pl-PL" sz="3200" dirty="0" smtClean="0"/>
              <a:t> </a:t>
            </a:r>
            <a:r>
              <a:rPr lang="pl-PL" sz="3200" dirty="0" err="1" smtClean="0"/>
              <a:t>control</a:t>
            </a:r>
            <a:r>
              <a:rPr lang="pl-PL" sz="3200" dirty="0" smtClean="0"/>
              <a:t> </a:t>
            </a:r>
          </a:p>
          <a:p>
            <a:pPr algn="ctr"/>
            <a:r>
              <a:rPr lang="pl-PL" sz="3200" dirty="0" smtClean="0"/>
              <a:t>(Andersen barostat)</a:t>
            </a:r>
            <a:endParaRPr lang="pl-PL" sz="32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1054100" y="1447800"/>
          <a:ext cx="3213100" cy="2983593"/>
        </p:xfrm>
        <a:graphic>
          <a:graphicData uri="http://schemas.openxmlformats.org/presentationml/2006/ole">
            <p:oleObj spid="_x0000_s105474" name="Równanie" r:id="rId3" imgW="1244520" imgH="1155600" progId="Equation.3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762000" y="48768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 </a:t>
            </a:r>
            <a:r>
              <a:rPr lang="pl-PL" sz="2400" dirty="0" err="1" smtClean="0"/>
              <a:t>the</a:t>
            </a:r>
            <a:r>
              <a:rPr lang="pl-PL" sz="2400" dirty="0" smtClean="0"/>
              <a:t> „mass” </a:t>
            </a:r>
            <a:r>
              <a:rPr lang="pl-PL" sz="2400" dirty="0" err="1" smtClean="0"/>
              <a:t>corresponding</a:t>
            </a:r>
            <a:r>
              <a:rPr lang="pl-PL" sz="2400" dirty="0" smtClean="0"/>
              <a:t> to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smtClean="0"/>
              <a:t>barostat (</a:t>
            </a:r>
            <a:r>
              <a:rPr lang="pl-PL" sz="2400" dirty="0" err="1" smtClean="0"/>
              <a:t>can</a:t>
            </a:r>
            <a:r>
              <a:rPr lang="pl-PL" sz="2400" dirty="0" smtClean="0"/>
              <a:t> be </a:t>
            </a:r>
            <a:r>
              <a:rPr lang="pl-PL" sz="2400" dirty="0" err="1" smtClean="0"/>
              <a:t>interpreted</a:t>
            </a:r>
            <a:r>
              <a:rPr lang="pl-PL" sz="2400" dirty="0" smtClean="0"/>
              <a:t> as </a:t>
            </a:r>
            <a:r>
              <a:rPr lang="pl-PL" sz="2400" dirty="0" err="1" smtClean="0"/>
              <a:t>the</a:t>
            </a:r>
            <a:r>
              <a:rPr lang="pl-PL" sz="2400" dirty="0" smtClean="0"/>
              <a:t> mass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„piston”)</a:t>
            </a:r>
          </a:p>
          <a:p>
            <a:r>
              <a:rPr lang="pl-PL" sz="2400" dirty="0" smtClean="0"/>
              <a:t>V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volume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system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Isothermal-isobaric</a:t>
            </a:r>
            <a:r>
              <a:rPr lang="pl-PL" sz="3200" dirty="0" smtClean="0"/>
              <a:t> ensemble</a:t>
            </a:r>
            <a:endParaRPr lang="pl-PL" sz="32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120650" y="838200"/>
          <a:ext cx="8947150" cy="3318397"/>
        </p:xfrm>
        <a:graphic>
          <a:graphicData uri="http://schemas.openxmlformats.org/presentationml/2006/ole">
            <p:oleObj spid="_x0000_s109570" name="Równanie" r:id="rId3" imgW="3593880" imgH="1333440" progId="Equation.3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76200" y="43434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d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dimension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system (</a:t>
            </a:r>
            <a:r>
              <a:rPr lang="pl-PL" sz="2400" dirty="0" err="1" smtClean="0"/>
              <a:t>usually</a:t>
            </a:r>
            <a:r>
              <a:rPr lang="pl-PL" sz="2400" dirty="0" smtClean="0"/>
              <a:t> 3)</a:t>
            </a:r>
          </a:p>
          <a:p>
            <a:r>
              <a:rPr lang="pl-PL" sz="2400" dirty="0" smtClean="0"/>
              <a:t>g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number</a:t>
            </a:r>
            <a:r>
              <a:rPr lang="pl-PL" sz="2400" dirty="0" smtClean="0"/>
              <a:t> of </a:t>
            </a:r>
            <a:r>
              <a:rPr lang="pl-PL" sz="2400" dirty="0" err="1" smtClean="0"/>
              <a:t>degrees</a:t>
            </a:r>
            <a:r>
              <a:rPr lang="pl-PL" sz="2400" dirty="0" smtClean="0"/>
              <a:t> of </a:t>
            </a:r>
            <a:r>
              <a:rPr lang="pl-PL" sz="2400" dirty="0" err="1" smtClean="0"/>
              <a:t>freedom</a:t>
            </a:r>
            <a:endParaRPr lang="pl-PL" sz="2400" dirty="0" smtClean="0"/>
          </a:p>
          <a:p>
            <a:r>
              <a:rPr lang="pl-PL" sz="2400" dirty="0" smtClean="0"/>
              <a:t>W </a:t>
            </a:r>
            <a:r>
              <a:rPr lang="pl-PL" sz="2400" dirty="0" err="1" smtClean="0"/>
              <a:t>the</a:t>
            </a:r>
            <a:r>
              <a:rPr lang="pl-PL" sz="2400" dirty="0" smtClean="0"/>
              <a:t> „mass” </a:t>
            </a:r>
            <a:r>
              <a:rPr lang="pl-PL" sz="2400" dirty="0" err="1" smtClean="0"/>
              <a:t>corresponding</a:t>
            </a:r>
            <a:r>
              <a:rPr lang="pl-PL" sz="2400" dirty="0" smtClean="0"/>
              <a:t> to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smtClean="0"/>
              <a:t>barostat</a:t>
            </a:r>
          </a:p>
          <a:p>
            <a:r>
              <a:rPr lang="pl-PL" sz="2400" dirty="0" smtClean="0"/>
              <a:t>Q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the”mass</a:t>
            </a:r>
            <a:r>
              <a:rPr lang="pl-PL" sz="2400" dirty="0" smtClean="0"/>
              <a:t>” </a:t>
            </a:r>
            <a:r>
              <a:rPr lang="pl-PL" sz="2400" dirty="0" err="1" smtClean="0"/>
              <a:t>corresponding</a:t>
            </a:r>
            <a:r>
              <a:rPr lang="pl-PL" sz="2400" dirty="0" smtClean="0"/>
              <a:t> to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thermostat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6200" y="609600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Martyna, Tobias, and Klein, </a:t>
            </a:r>
            <a:r>
              <a:rPr lang="pl-PL" sz="2000" i="1" dirty="0" smtClean="0"/>
              <a:t>J. </a:t>
            </a:r>
            <a:r>
              <a:rPr lang="pl-PL" sz="2000" i="1" dirty="0" err="1" smtClean="0"/>
              <a:t>Chem</a:t>
            </a:r>
            <a:r>
              <a:rPr lang="pl-PL" sz="2000" i="1" dirty="0" smtClean="0"/>
              <a:t>. </a:t>
            </a:r>
            <a:r>
              <a:rPr lang="pl-PL" sz="2000" i="1" dirty="0" err="1" smtClean="0"/>
              <a:t>Phys</a:t>
            </a:r>
            <a:r>
              <a:rPr lang="pl-PL" sz="2000" i="1" dirty="0" smtClean="0"/>
              <a:t>.</a:t>
            </a:r>
            <a:r>
              <a:rPr lang="pl-PL" sz="2000" dirty="0" smtClean="0"/>
              <a:t>, 1994, 101(5), 4177-4189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914400"/>
            <a:ext cx="552806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Martyna-Tobias-Klein</a:t>
            </a:r>
            <a:r>
              <a:rPr lang="pl-PL" sz="3200" dirty="0" smtClean="0"/>
              <a:t> NPT </a:t>
            </a:r>
            <a:r>
              <a:rPr lang="pl-PL" sz="3200" dirty="0" err="1" smtClean="0"/>
              <a:t>algorithm</a:t>
            </a:r>
            <a:r>
              <a:rPr lang="pl-PL" sz="3200" dirty="0" smtClean="0"/>
              <a:t>: </a:t>
            </a:r>
          </a:p>
          <a:p>
            <a:pPr algn="ctr"/>
            <a:r>
              <a:rPr lang="pl-PL" sz="3200" dirty="0" err="1" smtClean="0"/>
              <a:t>tests</a:t>
            </a:r>
            <a:r>
              <a:rPr lang="pl-PL" sz="3200" dirty="0" smtClean="0"/>
              <a:t> </a:t>
            </a:r>
            <a:r>
              <a:rPr lang="pl-PL" sz="3200" dirty="0" err="1" smtClean="0"/>
              <a:t>with</a:t>
            </a:r>
            <a:r>
              <a:rPr lang="pl-PL" sz="3200" dirty="0" smtClean="0"/>
              <a:t> model systems</a:t>
            </a:r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334000" y="2630269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Model 1-dimensional system: </a:t>
            </a:r>
            <a:r>
              <a:rPr lang="pl-PL" sz="2000" dirty="0" err="1" smtClean="0"/>
              <a:t>position</a:t>
            </a:r>
            <a:r>
              <a:rPr lang="pl-PL" sz="2000" dirty="0" smtClean="0"/>
              <a:t> </a:t>
            </a:r>
            <a:r>
              <a:rPr lang="pl-PL" sz="2000" dirty="0" err="1" smtClean="0"/>
              <a:t>distribution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272314" y="5297269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Model 3-dimensional system: </a:t>
            </a:r>
            <a:r>
              <a:rPr lang="pl-PL" sz="2000" dirty="0" err="1" smtClean="0"/>
              <a:t>volume</a:t>
            </a:r>
            <a:r>
              <a:rPr lang="pl-PL" sz="2000" dirty="0" smtClean="0"/>
              <a:t> </a:t>
            </a:r>
            <a:r>
              <a:rPr lang="pl-PL" sz="2000" dirty="0" err="1" smtClean="0"/>
              <a:t>distribution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48770" y="638169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Martyna, Tobias, and Klein, </a:t>
            </a:r>
            <a:r>
              <a:rPr lang="pl-PL" sz="2000" i="1" dirty="0" smtClean="0"/>
              <a:t>J. </a:t>
            </a:r>
            <a:r>
              <a:rPr lang="pl-PL" sz="2000" i="1" dirty="0" err="1" smtClean="0"/>
              <a:t>Chem</a:t>
            </a:r>
            <a:r>
              <a:rPr lang="pl-PL" sz="2000" i="1" dirty="0" smtClean="0"/>
              <a:t>. </a:t>
            </a:r>
            <a:r>
              <a:rPr lang="pl-PL" sz="2000" i="1" dirty="0" err="1" smtClean="0"/>
              <a:t>Phys</a:t>
            </a:r>
            <a:r>
              <a:rPr lang="pl-PL" sz="2000" i="1" dirty="0" smtClean="0"/>
              <a:t>.</a:t>
            </a:r>
            <a:r>
              <a:rPr lang="pl-PL" sz="2000" dirty="0" smtClean="0"/>
              <a:t>, 1994, 101(5), 4177-4189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The</a:t>
            </a:r>
            <a:r>
              <a:rPr lang="pl-PL" sz="3200" dirty="0" smtClean="0"/>
              <a:t> </a:t>
            </a:r>
            <a:r>
              <a:rPr lang="pl-PL" sz="3200" dirty="0" err="1" smtClean="0"/>
              <a:t>Langevin</a:t>
            </a:r>
            <a:r>
              <a:rPr lang="pl-PL" sz="3200" dirty="0" smtClean="0"/>
              <a:t> piston </a:t>
            </a:r>
            <a:r>
              <a:rPr lang="pl-PL" sz="3200" dirty="0" err="1" smtClean="0"/>
              <a:t>method</a:t>
            </a:r>
            <a:r>
              <a:rPr lang="pl-PL" sz="3200" dirty="0" smtClean="0"/>
              <a:t> (</a:t>
            </a:r>
            <a:r>
              <a:rPr lang="pl-PL" sz="3200" dirty="0" err="1" smtClean="0"/>
              <a:t>stochastic</a:t>
            </a:r>
            <a:r>
              <a:rPr lang="pl-PL" sz="3200" dirty="0" smtClean="0"/>
              <a:t>)</a:t>
            </a:r>
            <a:endParaRPr lang="pl-PL" sz="3200" dirty="0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/>
        </p:nvGraphicFramePr>
        <p:xfrm>
          <a:off x="1371600" y="1134626"/>
          <a:ext cx="6477000" cy="4199374"/>
        </p:xfrm>
        <a:graphic>
          <a:graphicData uri="http://schemas.openxmlformats.org/presentationml/2006/ole">
            <p:oleObj spid="_x0000_s111618" name="Równanie" r:id="rId3" imgW="2311200" imgH="1498320" progId="Equation.3">
              <p:embed/>
            </p:oleObj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76200" y="5943600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Feller</a:t>
            </a:r>
            <a:r>
              <a:rPr lang="pl-PL" sz="2000" dirty="0" smtClean="0"/>
              <a:t>, </a:t>
            </a:r>
            <a:r>
              <a:rPr lang="pl-PL" sz="2000" dirty="0" err="1" smtClean="0"/>
              <a:t>Zhang</a:t>
            </a:r>
            <a:r>
              <a:rPr lang="pl-PL" sz="2000" dirty="0" smtClean="0"/>
              <a:t>, Pastor, and Brooks, </a:t>
            </a:r>
            <a:r>
              <a:rPr lang="pl-PL" sz="2000" i="1" dirty="0" smtClean="0"/>
              <a:t>J. </a:t>
            </a:r>
            <a:r>
              <a:rPr lang="pl-PL" sz="2000" i="1" dirty="0" err="1" smtClean="0"/>
              <a:t>Chem</a:t>
            </a:r>
            <a:r>
              <a:rPr lang="pl-PL" sz="2000" i="1" dirty="0" smtClean="0"/>
              <a:t>. </a:t>
            </a:r>
            <a:r>
              <a:rPr lang="pl-PL" sz="2000" i="1" dirty="0" err="1" smtClean="0"/>
              <a:t>Phys</a:t>
            </a:r>
            <a:r>
              <a:rPr lang="pl-PL" sz="2000" i="1" dirty="0" smtClean="0"/>
              <a:t>.</a:t>
            </a:r>
            <a:r>
              <a:rPr lang="pl-PL" sz="2000" dirty="0" smtClean="0"/>
              <a:t>, 1994, 103(11), 4613-4621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962400" cy="63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4038600" y="18288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Extended</a:t>
            </a:r>
            <a:r>
              <a:rPr lang="pl-PL" sz="2000" dirty="0" smtClean="0"/>
              <a:t> Hamiltonian </a:t>
            </a:r>
            <a:r>
              <a:rPr lang="pl-PL" sz="2000" dirty="0" err="1" smtClean="0"/>
              <a:t>method</a:t>
            </a:r>
            <a:endParaRPr lang="pl-PL" sz="2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038600" y="37338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Langevin</a:t>
            </a:r>
            <a:r>
              <a:rPr lang="pl-PL" sz="2000" dirty="0" smtClean="0"/>
              <a:t> piston </a:t>
            </a:r>
            <a:r>
              <a:rPr lang="pl-PL" sz="2000" dirty="0" err="1" smtClean="0"/>
              <a:t>method</a:t>
            </a:r>
            <a:r>
              <a:rPr lang="pl-PL" sz="2000" dirty="0" smtClean="0"/>
              <a:t> (W=25)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038600" y="584829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Berendsen</a:t>
            </a:r>
            <a:r>
              <a:rPr lang="pl-PL" sz="2000" dirty="0" smtClean="0"/>
              <a:t> barostat</a:t>
            </a:r>
            <a:endParaRPr lang="pl-PL" sz="2000" dirty="0"/>
          </a:p>
        </p:txBody>
      </p:sp>
      <p:sp>
        <p:nvSpPr>
          <p:cNvPr id="6" name="Trójkąt równoramienny 5"/>
          <p:cNvSpPr/>
          <p:nvPr/>
        </p:nvSpPr>
        <p:spPr>
          <a:xfrm>
            <a:off x="4161972" y="381000"/>
            <a:ext cx="304800" cy="304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818744" y="304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W=5</a:t>
            </a:r>
            <a:endParaRPr lang="pl-PL" sz="2000" dirty="0"/>
          </a:p>
        </p:txBody>
      </p:sp>
      <p:sp>
        <p:nvSpPr>
          <p:cNvPr id="8" name="Elipsa 7"/>
          <p:cNvSpPr/>
          <p:nvPr/>
        </p:nvSpPr>
        <p:spPr>
          <a:xfrm>
            <a:off x="4161972" y="9144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847772" y="838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W=25</a:t>
            </a:r>
            <a:endParaRPr lang="pl-PL" sz="2000" dirty="0"/>
          </a:p>
        </p:txBody>
      </p:sp>
      <p:sp>
        <p:nvSpPr>
          <p:cNvPr id="10" name="Prostokąt 9"/>
          <p:cNvSpPr/>
          <p:nvPr/>
        </p:nvSpPr>
        <p:spPr>
          <a:xfrm>
            <a:off x="4176486" y="1386114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4847772" y="1371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W=225</a:t>
            </a:r>
            <a:endParaRPr lang="pl-PL" sz="2000" dirty="0"/>
          </a:p>
        </p:txBody>
      </p:sp>
      <p:sp>
        <p:nvSpPr>
          <p:cNvPr id="12" name="Elipsa 11"/>
          <p:cNvSpPr/>
          <p:nvPr/>
        </p:nvSpPr>
        <p:spPr>
          <a:xfrm>
            <a:off x="4191000" y="295269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4876800" y="28764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Symbol" pitchFamily="18" charset="2"/>
              </a:rPr>
              <a:t>g</a:t>
            </a:r>
            <a:r>
              <a:rPr lang="pl-PL" sz="2000" dirty="0" smtClean="0"/>
              <a:t>=20 ps</a:t>
            </a:r>
            <a:r>
              <a:rPr lang="pl-PL" sz="2000" baseline="30000" dirty="0" smtClean="0"/>
              <a:t>-1</a:t>
            </a:r>
            <a:endParaRPr lang="pl-PL" sz="2000" baseline="30000" dirty="0"/>
          </a:p>
        </p:txBody>
      </p:sp>
      <p:sp>
        <p:nvSpPr>
          <p:cNvPr id="14" name="Prostokąt 13"/>
          <p:cNvSpPr/>
          <p:nvPr/>
        </p:nvSpPr>
        <p:spPr>
          <a:xfrm>
            <a:off x="4205514" y="2452914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4876800" y="2438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Symbol" pitchFamily="18" charset="2"/>
              </a:rPr>
              <a:t>g</a:t>
            </a:r>
            <a:r>
              <a:rPr lang="pl-PL" sz="2000" dirty="0" smtClean="0"/>
              <a:t>=0 ps</a:t>
            </a:r>
            <a:r>
              <a:rPr lang="pl-PL" sz="2000" baseline="30000" dirty="0" smtClean="0"/>
              <a:t>-1</a:t>
            </a:r>
            <a:endParaRPr lang="pl-PL" sz="2000" baseline="30000" dirty="0"/>
          </a:p>
        </p:txBody>
      </p:sp>
      <p:sp>
        <p:nvSpPr>
          <p:cNvPr id="16" name="Trójkąt równoramienny 15"/>
          <p:cNvSpPr/>
          <p:nvPr/>
        </p:nvSpPr>
        <p:spPr>
          <a:xfrm>
            <a:off x="4205514" y="3409890"/>
            <a:ext cx="304800" cy="304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4862286" y="33336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Symbol" pitchFamily="18" charset="2"/>
              </a:rPr>
              <a:t>g</a:t>
            </a:r>
            <a:r>
              <a:rPr lang="pl-PL" sz="2000" dirty="0" smtClean="0"/>
              <a:t>=50 s</a:t>
            </a:r>
            <a:r>
              <a:rPr lang="pl-PL" sz="2000" baseline="30000" dirty="0" smtClean="0"/>
              <a:t>-1</a:t>
            </a:r>
            <a:endParaRPr lang="pl-PL" sz="2000" baseline="30000" dirty="0"/>
          </a:p>
        </p:txBody>
      </p:sp>
      <p:sp>
        <p:nvSpPr>
          <p:cNvPr id="26" name="Elipsa 25"/>
          <p:cNvSpPr/>
          <p:nvPr/>
        </p:nvSpPr>
        <p:spPr>
          <a:xfrm>
            <a:off x="4220028" y="488671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4905828" y="4810518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Symbol" pitchFamily="18" charset="2"/>
              </a:rPr>
              <a:t>t</a:t>
            </a:r>
            <a:r>
              <a:rPr lang="pl-PL" sz="2000" baseline="-25000" dirty="0" smtClean="0"/>
              <a:t>p</a:t>
            </a:r>
            <a:r>
              <a:rPr lang="pl-PL" sz="2000" dirty="0" smtClean="0"/>
              <a:t>=1 </a:t>
            </a:r>
            <a:r>
              <a:rPr lang="pl-PL" sz="2000" dirty="0" err="1" smtClean="0"/>
              <a:t>ps</a:t>
            </a:r>
            <a:endParaRPr lang="pl-PL" sz="2000" dirty="0"/>
          </a:p>
        </p:txBody>
      </p:sp>
      <p:sp>
        <p:nvSpPr>
          <p:cNvPr id="28" name="Prostokąt 27"/>
          <p:cNvSpPr/>
          <p:nvPr/>
        </p:nvSpPr>
        <p:spPr>
          <a:xfrm>
            <a:off x="4234542" y="5358432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ole tekstowe 28"/>
          <p:cNvSpPr txBox="1"/>
          <p:nvPr/>
        </p:nvSpPr>
        <p:spPr>
          <a:xfrm>
            <a:off x="4905828" y="5343918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Symbol" pitchFamily="18" charset="2"/>
              </a:rPr>
              <a:t>t</a:t>
            </a:r>
            <a:r>
              <a:rPr lang="pl-PL" sz="2000" baseline="-25000" dirty="0" smtClean="0"/>
              <a:t>p</a:t>
            </a:r>
            <a:r>
              <a:rPr lang="pl-PL" sz="2000" dirty="0" smtClean="0"/>
              <a:t>=5 </a:t>
            </a:r>
            <a:r>
              <a:rPr lang="pl-PL" sz="2000" dirty="0" err="1" smtClean="0"/>
              <a:t>ps</a:t>
            </a:r>
            <a:endParaRPr lang="pl-PL" sz="2000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76200" y="6381690"/>
            <a:ext cx="906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Feller</a:t>
            </a:r>
            <a:r>
              <a:rPr lang="pl-PL" sz="2000" dirty="0" smtClean="0"/>
              <a:t>, </a:t>
            </a:r>
            <a:r>
              <a:rPr lang="pl-PL" sz="2000" dirty="0" err="1" smtClean="0"/>
              <a:t>Zhang</a:t>
            </a:r>
            <a:r>
              <a:rPr lang="pl-PL" sz="2000" dirty="0" smtClean="0"/>
              <a:t>, Pastor, and Brooks, </a:t>
            </a:r>
            <a:r>
              <a:rPr lang="pl-PL" sz="2000" i="1" dirty="0" smtClean="0"/>
              <a:t>J. </a:t>
            </a:r>
            <a:r>
              <a:rPr lang="pl-PL" sz="2000" i="1" dirty="0" err="1" smtClean="0"/>
              <a:t>Chem</a:t>
            </a:r>
            <a:r>
              <a:rPr lang="pl-PL" sz="2000" i="1" dirty="0" smtClean="0"/>
              <a:t>. </a:t>
            </a:r>
            <a:r>
              <a:rPr lang="pl-PL" sz="2000" i="1" dirty="0" err="1" smtClean="0"/>
              <a:t>Phys</a:t>
            </a:r>
            <a:r>
              <a:rPr lang="pl-PL" sz="2000" i="1" dirty="0" smtClean="0"/>
              <a:t>.</a:t>
            </a:r>
            <a:r>
              <a:rPr lang="pl-PL" sz="2000" dirty="0" smtClean="0"/>
              <a:t>, 1994, 103(11), 4613-4621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0" y="15240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average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kinetic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energy of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Langevin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MD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simulation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corresponds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absolute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velocities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obey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proper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Gaussian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distribution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zero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mean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variance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8850" name="Object 11"/>
          <p:cNvGraphicFramePr>
            <a:graphicFrameLocks noChangeAspect="1"/>
          </p:cNvGraphicFramePr>
          <p:nvPr/>
        </p:nvGraphicFramePr>
        <p:xfrm>
          <a:off x="620712" y="2438400"/>
          <a:ext cx="5627688" cy="1154113"/>
        </p:xfrm>
        <a:graphic>
          <a:graphicData uri="http://schemas.openxmlformats.org/presentationml/2006/ole">
            <p:oleObj spid="_x0000_s78850" name="Równanie" r:id="rId3" imgW="2234880" imgH="457200" progId="Equation.3">
              <p:embed/>
            </p:oleObj>
          </a:graphicData>
        </a:graphic>
      </p:graphicFrame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81000" y="38862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can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define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momentary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658813" y="4724400"/>
          <a:ext cx="6427787" cy="1089025"/>
        </p:xfrm>
        <a:graphic>
          <a:graphicData uri="http://schemas.openxmlformats.org/presentationml/2006/ole">
            <p:oleObj spid="_x0000_s78851" name="Równanie" r:id="rId4" imgW="2552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76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Integration</a:t>
            </a:r>
            <a:r>
              <a:rPr lang="pl-PL" sz="3200" dirty="0" smtClean="0"/>
              <a:t> of </a:t>
            </a:r>
            <a:r>
              <a:rPr lang="pl-PL" sz="3200" dirty="0" err="1" smtClean="0"/>
              <a:t>the</a:t>
            </a:r>
            <a:r>
              <a:rPr lang="pl-PL" sz="3200" dirty="0" smtClean="0"/>
              <a:t> </a:t>
            </a:r>
            <a:r>
              <a:rPr lang="pl-PL" sz="3200" dirty="0" err="1" smtClean="0"/>
              <a:t>stochastic</a:t>
            </a:r>
            <a:r>
              <a:rPr lang="pl-PL" sz="3200" dirty="0" smtClean="0"/>
              <a:t> </a:t>
            </a:r>
            <a:r>
              <a:rPr lang="pl-PL" sz="3200" dirty="0" err="1" smtClean="0"/>
              <a:t>equations</a:t>
            </a:r>
            <a:r>
              <a:rPr lang="pl-PL" sz="3200" dirty="0" smtClean="0"/>
              <a:t> of </a:t>
            </a:r>
            <a:r>
              <a:rPr lang="pl-PL" sz="3200" dirty="0" err="1" smtClean="0"/>
              <a:t>motion</a:t>
            </a:r>
            <a:endParaRPr lang="pl-PL" sz="3200" dirty="0" smtClean="0"/>
          </a:p>
          <a:p>
            <a:pPr algn="ctr"/>
            <a:r>
              <a:rPr lang="pl-PL" sz="3200" dirty="0" smtClean="0"/>
              <a:t>(</a:t>
            </a:r>
            <a:r>
              <a:rPr lang="pl-PL" sz="3200" dirty="0" err="1" smtClean="0"/>
              <a:t>velocity-Verlet</a:t>
            </a:r>
            <a:r>
              <a:rPr lang="pl-PL" sz="3200" dirty="0" smtClean="0"/>
              <a:t> integrator)</a:t>
            </a:r>
          </a:p>
        </p:txBody>
      </p:sp>
      <p:graphicFrame>
        <p:nvGraphicFramePr>
          <p:cNvPr id="79874" name="Object 3"/>
          <p:cNvGraphicFramePr>
            <a:graphicFrameLocks noChangeAspect="1"/>
          </p:cNvGraphicFramePr>
          <p:nvPr/>
        </p:nvGraphicFramePr>
        <p:xfrm>
          <a:off x="288925" y="1325563"/>
          <a:ext cx="8556625" cy="3978275"/>
        </p:xfrm>
        <a:graphic>
          <a:graphicData uri="http://schemas.openxmlformats.org/presentationml/2006/ole">
            <p:oleObj spid="_x0000_s79874" name="Równanie" r:id="rId3" imgW="3276360" imgH="1523880" progId="Equation.3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28600" y="5486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Ricci and </a:t>
            </a:r>
            <a:r>
              <a:rPr lang="pl-PL" sz="2400" dirty="0" err="1" smtClean="0"/>
              <a:t>Ciccotti</a:t>
            </a:r>
            <a:r>
              <a:rPr lang="pl-PL" sz="2400" dirty="0" smtClean="0"/>
              <a:t>, </a:t>
            </a:r>
            <a:r>
              <a:rPr lang="pl-PL" sz="2400" i="1" dirty="0" smtClean="0"/>
              <a:t>Mol. </a:t>
            </a:r>
            <a:r>
              <a:rPr lang="pl-PL" sz="2400" i="1" dirty="0" err="1" smtClean="0"/>
              <a:t>Rhys</a:t>
            </a:r>
            <a:r>
              <a:rPr lang="pl-PL" sz="2400" i="1" dirty="0" smtClean="0"/>
              <a:t>.,</a:t>
            </a:r>
            <a:r>
              <a:rPr lang="pl-PL" sz="2400" dirty="0" smtClean="0"/>
              <a:t> 2003, 101, 1927-1931.</a:t>
            </a:r>
          </a:p>
          <a:p>
            <a:r>
              <a:rPr lang="pl-PL" sz="2400" dirty="0" err="1" smtClean="0"/>
              <a:t>Ciccotti</a:t>
            </a:r>
            <a:r>
              <a:rPr lang="pl-PL" sz="2400" dirty="0" smtClean="0"/>
              <a:t> and </a:t>
            </a:r>
            <a:r>
              <a:rPr lang="pl-PL" sz="2400" dirty="0" err="1" smtClean="0"/>
              <a:t>Kalibaeva</a:t>
            </a:r>
            <a:r>
              <a:rPr lang="pl-PL" sz="2400" dirty="0" smtClean="0"/>
              <a:t>, Phil. Trans. R. </a:t>
            </a:r>
            <a:r>
              <a:rPr lang="pl-PL" sz="2400" dirty="0" err="1" smtClean="0"/>
              <a:t>Soc</a:t>
            </a:r>
            <a:r>
              <a:rPr lang="pl-PL" sz="2400" dirty="0" smtClean="0"/>
              <a:t>. </a:t>
            </a:r>
            <a:r>
              <a:rPr lang="pl-PL" sz="2400" dirty="0" err="1" smtClean="0"/>
              <a:t>Lond</a:t>
            </a:r>
            <a:r>
              <a:rPr lang="pl-PL" sz="2400" dirty="0" smtClean="0"/>
              <a:t>. A, 2004, 362, 1583-1594.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2400" y="76200"/>
            <a:ext cx="899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err="1" smtClean="0"/>
              <a:t>When</a:t>
            </a:r>
            <a:r>
              <a:rPr lang="pl-PL" sz="2800" dirty="0" smtClean="0"/>
              <a:t> </a:t>
            </a:r>
            <a:r>
              <a:rPr lang="pl-PL" sz="2800" dirty="0" err="1" smtClean="0">
                <a:latin typeface="Symbol" pitchFamily="18" charset="2"/>
              </a:rPr>
              <a:t>D</a:t>
            </a:r>
            <a:r>
              <a:rPr lang="pl-PL" sz="2800" i="1" dirty="0" err="1" smtClean="0"/>
              <a:t>t</a:t>
            </a:r>
            <a:r>
              <a:rPr lang="pl-PL" sz="2800" dirty="0" smtClean="0"/>
              <a:t> and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friction</a:t>
            </a:r>
            <a:r>
              <a:rPr lang="pl-PL" sz="2800" dirty="0" smtClean="0"/>
              <a:t> </a:t>
            </a:r>
            <a:r>
              <a:rPr lang="pl-PL" sz="2800" dirty="0" err="1" smtClean="0"/>
              <a:t>coefficient</a:t>
            </a:r>
            <a:r>
              <a:rPr lang="pl-PL" sz="2800" dirty="0" smtClean="0"/>
              <a:t> </a:t>
            </a:r>
            <a:r>
              <a:rPr lang="pl-PL" sz="2800" dirty="0" err="1" smtClean="0"/>
              <a:t>are</a:t>
            </a:r>
            <a:r>
              <a:rPr lang="pl-PL" sz="2800" dirty="0" smtClean="0"/>
              <a:t> </a:t>
            </a:r>
            <a:r>
              <a:rPr lang="pl-PL" sz="2800" dirty="0" err="1" smtClean="0"/>
              <a:t>small</a:t>
            </a:r>
            <a:r>
              <a:rPr lang="pl-PL" sz="2800" dirty="0" smtClean="0"/>
              <a:t>,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exponential</a:t>
            </a:r>
            <a:r>
              <a:rPr lang="pl-PL" sz="2800" dirty="0" smtClean="0"/>
              <a:t> </a:t>
            </a:r>
            <a:r>
              <a:rPr lang="pl-PL" sz="2800" dirty="0" err="1" smtClean="0"/>
              <a:t>terms</a:t>
            </a:r>
            <a:r>
              <a:rPr lang="pl-PL" sz="2800" dirty="0" smtClean="0"/>
              <a:t> </a:t>
            </a:r>
            <a:r>
              <a:rPr lang="pl-PL" sz="2800" dirty="0" err="1" smtClean="0"/>
              <a:t>can</a:t>
            </a:r>
            <a:r>
              <a:rPr lang="pl-PL" sz="2800" dirty="0" smtClean="0"/>
              <a:t> be </a:t>
            </a:r>
            <a:r>
              <a:rPr lang="pl-PL" sz="2800" dirty="0" err="1" smtClean="0"/>
              <a:t>expanded</a:t>
            </a:r>
            <a:r>
              <a:rPr lang="pl-PL" sz="2800" dirty="0" smtClean="0"/>
              <a:t> </a:t>
            </a:r>
            <a:r>
              <a:rPr lang="pl-PL" sz="2800" dirty="0" err="1" smtClean="0"/>
              <a:t>into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Taylor </a:t>
            </a:r>
            <a:r>
              <a:rPr lang="pl-PL" sz="2800" dirty="0" err="1" smtClean="0"/>
              <a:t>series</a:t>
            </a:r>
            <a:r>
              <a:rPr lang="pl-PL" sz="2800" dirty="0" smtClean="0"/>
              <a:t> and </a:t>
            </a:r>
            <a:r>
              <a:rPr lang="pl-PL" sz="2800" dirty="0" err="1" smtClean="0"/>
              <a:t>the</a:t>
            </a:r>
            <a:r>
              <a:rPr lang="pl-PL" sz="2800" dirty="0" smtClean="0"/>
              <a:t> integrator </a:t>
            </a:r>
            <a:r>
              <a:rPr lang="pl-PL" sz="2800" dirty="0" err="1" smtClean="0"/>
              <a:t>becomes</a:t>
            </a:r>
            <a:r>
              <a:rPr lang="pl-PL" sz="2800" dirty="0" smtClean="0"/>
              <a:t> </a:t>
            </a:r>
            <a:r>
              <a:rPr lang="pl-PL" sz="2800" dirty="0" err="1" smtClean="0"/>
              <a:t>velocity-Verlet</a:t>
            </a:r>
            <a:r>
              <a:rPr lang="pl-PL" sz="2800" dirty="0" smtClean="0"/>
              <a:t> integrator </a:t>
            </a:r>
            <a:r>
              <a:rPr lang="pl-PL" sz="2800" dirty="0" err="1" smtClean="0"/>
              <a:t>with</a:t>
            </a:r>
            <a:r>
              <a:rPr lang="pl-PL" sz="2800" dirty="0" smtClean="0"/>
              <a:t> </a:t>
            </a:r>
            <a:r>
              <a:rPr lang="pl-PL" sz="2800" dirty="0" err="1" smtClean="0"/>
              <a:t>friction</a:t>
            </a:r>
            <a:r>
              <a:rPr lang="pl-PL" sz="2800" dirty="0" smtClean="0"/>
              <a:t> and </a:t>
            </a:r>
            <a:r>
              <a:rPr lang="pl-PL" sz="2800" dirty="0" err="1" smtClean="0"/>
              <a:t>stochastic</a:t>
            </a:r>
            <a:r>
              <a:rPr lang="pl-PL" sz="2800" dirty="0" smtClean="0"/>
              <a:t> </a:t>
            </a:r>
            <a:r>
              <a:rPr lang="pl-PL" sz="2800" dirty="0" err="1" smtClean="0"/>
              <a:t>forces</a:t>
            </a:r>
            <a:endParaRPr lang="pl-PL" sz="2800" dirty="0" smtClean="0"/>
          </a:p>
        </p:txBody>
      </p:sp>
      <p:graphicFrame>
        <p:nvGraphicFramePr>
          <p:cNvPr id="79874" name="Object 3"/>
          <p:cNvGraphicFramePr>
            <a:graphicFrameLocks noChangeAspect="1"/>
          </p:cNvGraphicFramePr>
          <p:nvPr/>
        </p:nvGraphicFramePr>
        <p:xfrm>
          <a:off x="206375" y="2438400"/>
          <a:ext cx="8589963" cy="2917825"/>
        </p:xfrm>
        <a:graphic>
          <a:graphicData uri="http://schemas.openxmlformats.org/presentationml/2006/ole">
            <p:oleObj spid="_x0000_s94210" name="Równanie" r:id="rId3" imgW="3288960" imgH="1117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228600" y="762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600" dirty="0" err="1" smtClean="0"/>
              <a:t>Brownian</a:t>
            </a:r>
            <a:r>
              <a:rPr lang="pl-PL" sz="3600" dirty="0" smtClean="0"/>
              <a:t> </a:t>
            </a:r>
            <a:r>
              <a:rPr lang="pl-PL" sz="3600" dirty="0" err="1" smtClean="0"/>
              <a:t>dynamics</a:t>
            </a:r>
            <a:endParaRPr lang="en-US" sz="3600" dirty="0"/>
          </a:p>
        </p:txBody>
      </p:sp>
      <p:graphicFrame>
        <p:nvGraphicFramePr>
          <p:cNvPr id="6149" name="Object 15"/>
          <p:cNvGraphicFramePr>
            <a:graphicFrameLocks noChangeAspect="1"/>
          </p:cNvGraphicFramePr>
          <p:nvPr/>
        </p:nvGraphicFramePr>
        <p:xfrm>
          <a:off x="685800" y="2695575"/>
          <a:ext cx="3765550" cy="1266825"/>
        </p:xfrm>
        <a:graphic>
          <a:graphicData uri="http://schemas.openxmlformats.org/presentationml/2006/ole">
            <p:oleObj spid="_x0000_s77829" name="Równanie" r:id="rId3" imgW="1295280" imgH="431640" progId="Equation.3">
              <p:embed/>
            </p:oleObj>
          </a:graphicData>
        </a:graphic>
      </p:graphicFrame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381000" y="914400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Ignore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inertia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term;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assume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motion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results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equilibrium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potential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fritction+stochastic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forces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57200" y="4267200"/>
            <a:ext cx="8458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Advantage</a:t>
            </a:r>
            <a:r>
              <a:rPr lang="pl-PL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first-order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instead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second-order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ODE.</a:t>
            </a:r>
          </a:p>
          <a:p>
            <a:pPr>
              <a:spcBef>
                <a:spcPct val="50000"/>
              </a:spcBef>
            </a:pPr>
            <a:r>
              <a:rPr lang="pl-PL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Disadvantages</a:t>
            </a:r>
            <a:r>
              <a:rPr lang="pl-PL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constraints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must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imposed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bonds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; energy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often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grows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uncontrollably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152400" y="762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600" dirty="0" smtClean="0"/>
              <a:t>Andersen </a:t>
            </a:r>
            <a:r>
              <a:rPr lang="pl-PL" sz="3600" dirty="0" err="1" smtClean="0"/>
              <a:t>thermostat</a:t>
            </a:r>
            <a:endParaRPr lang="en-US" sz="3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52400" y="10668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800" dirty="0" err="1" smtClean="0"/>
              <a:t>Perform</a:t>
            </a:r>
            <a:r>
              <a:rPr lang="pl-PL" sz="2800" dirty="0" smtClean="0"/>
              <a:t> a </a:t>
            </a:r>
            <a:r>
              <a:rPr lang="pl-PL" sz="2800" dirty="0" err="1" smtClean="0"/>
              <a:t>regular</a:t>
            </a:r>
            <a:r>
              <a:rPr lang="pl-PL" sz="2800" dirty="0" smtClean="0"/>
              <a:t> </a:t>
            </a:r>
            <a:r>
              <a:rPr lang="pl-PL" sz="2800" dirty="0" err="1" smtClean="0"/>
              <a:t>integration</a:t>
            </a:r>
            <a:r>
              <a:rPr lang="pl-PL" sz="2800" dirty="0" smtClean="0"/>
              <a:t> step </a:t>
            </a:r>
            <a:r>
              <a:rPr lang="pl-PL" sz="2800" dirty="0" err="1" smtClean="0"/>
              <a:t>in</a:t>
            </a:r>
            <a:r>
              <a:rPr lang="pl-PL" sz="2800" dirty="0" smtClean="0"/>
              <a:t> </a:t>
            </a:r>
            <a:r>
              <a:rPr lang="pl-PL" sz="2800" dirty="0" err="1" smtClean="0"/>
              <a:t>microcanonical</a:t>
            </a:r>
            <a:r>
              <a:rPr lang="pl-PL" sz="2800" dirty="0" smtClean="0"/>
              <a:t> </a:t>
            </a:r>
            <a:r>
              <a:rPr lang="pl-PL" sz="2800" dirty="0" err="1" smtClean="0"/>
              <a:t>mode</a:t>
            </a:r>
            <a:r>
              <a:rPr lang="pl-PL" sz="2800" dirty="0" smtClean="0"/>
              <a:t>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800" dirty="0" err="1" smtClean="0"/>
              <a:t>Select</a:t>
            </a:r>
            <a:r>
              <a:rPr lang="pl-PL" sz="2800" dirty="0" smtClean="0"/>
              <a:t> a </a:t>
            </a:r>
            <a:r>
              <a:rPr lang="pl-PL" sz="2800" dirty="0" err="1" smtClean="0"/>
              <a:t>number</a:t>
            </a:r>
            <a:r>
              <a:rPr lang="pl-PL" sz="2800" dirty="0" smtClean="0"/>
              <a:t> of </a:t>
            </a:r>
            <a:r>
              <a:rPr lang="pl-PL" sz="2800" dirty="0" err="1" smtClean="0"/>
              <a:t>particles</a:t>
            </a:r>
            <a:r>
              <a:rPr lang="pl-PL" sz="2800" dirty="0" smtClean="0"/>
              <a:t>, </a:t>
            </a:r>
            <a:r>
              <a:rPr lang="pl-PL" sz="2800" i="1" dirty="0" smtClean="0"/>
              <a:t>n</a:t>
            </a:r>
            <a:r>
              <a:rPr lang="pl-PL" sz="2800" dirty="0" smtClean="0"/>
              <a:t>, to </a:t>
            </a:r>
            <a:r>
              <a:rPr lang="pl-PL" sz="2800" dirty="0" err="1" smtClean="0"/>
              <a:t>undergo</a:t>
            </a:r>
            <a:r>
              <a:rPr lang="pl-PL" sz="2800" dirty="0" smtClean="0"/>
              <a:t> </a:t>
            </a:r>
            <a:r>
              <a:rPr lang="pl-PL" sz="2800" dirty="0" err="1" smtClean="0"/>
              <a:t>collision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thermal </a:t>
            </a:r>
            <a:r>
              <a:rPr lang="pl-PL" sz="2800" dirty="0" err="1" smtClean="0"/>
              <a:t>bath</a:t>
            </a:r>
            <a:r>
              <a:rPr lang="pl-PL" sz="2800" dirty="0" smtClean="0"/>
              <a:t>.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pl-PL" sz="2800" dirty="0" err="1" smtClean="0"/>
              <a:t>Replace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velocities</a:t>
            </a:r>
            <a:r>
              <a:rPr lang="pl-PL" sz="2800" dirty="0" smtClean="0"/>
              <a:t> of </a:t>
            </a:r>
            <a:r>
              <a:rPr lang="pl-PL" sz="2800" dirty="0" err="1" smtClean="0"/>
              <a:t>these</a:t>
            </a:r>
            <a:r>
              <a:rPr lang="pl-PL" sz="2800" dirty="0" smtClean="0"/>
              <a:t> </a:t>
            </a:r>
            <a:r>
              <a:rPr lang="pl-PL" sz="2800" dirty="0" err="1" smtClean="0"/>
              <a:t>particles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</a:t>
            </a:r>
            <a:r>
              <a:rPr lang="pl-PL" sz="2800" dirty="0" err="1" smtClean="0"/>
              <a:t>those</a:t>
            </a:r>
            <a:r>
              <a:rPr lang="pl-PL" sz="2800" dirty="0" smtClean="0"/>
              <a:t> </a:t>
            </a:r>
            <a:r>
              <a:rPr lang="pl-PL" sz="2800" dirty="0" err="1" smtClean="0"/>
              <a:t>drawn</a:t>
            </a:r>
            <a:r>
              <a:rPr lang="pl-PL" sz="2800" dirty="0" smtClean="0"/>
              <a:t> </a:t>
            </a:r>
            <a:r>
              <a:rPr lang="pl-PL" sz="2800" dirty="0" err="1" smtClean="0"/>
              <a:t>from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Maxwell-Boltzmann </a:t>
            </a:r>
            <a:r>
              <a:rPr lang="pl-PL" sz="2800" dirty="0" err="1" smtClean="0"/>
              <a:t>distribution</a:t>
            </a:r>
            <a:r>
              <a:rPr lang="pl-PL" sz="2800" dirty="0" smtClean="0"/>
              <a:t> </a:t>
            </a:r>
            <a:r>
              <a:rPr lang="pl-PL" sz="2800" dirty="0" err="1" smtClean="0"/>
              <a:t>corresponding</a:t>
            </a:r>
            <a:r>
              <a:rPr lang="pl-PL" sz="2800" dirty="0" smtClean="0"/>
              <a:t> to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bath</a:t>
            </a:r>
            <a:r>
              <a:rPr lang="pl-PL" sz="2800" dirty="0" smtClean="0"/>
              <a:t> </a:t>
            </a:r>
            <a:r>
              <a:rPr lang="pl-PL" sz="2800" dirty="0" err="1" smtClean="0"/>
              <a:t>temperature</a:t>
            </a:r>
            <a:r>
              <a:rPr lang="pl-PL" sz="2800" dirty="0" smtClean="0"/>
              <a:t> T</a:t>
            </a:r>
            <a:r>
              <a:rPr lang="pl-PL" sz="2800" baseline="-25000" dirty="0" smtClean="0"/>
              <a:t>0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 smtClean="0"/>
              <a:t>Berendsen</a:t>
            </a:r>
            <a:r>
              <a:rPr lang="pl-PL" sz="3200" dirty="0" smtClean="0"/>
              <a:t> </a:t>
            </a:r>
            <a:r>
              <a:rPr lang="pl-PL" sz="3200" dirty="0" err="1" smtClean="0"/>
              <a:t>thermostat</a:t>
            </a:r>
            <a:r>
              <a:rPr lang="pl-PL" sz="3200" dirty="0" smtClean="0"/>
              <a:t>: </a:t>
            </a:r>
          </a:p>
          <a:p>
            <a:pPr algn="ctr"/>
            <a:r>
              <a:rPr lang="pl-PL" sz="3200" dirty="0" err="1" smtClean="0"/>
              <a:t>derivation</a:t>
            </a:r>
            <a:r>
              <a:rPr lang="pl-PL" sz="3200" dirty="0" smtClean="0"/>
              <a:t> </a:t>
            </a:r>
            <a:r>
              <a:rPr lang="pl-PL" sz="3200" dirty="0" err="1" smtClean="0"/>
              <a:t>from</a:t>
            </a:r>
            <a:r>
              <a:rPr lang="pl-PL" sz="3200" dirty="0" smtClean="0"/>
              <a:t> </a:t>
            </a:r>
            <a:r>
              <a:rPr lang="pl-PL" sz="3200" dirty="0" err="1" smtClean="0"/>
              <a:t>Langevin</a:t>
            </a:r>
            <a:r>
              <a:rPr lang="pl-PL" sz="3200" dirty="0" smtClean="0"/>
              <a:t> </a:t>
            </a:r>
            <a:r>
              <a:rPr lang="pl-PL" sz="3200" dirty="0" err="1" smtClean="0"/>
              <a:t>equations</a:t>
            </a:r>
            <a:endParaRPr lang="pl-PL" sz="3200" dirty="0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/>
        </p:nvGraphicFramePr>
        <p:xfrm>
          <a:off x="675217" y="1371600"/>
          <a:ext cx="7401983" cy="990600"/>
        </p:xfrm>
        <a:graphic>
          <a:graphicData uri="http://schemas.openxmlformats.org/presentationml/2006/ole">
            <p:oleObj spid="_x0000_s95234" name="Równanie" r:id="rId3" imgW="3416040" imgH="457200" progId="Equation.3">
              <p:embed/>
            </p:oleObj>
          </a:graphicData>
        </a:graphic>
      </p:graphicFrame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749300" y="3276600"/>
          <a:ext cx="5118100" cy="2586037"/>
        </p:xfrm>
        <a:graphic>
          <a:graphicData uri="http://schemas.openxmlformats.org/presentationml/2006/ole">
            <p:oleObj spid="_x0000_s95235" name="Równanie" r:id="rId4" imgW="2361960" imgH="1193760" progId="Equation.3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33400" y="25863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Therefore</a:t>
            </a:r>
            <a:r>
              <a:rPr lang="pl-PL" sz="2400" dirty="0" smtClean="0"/>
              <a:t>: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iekt 1"/>
          <p:cNvGraphicFramePr>
            <a:graphicFrameLocks noChangeAspect="1"/>
          </p:cNvGraphicFramePr>
          <p:nvPr/>
        </p:nvGraphicFramePr>
        <p:xfrm>
          <a:off x="831850" y="1143000"/>
          <a:ext cx="7550150" cy="4084638"/>
        </p:xfrm>
        <a:graphic>
          <a:graphicData uri="http://schemas.openxmlformats.org/presentationml/2006/ole">
            <p:oleObj spid="_x0000_s97282" name="Równanie" r:id="rId3" imgW="2628720" imgH="1422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4949</TotalTime>
  <Words>733</Words>
  <Application>Microsoft Office PowerPoint</Application>
  <PresentationFormat>Pokaz na ekranie (4:3)</PresentationFormat>
  <Paragraphs>97</Paragraphs>
  <Slides>26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26</vt:i4>
      </vt:variant>
    </vt:vector>
  </HeadingPairs>
  <TitlesOfParts>
    <vt:vector size="29" baseType="lpstr">
      <vt:lpstr>Projekt domyślny</vt:lpstr>
      <vt:lpstr>Równanie</vt:lpstr>
      <vt:lpstr>Microsoft Equation 3.0</vt:lpstr>
      <vt:lpstr>Molecular dynamics (2)  Langevin dynamics NVT and NPT ensembles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Jozef Adam Liwo</dc:creator>
  <cp:lastModifiedBy>Adam</cp:lastModifiedBy>
  <cp:revision>377</cp:revision>
  <dcterms:created xsi:type="dcterms:W3CDTF">2007-02-20T12:26:53Z</dcterms:created>
  <dcterms:modified xsi:type="dcterms:W3CDTF">2015-11-17T09:06:09Z</dcterms:modified>
</cp:coreProperties>
</file>