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5" r:id="rId2"/>
    <p:sldId id="365" r:id="rId3"/>
    <p:sldId id="367" r:id="rId4"/>
    <p:sldId id="366" r:id="rId5"/>
    <p:sldId id="364" r:id="rId6"/>
    <p:sldId id="369" r:id="rId7"/>
    <p:sldId id="370" r:id="rId8"/>
    <p:sldId id="368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  <p:sldId id="39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0066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5" autoAdjust="0"/>
    <p:restoredTop sz="94660"/>
  </p:normalViewPr>
  <p:slideViewPr>
    <p:cSldViewPr>
      <p:cViewPr>
        <p:scale>
          <a:sx n="66" d="100"/>
          <a:sy n="66" d="100"/>
        </p:scale>
        <p:origin x="-696" y="-78"/>
      </p:cViewPr>
      <p:guideLst>
        <p:guide orient="horz" pos="2208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816-3773-41D2-B9FE-78132CB9D089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4EB98-37D6-45B5-BEEE-C799A7B0D9C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4EB98-37D6-45B5-BEEE-C799A7B0D9C2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4EB98-37D6-45B5-BEEE-C799A7B0D9C2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4EB98-37D6-45B5-BEEE-C799A7B0D9C2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4EB98-37D6-45B5-BEEE-C799A7B0D9C2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4EB98-37D6-45B5-BEEE-C799A7B0D9C2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4EB98-37D6-45B5-BEEE-C799A7B0D9C2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9440-B3B8-4097-A988-D3CA6DD2B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7FA6-4296-49BB-AD56-6DE746D4D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0E85-244C-4BB3-8E05-EA2C52CB8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5EA3F-1869-4F1B-A99D-085BE95B4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2739F-4B2A-4A19-843A-37FAD07C3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B8C7-6A3F-43E9-9A94-70E76D9D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D7ADD-2374-402D-B253-341624899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46330-5386-4C6B-BA3A-6EF107915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4E68-5A33-4487-8B4B-E234A1B22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5B16D-EB65-4543-BD50-E8993DE3F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2B277-1D14-4CEA-BE97-28DBAF26F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 wzorca tytułu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style wzorca tekstu</a:t>
            </a:r>
          </a:p>
          <a:p>
            <a:pPr lvl="1"/>
            <a:r>
              <a:rPr lang="en-US" smtClean="0"/>
              <a:t>Drugi poziom</a:t>
            </a:r>
          </a:p>
          <a:p>
            <a:pPr lvl="2"/>
            <a:r>
              <a:rPr lang="en-US" smtClean="0"/>
              <a:t>Trzeci poziom</a:t>
            </a:r>
          </a:p>
          <a:p>
            <a:pPr lvl="3"/>
            <a:r>
              <a:rPr lang="en-US" smtClean="0"/>
              <a:t>Czwarty poziom</a:t>
            </a:r>
          </a:p>
          <a:p>
            <a:pPr lvl="4"/>
            <a:r>
              <a:rPr 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7B2621-1453-4FBE-8D9C-5F9B444D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png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eaLnBrk="1" hangingPunct="1"/>
            <a:r>
              <a:rPr lang="pl-PL" dirty="0" err="1" smtClean="0"/>
              <a:t>Molecular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 (3)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Equations</a:t>
            </a:r>
            <a:r>
              <a:rPr lang="pl-PL" dirty="0" smtClean="0"/>
              <a:t> of </a:t>
            </a:r>
            <a:r>
              <a:rPr lang="pl-PL" dirty="0" err="1" smtClean="0"/>
              <a:t>motion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for (</a:t>
            </a:r>
            <a:r>
              <a:rPr lang="pl-PL" dirty="0" err="1" smtClean="0"/>
              <a:t>semi</a:t>
            </a:r>
            <a:r>
              <a:rPr lang="pl-PL" dirty="0" smtClean="0"/>
              <a:t>) </a:t>
            </a:r>
            <a:r>
              <a:rPr lang="pl-PL" dirty="0" err="1" smtClean="0"/>
              <a:t>rigid</a:t>
            </a:r>
            <a:r>
              <a:rPr lang="pl-PL" dirty="0" smtClean="0"/>
              <a:t> </a:t>
            </a:r>
            <a:r>
              <a:rPr lang="pl-PL" dirty="0" err="1" smtClean="0"/>
              <a:t>molecules</a:t>
            </a:r>
            <a:r>
              <a:rPr lang="pl-PL" dirty="0" smtClean="0"/>
              <a:t>. </a:t>
            </a:r>
            <a:r>
              <a:rPr lang="pl-PL" dirty="0" err="1" smtClean="0"/>
              <a:t>Restrained</a:t>
            </a:r>
            <a:r>
              <a:rPr lang="pl-PL" dirty="0" smtClean="0"/>
              <a:t> MD.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iekt 15"/>
          <p:cNvGraphicFramePr>
            <a:graphicFrameLocks noChangeAspect="1"/>
          </p:cNvGraphicFramePr>
          <p:nvPr/>
        </p:nvGraphicFramePr>
        <p:xfrm>
          <a:off x="51480" y="224971"/>
          <a:ext cx="9107034" cy="5811365"/>
        </p:xfrm>
        <a:graphic>
          <a:graphicData uri="http://schemas.openxmlformats.org/presentationml/2006/ole">
            <p:oleObj spid="_x0000_s118788" name="Równanie" r:id="rId4" imgW="4178160" imgH="2666880" progId="Equation.3">
              <p:embed/>
            </p:oleObj>
          </a:graphicData>
        </a:graphic>
      </p:graphicFrame>
      <p:sp>
        <p:nvSpPr>
          <p:cNvPr id="8" name="Objaśnienie owalne 7"/>
          <p:cNvSpPr/>
          <p:nvPr/>
        </p:nvSpPr>
        <p:spPr>
          <a:xfrm>
            <a:off x="6400800" y="5486400"/>
            <a:ext cx="2667000" cy="1143000"/>
          </a:xfrm>
          <a:prstGeom prst="wedgeEllipseCallout">
            <a:avLst>
              <a:gd name="adj1" fmla="val -63283"/>
              <a:gd name="adj2" fmla="val -65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err="1" smtClean="0">
                <a:solidFill>
                  <a:schemeClr val="tx1"/>
                </a:solidFill>
              </a:rPr>
              <a:t>Can</a:t>
            </a:r>
            <a:r>
              <a:rPr lang="pl-PL" sz="2000" dirty="0" smtClean="0">
                <a:solidFill>
                  <a:schemeClr val="tx1"/>
                </a:solidFill>
              </a:rPr>
              <a:t> be </a:t>
            </a:r>
            <a:r>
              <a:rPr lang="pl-PL" sz="2000" dirty="0" err="1" smtClean="0">
                <a:solidFill>
                  <a:schemeClr val="tx1"/>
                </a:solidFill>
              </a:rPr>
              <a:t>omitted</a:t>
            </a:r>
            <a:r>
              <a:rPr lang="pl-PL" sz="2000" dirty="0" smtClean="0">
                <a:solidFill>
                  <a:schemeClr val="tx1"/>
                </a:solidFill>
              </a:rPr>
              <a:t> (order of </a:t>
            </a:r>
            <a:r>
              <a:rPr lang="pl-PL" sz="2000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pl-PL" sz="2000" i="1" dirty="0" smtClean="0">
                <a:solidFill>
                  <a:schemeClr val="tx1"/>
                </a:solidFill>
              </a:rPr>
              <a:t>t</a:t>
            </a:r>
            <a:r>
              <a:rPr lang="pl-PL" sz="2000" baseline="30000" dirty="0" smtClean="0">
                <a:solidFill>
                  <a:schemeClr val="tx1"/>
                </a:solidFill>
              </a:rPr>
              <a:t>4</a:t>
            </a:r>
            <a:r>
              <a:rPr lang="pl-PL" sz="2000" dirty="0" smtClean="0">
                <a:solidFill>
                  <a:schemeClr val="tx1"/>
                </a:solidFill>
              </a:rPr>
              <a:t>)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8600" y="76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The</a:t>
            </a:r>
            <a:r>
              <a:rPr lang="pl-PL" sz="3200" dirty="0" smtClean="0"/>
              <a:t> SHAKE </a:t>
            </a:r>
            <a:r>
              <a:rPr lang="pl-PL" sz="3200" dirty="0" err="1" smtClean="0"/>
              <a:t>algorithm</a:t>
            </a:r>
            <a:endParaRPr lang="pl-PL" sz="3200" dirty="0"/>
          </a:p>
        </p:txBody>
      </p:sp>
      <p:sp>
        <p:nvSpPr>
          <p:cNvPr id="3" name="Schemat blokowy: proces 2"/>
          <p:cNvSpPr/>
          <p:nvPr/>
        </p:nvSpPr>
        <p:spPr>
          <a:xfrm>
            <a:off x="2362200" y="990600"/>
            <a:ext cx="39624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err="1" smtClean="0">
                <a:solidFill>
                  <a:schemeClr val="tx1"/>
                </a:solidFill>
              </a:rPr>
              <a:t>Compute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</a:rPr>
              <a:t>r</a:t>
            </a:r>
            <a:r>
              <a:rPr lang="pl-PL" sz="2400" i="1" baseline="-25000" dirty="0" err="1" smtClean="0">
                <a:solidFill>
                  <a:schemeClr val="tx1"/>
                </a:solidFill>
              </a:rPr>
              <a:t>i</a:t>
            </a:r>
            <a:r>
              <a:rPr lang="pl-PL" sz="2400" dirty="0" smtClean="0">
                <a:solidFill>
                  <a:schemeClr val="tx1"/>
                </a:solidFill>
              </a:rPr>
              <a:t>’ for </a:t>
            </a:r>
            <a:r>
              <a:rPr lang="pl-PL" sz="2400" dirty="0" err="1" smtClean="0">
                <a:solidFill>
                  <a:schemeClr val="tx1"/>
                </a:solidFill>
              </a:rPr>
              <a:t>each</a:t>
            </a:r>
            <a:r>
              <a:rPr lang="pl-PL" sz="2400" dirty="0" smtClean="0">
                <a:solidFill>
                  <a:schemeClr val="tx1"/>
                </a:solidFill>
              </a:rPr>
              <a:t> atom. </a:t>
            </a:r>
            <a:r>
              <a:rPr lang="pl-PL" sz="2400" dirty="0" err="1" smtClean="0">
                <a:solidFill>
                  <a:schemeClr val="tx1"/>
                </a:solidFill>
              </a:rPr>
              <a:t>Initialize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pl-PL" sz="2400" b="1" dirty="0" err="1" smtClean="0">
                <a:solidFill>
                  <a:schemeClr val="tx1"/>
                </a:solidFill>
              </a:rPr>
              <a:t>r</a:t>
            </a:r>
            <a:r>
              <a:rPr lang="pl-PL" sz="2400" i="1" baseline="-25000" dirty="0" err="1" smtClean="0">
                <a:solidFill>
                  <a:schemeClr val="tx1"/>
                </a:solidFill>
              </a:rPr>
              <a:t>i</a:t>
            </a:r>
            <a:endParaRPr lang="pl-PL" sz="2400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Schemat blokowy: proces 3"/>
          <p:cNvSpPr/>
          <p:nvPr/>
        </p:nvSpPr>
        <p:spPr>
          <a:xfrm>
            <a:off x="2619828" y="2514600"/>
            <a:ext cx="3429000" cy="1295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err="1" smtClean="0">
                <a:solidFill>
                  <a:schemeClr val="tx1"/>
                </a:solidFill>
              </a:rPr>
              <a:t>Solve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the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equations</a:t>
            </a:r>
            <a:r>
              <a:rPr lang="pl-PL" sz="2400" dirty="0" smtClean="0">
                <a:solidFill>
                  <a:schemeClr val="tx1"/>
                </a:solidFill>
              </a:rPr>
              <a:t> for </a:t>
            </a:r>
            <a:r>
              <a:rPr lang="pl-PL" sz="240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pl-PL" sz="2400" dirty="0" err="1" smtClean="0">
                <a:solidFill>
                  <a:schemeClr val="tx1"/>
                </a:solidFill>
                <a:latin typeface="+mj-lt"/>
              </a:rPr>
              <a:t>s</a:t>
            </a:r>
            <a:r>
              <a:rPr lang="pl-PL" sz="2400" dirty="0" smtClean="0">
                <a:solidFill>
                  <a:schemeClr val="tx1"/>
                </a:solidFill>
              </a:rPr>
              <a:t> for </a:t>
            </a:r>
            <a:r>
              <a:rPr lang="pl-PL" sz="2400" dirty="0" err="1" smtClean="0">
                <a:solidFill>
                  <a:schemeClr val="tx1"/>
                </a:solidFill>
              </a:rPr>
              <a:t>each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constraint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err="1" smtClean="0">
                <a:solidFill>
                  <a:schemeClr val="tx1"/>
                </a:solidFill>
              </a:rPr>
              <a:t>independently</a:t>
            </a:r>
            <a:r>
              <a:rPr lang="pl-PL" sz="2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chemat blokowy: proces 4"/>
          <p:cNvSpPr/>
          <p:nvPr/>
        </p:nvSpPr>
        <p:spPr>
          <a:xfrm>
            <a:off x="2957286" y="4191000"/>
            <a:ext cx="27432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err="1" smtClean="0">
                <a:solidFill>
                  <a:schemeClr val="tx1"/>
                </a:solidFill>
              </a:rPr>
              <a:t>Compute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  <a:r>
              <a:rPr lang="pl-PL" sz="2400" b="1" dirty="0" err="1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pl-PL" sz="2400" b="1" dirty="0" err="1" smtClean="0">
                <a:solidFill>
                  <a:schemeClr val="tx1"/>
                </a:solidFill>
              </a:rPr>
              <a:t>r</a:t>
            </a:r>
            <a:r>
              <a:rPr lang="pl-PL" sz="2400" i="1" baseline="-25000" dirty="0" err="1" smtClean="0">
                <a:solidFill>
                  <a:schemeClr val="tx1"/>
                </a:solidFill>
              </a:rPr>
              <a:t>i</a:t>
            </a:r>
            <a:r>
              <a:rPr lang="pl-PL" sz="2400" baseline="30000" dirty="0" err="1" smtClean="0">
                <a:solidFill>
                  <a:schemeClr val="tx1"/>
                </a:solidFill>
              </a:rPr>
              <a:t>new</a:t>
            </a:r>
            <a:endParaRPr lang="pl-PL" sz="2400" baseline="30000" dirty="0" smtClean="0">
              <a:solidFill>
                <a:schemeClr val="tx1"/>
              </a:solidFill>
            </a:endParaRPr>
          </a:p>
        </p:txBody>
      </p:sp>
      <p:sp>
        <p:nvSpPr>
          <p:cNvPr id="6" name="Schemat blokowy: decyzja 5"/>
          <p:cNvSpPr/>
          <p:nvPr/>
        </p:nvSpPr>
        <p:spPr>
          <a:xfrm>
            <a:off x="2267856" y="5257800"/>
            <a:ext cx="4114800" cy="914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Symbol" pitchFamily="18" charset="2"/>
              </a:rPr>
              <a:t>||</a:t>
            </a:r>
            <a:r>
              <a:rPr lang="pl-PL" sz="2000" b="1" dirty="0" err="1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pl-PL" sz="2000" b="1" dirty="0" err="1" smtClean="0">
                <a:solidFill>
                  <a:schemeClr val="tx1"/>
                </a:solidFill>
              </a:rPr>
              <a:t>r</a:t>
            </a:r>
            <a:r>
              <a:rPr lang="pl-PL" sz="2000" baseline="30000" dirty="0" err="1" smtClean="0">
                <a:solidFill>
                  <a:schemeClr val="tx1"/>
                </a:solidFill>
              </a:rPr>
              <a:t>new</a:t>
            </a:r>
            <a:r>
              <a:rPr lang="pl-PL" sz="2000" b="1" dirty="0" err="1" smtClean="0">
                <a:solidFill>
                  <a:schemeClr val="tx1"/>
                </a:solidFill>
                <a:latin typeface="Symbol" pitchFamily="18" charset="2"/>
              </a:rPr>
              <a:t>-d</a:t>
            </a:r>
            <a:r>
              <a:rPr lang="pl-PL" sz="2000" b="1" dirty="0" err="1" smtClean="0">
                <a:solidFill>
                  <a:schemeClr val="tx1"/>
                </a:solidFill>
              </a:rPr>
              <a:t>r</a:t>
            </a:r>
            <a:r>
              <a:rPr lang="pl-PL" sz="2000" i="1" baseline="30000" dirty="0" err="1" smtClean="0">
                <a:solidFill>
                  <a:schemeClr val="tx1"/>
                </a:solidFill>
              </a:rPr>
              <a:t>old</a:t>
            </a:r>
            <a:r>
              <a:rPr lang="pl-PL" sz="2000" i="1" dirty="0" err="1" smtClean="0">
                <a:solidFill>
                  <a:schemeClr val="tx1"/>
                </a:solidFill>
              </a:rPr>
              <a:t>||&lt;tol</a:t>
            </a:r>
            <a:endParaRPr lang="pl-PL" sz="2000" dirty="0"/>
          </a:p>
        </p:txBody>
      </p:sp>
      <p:sp>
        <p:nvSpPr>
          <p:cNvPr id="7" name="Schemat blokowy: proces alternatywny 6"/>
          <p:cNvSpPr/>
          <p:nvPr/>
        </p:nvSpPr>
        <p:spPr>
          <a:xfrm>
            <a:off x="7162800" y="5290458"/>
            <a:ext cx="1600200" cy="838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stop</a:t>
            </a:r>
            <a:endParaRPr lang="pl-PL" sz="2400" dirty="0">
              <a:solidFill>
                <a:schemeClr val="tx1"/>
              </a:solidFill>
            </a:endParaRPr>
          </a:p>
        </p:txBody>
      </p:sp>
      <p:cxnSp>
        <p:nvCxnSpPr>
          <p:cNvPr id="9" name="Łącznik prosty ze strzałką 8"/>
          <p:cNvCxnSpPr>
            <a:stCxn id="3" idx="2"/>
            <a:endCxn id="4" idx="0"/>
          </p:cNvCxnSpPr>
          <p:nvPr/>
        </p:nvCxnSpPr>
        <p:spPr>
          <a:xfrm flipH="1">
            <a:off x="4334328" y="2057400"/>
            <a:ext cx="9072" cy="45720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>
            <a:stCxn id="4" idx="2"/>
            <a:endCxn id="5" idx="0"/>
          </p:cNvCxnSpPr>
          <p:nvPr/>
        </p:nvCxnSpPr>
        <p:spPr>
          <a:xfrm flipH="1">
            <a:off x="4328886" y="3810000"/>
            <a:ext cx="5442" cy="38100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>
            <a:stCxn id="5" idx="2"/>
            <a:endCxn id="6" idx="0"/>
          </p:cNvCxnSpPr>
          <p:nvPr/>
        </p:nvCxnSpPr>
        <p:spPr>
          <a:xfrm flipH="1">
            <a:off x="4325256" y="4876800"/>
            <a:ext cx="3630" cy="38100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stCxn id="6" idx="3"/>
            <a:endCxn id="7" idx="1"/>
          </p:cNvCxnSpPr>
          <p:nvPr/>
        </p:nvCxnSpPr>
        <p:spPr>
          <a:xfrm flipV="1">
            <a:off x="6382656" y="5709558"/>
            <a:ext cx="780144" cy="5442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łamany 16"/>
          <p:cNvCxnSpPr>
            <a:stCxn id="6" idx="1"/>
            <a:endCxn id="4" idx="1"/>
          </p:cNvCxnSpPr>
          <p:nvPr/>
        </p:nvCxnSpPr>
        <p:spPr>
          <a:xfrm rot="10800000" flipH="1">
            <a:off x="2267856" y="3162300"/>
            <a:ext cx="351972" cy="2552700"/>
          </a:xfrm>
          <a:prstGeom prst="bentConnector3">
            <a:avLst>
              <a:gd name="adj1" fmla="val -64948"/>
            </a:avLst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0" y="63816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Ryckaert</a:t>
            </a:r>
            <a:r>
              <a:rPr lang="pl-PL" sz="2000" dirty="0" smtClean="0"/>
              <a:t>, </a:t>
            </a:r>
            <a:r>
              <a:rPr lang="pl-PL" sz="2000" dirty="0" err="1" smtClean="0"/>
              <a:t>Ciccotti</a:t>
            </a:r>
            <a:r>
              <a:rPr lang="pl-PL" sz="2000" dirty="0" smtClean="0"/>
              <a:t> &amp; </a:t>
            </a:r>
            <a:r>
              <a:rPr lang="pl-PL" sz="2000" dirty="0" err="1" smtClean="0"/>
              <a:t>Berendsen</a:t>
            </a:r>
            <a:r>
              <a:rPr lang="pl-PL" sz="2000" dirty="0" smtClean="0"/>
              <a:t>, </a:t>
            </a:r>
            <a:r>
              <a:rPr lang="en-US" sz="2000" i="1" dirty="0" smtClean="0"/>
              <a:t>J</a:t>
            </a:r>
            <a:r>
              <a:rPr lang="pl-PL" sz="2000" i="1" dirty="0" smtClean="0"/>
              <a:t>.</a:t>
            </a:r>
            <a:r>
              <a:rPr lang="en-US" sz="2000" i="1" dirty="0" smtClean="0"/>
              <a:t> C</a:t>
            </a:r>
            <a:r>
              <a:rPr lang="pl-PL" sz="2000" i="1" dirty="0" err="1" smtClean="0"/>
              <a:t>omp</a:t>
            </a:r>
            <a:r>
              <a:rPr lang="pl-PL" sz="2000" i="1" dirty="0" smtClean="0"/>
              <a:t>.</a:t>
            </a:r>
            <a:r>
              <a:rPr lang="en-US" sz="2000" i="1" dirty="0" smtClean="0"/>
              <a:t> P</a:t>
            </a:r>
            <a:r>
              <a:rPr lang="pl-PL" sz="2000" i="1" dirty="0" err="1" smtClean="0"/>
              <a:t>hys</a:t>
            </a:r>
            <a:r>
              <a:rPr lang="pl-PL" sz="2000" i="1" dirty="0" smtClean="0"/>
              <a:t>.,</a:t>
            </a:r>
            <a:r>
              <a:rPr lang="en-US" sz="2000" dirty="0" smtClean="0"/>
              <a:t> </a:t>
            </a:r>
            <a:r>
              <a:rPr lang="pl-PL" sz="2000" dirty="0" smtClean="0"/>
              <a:t>1977, </a:t>
            </a:r>
            <a:r>
              <a:rPr lang="en-US" sz="2000" dirty="0" smtClean="0"/>
              <a:t>23, 321-341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velocity</a:t>
            </a:r>
            <a:r>
              <a:rPr lang="pl-PL" sz="3200" dirty="0" smtClean="0"/>
              <a:t> </a:t>
            </a:r>
            <a:r>
              <a:rPr lang="pl-PL" sz="3200" dirty="0" err="1" smtClean="0"/>
              <a:t>Verlet</a:t>
            </a:r>
            <a:r>
              <a:rPr lang="pl-PL" sz="3200" dirty="0" smtClean="0"/>
              <a:t> </a:t>
            </a:r>
            <a:r>
              <a:rPr lang="pl-PL" sz="3200" dirty="0" err="1" smtClean="0"/>
              <a:t>version</a:t>
            </a:r>
            <a:r>
              <a:rPr lang="pl-PL" sz="3200" dirty="0" smtClean="0"/>
              <a:t> of SHAKE: RATTLE</a:t>
            </a:r>
            <a:endParaRPr lang="pl-PL" sz="3200" dirty="0"/>
          </a:p>
        </p:txBody>
      </p:sp>
      <p:graphicFrame>
        <p:nvGraphicFramePr>
          <p:cNvPr id="126978" name="Object 3"/>
          <p:cNvGraphicFramePr>
            <a:graphicFrameLocks noChangeAspect="1"/>
          </p:cNvGraphicFramePr>
          <p:nvPr/>
        </p:nvGraphicFramePr>
        <p:xfrm>
          <a:off x="415925" y="981075"/>
          <a:ext cx="7737475" cy="5114925"/>
        </p:xfrm>
        <a:graphic>
          <a:graphicData uri="http://schemas.openxmlformats.org/presentationml/2006/ole">
            <p:oleObj spid="_x0000_s126978" name="Równanie" r:id="rId3" imgW="3377880" imgH="223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78" name="Object 3"/>
          <p:cNvGraphicFramePr>
            <a:graphicFrameLocks noChangeAspect="1"/>
          </p:cNvGraphicFramePr>
          <p:nvPr/>
        </p:nvGraphicFramePr>
        <p:xfrm>
          <a:off x="304800" y="533400"/>
          <a:ext cx="7940675" cy="5521325"/>
        </p:xfrm>
        <a:graphic>
          <a:graphicData uri="http://schemas.openxmlformats.org/presentationml/2006/ole">
            <p:oleObj spid="_x0000_s128002" name="Równanie" r:id="rId3" imgW="3466800" imgH="241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81000" y="381000"/>
            <a:ext cx="830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constraints</a:t>
            </a:r>
            <a:r>
              <a:rPr lang="pl-PL" sz="2800" dirty="0" smtClean="0"/>
              <a:t> on </a:t>
            </a:r>
            <a:r>
              <a:rPr lang="pl-PL" sz="2800" b="1" dirty="0" err="1" smtClean="0"/>
              <a:t>r</a:t>
            </a:r>
            <a:r>
              <a:rPr lang="pl-PL" sz="2800" dirty="0" smtClean="0"/>
              <a:t>(</a:t>
            </a:r>
            <a:r>
              <a:rPr lang="pl-PL" sz="2800" i="1" dirty="0" err="1" smtClean="0"/>
              <a:t>t</a:t>
            </a:r>
            <a:r>
              <a:rPr lang="pl-PL" sz="2800" dirty="0" err="1" smtClean="0"/>
              <a:t>+</a:t>
            </a:r>
            <a:r>
              <a:rPr lang="pl-PL" sz="2800" dirty="0" err="1" smtClean="0">
                <a:latin typeface="Symbol" pitchFamily="18" charset="2"/>
              </a:rPr>
              <a:t>D</a:t>
            </a:r>
            <a:r>
              <a:rPr lang="pl-PL" sz="2800" i="1" dirty="0" err="1" smtClean="0"/>
              <a:t>t</a:t>
            </a:r>
            <a:r>
              <a:rPr lang="pl-PL" sz="2800" dirty="0" smtClean="0"/>
              <a:t>) and </a:t>
            </a:r>
            <a:r>
              <a:rPr lang="pl-PL" sz="2800" b="1" dirty="0" smtClean="0"/>
              <a:t>v</a:t>
            </a:r>
            <a:r>
              <a:rPr lang="pl-PL" sz="2800" dirty="0" smtClean="0"/>
              <a:t>(</a:t>
            </a:r>
            <a:r>
              <a:rPr lang="pl-PL" sz="2800" i="1" dirty="0" err="1" smtClean="0"/>
              <a:t>t</a:t>
            </a:r>
            <a:r>
              <a:rPr lang="pl-PL" sz="2800" dirty="0" err="1" smtClean="0"/>
              <a:t>+</a:t>
            </a:r>
            <a:r>
              <a:rPr lang="pl-PL" sz="2800" dirty="0" err="1" smtClean="0">
                <a:latin typeface="Symbol" pitchFamily="18" charset="2"/>
              </a:rPr>
              <a:t>D</a:t>
            </a:r>
            <a:r>
              <a:rPr lang="pl-PL" sz="2800" i="1" dirty="0" err="1" smtClean="0"/>
              <a:t>t</a:t>
            </a:r>
            <a:r>
              <a:rPr lang="pl-PL" sz="2800" dirty="0" smtClean="0"/>
              <a:t>)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functions</a:t>
            </a:r>
            <a:r>
              <a:rPr lang="pl-PL" sz="2800" dirty="0" smtClean="0"/>
              <a:t> of </a:t>
            </a:r>
            <a:r>
              <a:rPr lang="pl-PL" sz="2800" dirty="0" err="1" smtClean="0">
                <a:latin typeface="Symbol" pitchFamily="18" charset="2"/>
              </a:rPr>
              <a:t>l</a:t>
            </a:r>
            <a:r>
              <a:rPr lang="pl-PL" sz="2800" dirty="0" err="1" smtClean="0"/>
              <a:t>s</a:t>
            </a:r>
            <a:r>
              <a:rPr lang="pl-PL" sz="2800" dirty="0" smtClean="0"/>
              <a:t>. </a:t>
            </a:r>
          </a:p>
          <a:p>
            <a:pPr marL="363538" indent="-363538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800" dirty="0" smtClean="0"/>
              <a:t>As </a:t>
            </a:r>
            <a:r>
              <a:rPr lang="pl-PL" sz="2800" dirty="0" err="1" smtClean="0"/>
              <a:t>in</a:t>
            </a:r>
            <a:r>
              <a:rPr lang="pl-PL" sz="2800" dirty="0" smtClean="0"/>
              <a:t> SHAKE, </a:t>
            </a:r>
            <a:r>
              <a:rPr lang="pl-PL" sz="2800" dirty="0" err="1" smtClean="0"/>
              <a:t>only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linear</a:t>
            </a:r>
            <a:r>
              <a:rPr lang="pl-PL" sz="2800" dirty="0" smtClean="0"/>
              <a:t> </a:t>
            </a:r>
            <a:r>
              <a:rPr lang="pl-PL" sz="2800" dirty="0" err="1" smtClean="0"/>
              <a:t>terms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considered</a:t>
            </a:r>
            <a:r>
              <a:rPr lang="pl-PL" sz="2800" dirty="0" smtClean="0"/>
              <a:t>.</a:t>
            </a:r>
          </a:p>
          <a:p>
            <a:pPr marL="363538" indent="-363538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800" dirty="0" err="1" smtClean="0"/>
              <a:t>Equations</a:t>
            </a:r>
            <a:r>
              <a:rPr lang="pl-PL" sz="2800" dirty="0" smtClean="0"/>
              <a:t> for </a:t>
            </a:r>
            <a:r>
              <a:rPr lang="pl-PL" sz="2800" dirty="0" err="1" smtClean="0">
                <a:latin typeface="Symbol" pitchFamily="18" charset="2"/>
              </a:rPr>
              <a:t>l</a:t>
            </a:r>
            <a:r>
              <a:rPr lang="pl-PL" sz="2800" dirty="0" err="1" smtClean="0"/>
              <a:t>s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solved</a:t>
            </a:r>
            <a:r>
              <a:rPr lang="pl-PL" sz="2800" dirty="0" smtClean="0"/>
              <a:t> </a:t>
            </a:r>
            <a:r>
              <a:rPr lang="pl-PL" sz="2800" dirty="0" err="1" smtClean="0"/>
              <a:t>constraint-wise</a:t>
            </a:r>
            <a:r>
              <a:rPr lang="pl-PL" sz="2800" dirty="0" smtClean="0"/>
              <a:t>, as </a:t>
            </a:r>
            <a:r>
              <a:rPr lang="pl-PL" sz="2800" dirty="0" err="1" smtClean="0"/>
              <a:t>in</a:t>
            </a:r>
            <a:r>
              <a:rPr lang="pl-PL" sz="2800" dirty="0" smtClean="0"/>
              <a:t> SHAKE </a:t>
            </a:r>
            <a:r>
              <a:rPr lang="pl-PL" sz="2800" dirty="0" err="1" smtClean="0"/>
              <a:t>until</a:t>
            </a:r>
            <a:r>
              <a:rPr lang="pl-PL" sz="2800" dirty="0" smtClean="0"/>
              <a:t> </a:t>
            </a:r>
            <a:r>
              <a:rPr lang="pl-PL" sz="2800" dirty="0" err="1" smtClean="0"/>
              <a:t>convergence</a:t>
            </a:r>
            <a:r>
              <a:rPr lang="pl-PL" sz="2800" dirty="0" smtClean="0"/>
              <a:t>. </a:t>
            </a:r>
            <a:endParaRPr lang="pl-PL" sz="28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81000" y="60960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Andersen, </a:t>
            </a:r>
            <a:r>
              <a:rPr lang="en-US" sz="2000" i="1" dirty="0" smtClean="0"/>
              <a:t>J</a:t>
            </a:r>
            <a:r>
              <a:rPr lang="pl-PL" sz="2000" i="1" dirty="0" smtClean="0"/>
              <a:t>.</a:t>
            </a:r>
            <a:r>
              <a:rPr lang="en-US" sz="2000" i="1" dirty="0" smtClean="0"/>
              <a:t> C</a:t>
            </a:r>
            <a:r>
              <a:rPr lang="pl-PL" sz="2000" i="1" dirty="0" err="1" smtClean="0"/>
              <a:t>omp</a:t>
            </a:r>
            <a:r>
              <a:rPr lang="pl-PL" sz="2000" i="1" dirty="0" smtClean="0"/>
              <a:t>.</a:t>
            </a:r>
            <a:r>
              <a:rPr lang="en-US" sz="2000" i="1" dirty="0" smtClean="0"/>
              <a:t> P</a:t>
            </a:r>
            <a:r>
              <a:rPr lang="pl-PL" sz="2000" i="1" dirty="0" err="1" smtClean="0"/>
              <a:t>hys</a:t>
            </a:r>
            <a:r>
              <a:rPr lang="pl-PL" sz="2000" i="1" dirty="0" smtClean="0"/>
              <a:t>.</a:t>
            </a:r>
            <a:r>
              <a:rPr lang="pl-PL" sz="2000" dirty="0" smtClean="0"/>
              <a:t>, 1983,</a:t>
            </a:r>
            <a:r>
              <a:rPr lang="en-US" sz="2000" dirty="0" smtClean="0"/>
              <a:t> 52, 24-34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15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LINCS (</a:t>
            </a:r>
            <a:r>
              <a:rPr lang="pl-PL" sz="3600" dirty="0" err="1" smtClean="0"/>
              <a:t>LiNear</a:t>
            </a:r>
            <a:r>
              <a:rPr lang="pl-PL" sz="3600" dirty="0" smtClean="0"/>
              <a:t> </a:t>
            </a:r>
            <a:r>
              <a:rPr lang="pl-PL" sz="3600" dirty="0" err="1" smtClean="0"/>
              <a:t>Constraint</a:t>
            </a:r>
            <a:r>
              <a:rPr lang="pl-PL" sz="3600" dirty="0" smtClean="0"/>
              <a:t> </a:t>
            </a:r>
            <a:r>
              <a:rPr lang="pl-PL" sz="3600" dirty="0" err="1" smtClean="0"/>
              <a:t>Solver</a:t>
            </a:r>
            <a:r>
              <a:rPr lang="pl-PL" sz="3600" dirty="0" smtClean="0"/>
              <a:t>)</a:t>
            </a:r>
            <a:endParaRPr lang="pl-PL" sz="3600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/>
        </p:nvGraphicFramePr>
        <p:xfrm>
          <a:off x="407988" y="1220787"/>
          <a:ext cx="5688012" cy="4875213"/>
        </p:xfrm>
        <a:graphic>
          <a:graphicData uri="http://schemas.openxmlformats.org/presentationml/2006/ole">
            <p:oleObj spid="_x0000_s131074" name="Równanie" r:id="rId3" imgW="1866600" imgH="1600200" progId="Equation.3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28600" y="3195935"/>
            <a:ext cx="8915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 err="1" smtClean="0"/>
              <a:t>The</a:t>
            </a:r>
            <a:r>
              <a:rPr lang="pl-PL" sz="2600" dirty="0" smtClean="0"/>
              <a:t> first and </a:t>
            </a:r>
            <a:r>
              <a:rPr lang="pl-PL" sz="2600" dirty="0" err="1" smtClean="0"/>
              <a:t>second</a:t>
            </a:r>
            <a:r>
              <a:rPr lang="pl-PL" sz="2600" dirty="0" smtClean="0"/>
              <a:t> </a:t>
            </a:r>
            <a:r>
              <a:rPr lang="pl-PL" sz="2600" dirty="0" err="1" smtClean="0"/>
              <a:t>derivatives</a:t>
            </a:r>
            <a:r>
              <a:rPr lang="pl-PL" sz="2600" dirty="0" smtClean="0"/>
              <a:t> of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constraints</a:t>
            </a:r>
            <a:r>
              <a:rPr lang="pl-PL" sz="2600" dirty="0" smtClean="0"/>
              <a:t> </a:t>
            </a:r>
            <a:r>
              <a:rPr lang="pl-PL" sz="2600" dirty="0" err="1" smtClean="0"/>
              <a:t>are</a:t>
            </a:r>
            <a:r>
              <a:rPr lang="pl-PL" sz="2600" dirty="0" smtClean="0"/>
              <a:t> zero.</a:t>
            </a:r>
            <a:endParaRPr lang="pl-PL" sz="2600" dirty="0"/>
          </a:p>
        </p:txBody>
      </p:sp>
      <p:sp>
        <p:nvSpPr>
          <p:cNvPr id="7" name="Wygięta strzałka 6"/>
          <p:cNvSpPr/>
          <p:nvPr/>
        </p:nvSpPr>
        <p:spPr>
          <a:xfrm rot="10800000" flipH="1">
            <a:off x="1447800" y="2286000"/>
            <a:ext cx="1066799" cy="3124200"/>
          </a:xfrm>
          <a:prstGeom prst="bentArrow">
            <a:avLst>
              <a:gd name="adj1" fmla="val 12755"/>
              <a:gd name="adj2" fmla="val 25000"/>
              <a:gd name="adj3" fmla="val 23639"/>
              <a:gd name="adj4" fmla="val 543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iekt 2"/>
          <p:cNvGraphicFramePr>
            <a:graphicFrameLocks noChangeAspect="1"/>
          </p:cNvGraphicFramePr>
          <p:nvPr/>
        </p:nvGraphicFramePr>
        <p:xfrm>
          <a:off x="76200" y="762000"/>
          <a:ext cx="8927032" cy="4832350"/>
        </p:xfrm>
        <a:graphic>
          <a:graphicData uri="http://schemas.openxmlformats.org/presentationml/2006/ole">
            <p:oleObj spid="_x0000_s132098" name="Równanie" r:id="rId3" imgW="3543120" imgH="1917360" progId="Equation.3">
              <p:embed/>
            </p:oleObj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0" y="2743200"/>
            <a:ext cx="8915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 err="1" smtClean="0"/>
              <a:t>The</a:t>
            </a:r>
            <a:r>
              <a:rPr lang="pl-PL" sz="2600" dirty="0" smtClean="0"/>
              <a:t> first and </a:t>
            </a:r>
            <a:r>
              <a:rPr lang="pl-PL" sz="2600" dirty="0" err="1" smtClean="0"/>
              <a:t>second</a:t>
            </a:r>
            <a:r>
              <a:rPr lang="pl-PL" sz="2600" dirty="0" smtClean="0"/>
              <a:t> </a:t>
            </a:r>
            <a:r>
              <a:rPr lang="pl-PL" sz="2600" dirty="0" err="1" smtClean="0"/>
              <a:t>derivatives</a:t>
            </a:r>
            <a:r>
              <a:rPr lang="pl-PL" sz="2600" dirty="0" smtClean="0"/>
              <a:t> of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constraints</a:t>
            </a:r>
            <a:r>
              <a:rPr lang="pl-PL" sz="2600" dirty="0" smtClean="0"/>
              <a:t> </a:t>
            </a:r>
            <a:r>
              <a:rPr lang="pl-PL" sz="2600" dirty="0" err="1" smtClean="0"/>
              <a:t>are</a:t>
            </a:r>
            <a:r>
              <a:rPr lang="pl-PL" sz="2600" dirty="0" smtClean="0"/>
              <a:t> zero.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iekt 2"/>
          <p:cNvGraphicFramePr>
            <a:graphicFrameLocks noChangeAspect="1"/>
          </p:cNvGraphicFramePr>
          <p:nvPr/>
        </p:nvGraphicFramePr>
        <p:xfrm>
          <a:off x="274638" y="515937"/>
          <a:ext cx="8640762" cy="3903663"/>
        </p:xfrm>
        <a:graphic>
          <a:graphicData uri="http://schemas.openxmlformats.org/presentationml/2006/ole">
            <p:oleObj spid="_x0000_s133122" name="Równanie" r:id="rId3" imgW="3429000" imgH="1549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634885"/>
            <a:ext cx="6581775" cy="485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304800" y="58674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Hess, </a:t>
            </a:r>
            <a:r>
              <a:rPr lang="pl-PL" sz="2000" dirty="0" err="1" smtClean="0"/>
              <a:t>Bekker</a:t>
            </a:r>
            <a:r>
              <a:rPr lang="pl-PL" sz="2000" dirty="0" smtClean="0"/>
              <a:t>. </a:t>
            </a:r>
            <a:r>
              <a:rPr lang="pl-PL" sz="2000" dirty="0" err="1" smtClean="0"/>
              <a:t>Berendsen</a:t>
            </a:r>
            <a:r>
              <a:rPr lang="pl-PL" sz="2000" dirty="0" smtClean="0"/>
              <a:t>, </a:t>
            </a:r>
            <a:r>
              <a:rPr lang="pl-PL" sz="2000" dirty="0" err="1" smtClean="0"/>
              <a:t>Fraaije</a:t>
            </a:r>
            <a:r>
              <a:rPr lang="pl-PL" sz="2000" dirty="0" smtClean="0"/>
              <a:t>, J. </a:t>
            </a:r>
            <a:r>
              <a:rPr lang="pl-PL" sz="2000" dirty="0" err="1" smtClean="0"/>
              <a:t>Comput</a:t>
            </a:r>
            <a:r>
              <a:rPr lang="pl-PL" sz="2000" dirty="0" smtClean="0"/>
              <a:t>. </a:t>
            </a:r>
            <a:r>
              <a:rPr lang="pl-PL" sz="2000" dirty="0" err="1" smtClean="0"/>
              <a:t>Chem</a:t>
            </a:r>
            <a:r>
              <a:rPr lang="pl-PL" sz="2000" dirty="0" smtClean="0"/>
              <a:t>. 1997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2400" y="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Rigid-body</a:t>
            </a:r>
            <a:r>
              <a:rPr lang="pl-PL" sz="3600" dirty="0" smtClean="0"/>
              <a:t> </a:t>
            </a:r>
            <a:r>
              <a:rPr lang="pl-PL" sz="3600" dirty="0" err="1" smtClean="0"/>
              <a:t>dynamics</a:t>
            </a:r>
            <a:r>
              <a:rPr lang="pl-PL" sz="3600" dirty="0" smtClean="0"/>
              <a:t> </a:t>
            </a:r>
            <a:endParaRPr lang="pl-PL" sz="3600" dirty="0"/>
          </a:p>
        </p:txBody>
      </p:sp>
      <p:sp>
        <p:nvSpPr>
          <p:cNvPr id="3" name="Elipsa 2"/>
          <p:cNvSpPr/>
          <p:nvPr/>
        </p:nvSpPr>
        <p:spPr>
          <a:xfrm rot="19204703">
            <a:off x="1348406" y="1562946"/>
            <a:ext cx="2590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Elipsa 3"/>
          <p:cNvSpPr/>
          <p:nvPr/>
        </p:nvSpPr>
        <p:spPr>
          <a:xfrm rot="2461497">
            <a:off x="4065111" y="2198688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 rot="10363140">
            <a:off x="6507765" y="1565137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 rot="1517511">
            <a:off x="3402158" y="3483290"/>
            <a:ext cx="1014653" cy="815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 rot="3351424">
            <a:off x="6758616" y="4355801"/>
            <a:ext cx="1014653" cy="815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 rot="3351424">
            <a:off x="1029101" y="3564774"/>
            <a:ext cx="1014653" cy="815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0" name="Łącznik prosty 9"/>
          <p:cNvCxnSpPr/>
          <p:nvPr/>
        </p:nvCxnSpPr>
        <p:spPr>
          <a:xfrm flipV="1">
            <a:off x="1509330" y="2057400"/>
            <a:ext cx="114300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 flipV="1">
            <a:off x="1509330" y="3886200"/>
            <a:ext cx="23622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3871530" y="3886200"/>
            <a:ext cx="34290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flipV="1">
            <a:off x="3871530" y="2667000"/>
            <a:ext cx="11430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V="1">
            <a:off x="7300530" y="1981200"/>
            <a:ext cx="152400" cy="2819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228600" y="5660648"/>
            <a:ext cx="8686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motion</a:t>
            </a:r>
            <a:r>
              <a:rPr lang="pl-PL" sz="2600" dirty="0" smtClean="0"/>
              <a:t> </a:t>
            </a:r>
            <a:r>
              <a:rPr lang="pl-PL" sz="2600" dirty="0" err="1" smtClean="0"/>
              <a:t>is</a:t>
            </a:r>
            <a:r>
              <a:rPr lang="pl-PL" sz="2600" dirty="0" smtClean="0"/>
              <a:t> </a:t>
            </a:r>
            <a:r>
              <a:rPr lang="pl-PL" sz="2600" dirty="0" err="1" smtClean="0"/>
              <a:t>separated</a:t>
            </a:r>
            <a:r>
              <a:rPr lang="pl-PL" sz="2600" dirty="0" smtClean="0"/>
              <a:t> </a:t>
            </a:r>
            <a:r>
              <a:rPr lang="pl-PL" sz="2600" dirty="0" err="1" smtClean="0"/>
              <a:t>into</a:t>
            </a:r>
            <a:r>
              <a:rPr lang="pl-PL" sz="2600" dirty="0" smtClean="0"/>
              <a:t>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motion</a:t>
            </a:r>
            <a:r>
              <a:rPr lang="pl-PL" sz="2600" dirty="0" smtClean="0"/>
              <a:t> of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centers</a:t>
            </a:r>
            <a:r>
              <a:rPr lang="pl-PL" sz="2600" dirty="0" smtClean="0"/>
              <a:t> of </a:t>
            </a:r>
            <a:r>
              <a:rPr lang="pl-PL" sz="2600" dirty="0" err="1" smtClean="0"/>
              <a:t>masses</a:t>
            </a:r>
            <a:r>
              <a:rPr lang="pl-PL" sz="2600" dirty="0" smtClean="0"/>
              <a:t> and </a:t>
            </a:r>
            <a:r>
              <a:rPr lang="pl-PL" sz="2600" dirty="0" err="1" smtClean="0"/>
              <a:t>body-reference</a:t>
            </a:r>
            <a:r>
              <a:rPr lang="pl-PL" sz="2600" dirty="0" smtClean="0"/>
              <a:t> </a:t>
            </a:r>
            <a:r>
              <a:rPr lang="pl-PL" sz="2600" dirty="0" err="1" smtClean="0"/>
              <a:t>rotations</a:t>
            </a:r>
            <a:r>
              <a:rPr lang="pl-PL" sz="2600" dirty="0" smtClean="0"/>
              <a:t> of </a:t>
            </a:r>
            <a:r>
              <a:rPr lang="pl-PL" sz="2600" dirty="0" err="1" smtClean="0"/>
              <a:t>the</a:t>
            </a:r>
            <a:r>
              <a:rPr lang="pl-PL" sz="2600" dirty="0" smtClean="0"/>
              <a:t> </a:t>
            </a:r>
            <a:r>
              <a:rPr lang="pl-PL" sz="2600" dirty="0" err="1" smtClean="0"/>
              <a:t>rigid</a:t>
            </a:r>
            <a:r>
              <a:rPr lang="pl-PL" sz="2600" dirty="0" smtClean="0"/>
              <a:t> </a:t>
            </a:r>
            <a:r>
              <a:rPr lang="pl-PL" sz="2600" dirty="0" err="1" smtClean="0"/>
              <a:t>bodies</a:t>
            </a:r>
            <a:r>
              <a:rPr lang="pl-PL" sz="2600" dirty="0" smtClean="0"/>
              <a:t>.</a:t>
            </a:r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r>
              <a:rPr lang="pl-PL" sz="3600" dirty="0" err="1" smtClean="0"/>
              <a:t>Reasons</a:t>
            </a:r>
            <a:r>
              <a:rPr lang="pl-PL" sz="3600" dirty="0" smtClean="0"/>
              <a:t> to </a:t>
            </a:r>
            <a:r>
              <a:rPr lang="pl-PL" sz="3600" dirty="0" err="1" smtClean="0"/>
              <a:t>introduce</a:t>
            </a:r>
            <a:r>
              <a:rPr lang="pl-PL" sz="3600" dirty="0" smtClean="0"/>
              <a:t> (</a:t>
            </a:r>
            <a:r>
              <a:rPr lang="pl-PL" sz="3600" dirty="0" err="1" smtClean="0"/>
              <a:t>semi</a:t>
            </a:r>
            <a:r>
              <a:rPr lang="pl-PL" sz="3600" dirty="0" smtClean="0"/>
              <a:t>) </a:t>
            </a:r>
            <a:r>
              <a:rPr lang="pl-PL" sz="3600" dirty="0" err="1" smtClean="0"/>
              <a:t>rigid</a:t>
            </a:r>
            <a:r>
              <a:rPr lang="pl-PL" sz="3600" dirty="0" smtClean="0"/>
              <a:t> </a:t>
            </a:r>
            <a:r>
              <a:rPr lang="pl-PL" sz="3600" dirty="0" err="1" smtClean="0"/>
              <a:t>treatment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motions</a:t>
            </a:r>
            <a:r>
              <a:rPr lang="pl-PL" dirty="0" smtClean="0"/>
              <a:t> </a:t>
            </a:r>
            <a:r>
              <a:rPr lang="pl-PL" dirty="0" err="1" smtClean="0"/>
              <a:t>involving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deformations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X-H</a:t>
            </a:r>
            <a:r>
              <a:rPr lang="pl-PL" dirty="0" smtClean="0"/>
              <a:t> </a:t>
            </a:r>
            <a:r>
              <a:rPr lang="pl-PL" dirty="0" err="1" smtClean="0"/>
              <a:t>bonds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largely</a:t>
            </a:r>
            <a:r>
              <a:rPr lang="pl-PL" dirty="0" smtClean="0"/>
              <a:t> </a:t>
            </a:r>
            <a:r>
              <a:rPr lang="pl-PL" dirty="0" err="1" smtClean="0"/>
              <a:t>decoupled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motions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Treat</a:t>
            </a:r>
            <a:r>
              <a:rPr lang="pl-PL" dirty="0" smtClean="0"/>
              <a:t> </a:t>
            </a:r>
            <a:r>
              <a:rPr lang="pl-PL" dirty="0" err="1" smtClean="0"/>
              <a:t>large</a:t>
            </a:r>
            <a:r>
              <a:rPr lang="pl-PL" dirty="0" smtClean="0"/>
              <a:t> systems (</a:t>
            </a:r>
            <a:r>
              <a:rPr lang="pl-PL" dirty="0" err="1" smtClean="0"/>
              <a:t>torsional-angle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, </a:t>
            </a:r>
            <a:r>
              <a:rPr lang="pl-PL" dirty="0" err="1" smtClean="0"/>
              <a:t>quaternion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).</a:t>
            </a:r>
          </a:p>
          <a:p>
            <a:r>
              <a:rPr lang="pl-PL" dirty="0" err="1" smtClean="0"/>
              <a:t>Treat</a:t>
            </a:r>
            <a:r>
              <a:rPr lang="pl-PL" dirty="0" smtClean="0"/>
              <a:t> </a:t>
            </a:r>
            <a:r>
              <a:rPr lang="pl-PL" dirty="0" err="1" smtClean="0"/>
              <a:t>explicit</a:t>
            </a:r>
            <a:r>
              <a:rPr lang="pl-PL" dirty="0" smtClean="0"/>
              <a:t> </a:t>
            </a:r>
            <a:r>
              <a:rPr lang="pl-PL" dirty="0" err="1" smtClean="0"/>
              <a:t>solvent</a:t>
            </a:r>
            <a:r>
              <a:rPr lang="pl-PL" dirty="0" smtClean="0"/>
              <a:t> </a:t>
            </a:r>
            <a:r>
              <a:rPr lang="pl-PL" dirty="0" err="1" smtClean="0"/>
              <a:t>molecules</a:t>
            </a:r>
            <a:r>
              <a:rPr lang="pl-PL" dirty="0" smtClean="0"/>
              <a:t>.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flexible</a:t>
            </a:r>
            <a:r>
              <a:rPr lang="pl-PL" dirty="0" smtClean="0"/>
              <a:t>, </a:t>
            </a:r>
            <a:r>
              <a:rPr lang="pl-PL" dirty="0" err="1" smtClean="0"/>
              <a:t>whole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 </a:t>
            </a:r>
            <a:r>
              <a:rPr lang="pl-PL" dirty="0" err="1" smtClean="0"/>
              <a:t>concentrates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concerted</a:t>
            </a:r>
            <a:r>
              <a:rPr lang="pl-PL" dirty="0" smtClean="0"/>
              <a:t> </a:t>
            </a:r>
            <a:r>
              <a:rPr lang="pl-PL" dirty="0" err="1" smtClean="0"/>
              <a:t>low-frequency</a:t>
            </a:r>
            <a:r>
              <a:rPr lang="pl-PL" dirty="0" smtClean="0"/>
              <a:t> </a:t>
            </a:r>
            <a:r>
              <a:rPr lang="pl-PL" dirty="0" err="1" smtClean="0"/>
              <a:t>vibrations</a:t>
            </a:r>
            <a:r>
              <a:rPr lang="pl-PL" dirty="0" smtClean="0"/>
              <a:t> of </a:t>
            </a:r>
            <a:r>
              <a:rPr lang="pl-PL" dirty="0" err="1" smtClean="0"/>
              <a:t>solvent</a:t>
            </a:r>
            <a:r>
              <a:rPr lang="pl-PL" dirty="0" smtClean="0"/>
              <a:t> </a:t>
            </a:r>
            <a:r>
              <a:rPr lang="pl-PL" dirty="0" err="1" smtClean="0"/>
              <a:t>bonds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Angular</a:t>
            </a:r>
            <a:r>
              <a:rPr lang="pl-PL" sz="3600" dirty="0" smtClean="0"/>
              <a:t> </a:t>
            </a:r>
            <a:r>
              <a:rPr lang="pl-PL" sz="3600" dirty="0" err="1" smtClean="0"/>
              <a:t>velocities</a:t>
            </a:r>
            <a:r>
              <a:rPr lang="pl-PL" sz="3600" dirty="0" smtClean="0"/>
              <a:t> </a:t>
            </a:r>
            <a:r>
              <a:rPr lang="pl-PL" sz="3600" dirty="0" err="1" smtClean="0"/>
              <a:t>(i</a:t>
            </a:r>
            <a:r>
              <a:rPr lang="pl-PL" sz="3600" dirty="0" smtClean="0"/>
              <a:t>n </a:t>
            </a:r>
            <a:r>
              <a:rPr lang="pl-PL" sz="3600" dirty="0" err="1" smtClean="0"/>
              <a:t>body-based</a:t>
            </a:r>
            <a:r>
              <a:rPr lang="pl-PL" sz="3600" dirty="0" smtClean="0"/>
              <a:t> </a:t>
            </a:r>
            <a:r>
              <a:rPr lang="pl-PL" sz="3600" dirty="0" err="1" smtClean="0"/>
              <a:t>frame</a:t>
            </a:r>
            <a:r>
              <a:rPr lang="pl-PL" sz="3600" dirty="0" smtClean="0"/>
              <a:t>)</a:t>
            </a:r>
            <a:endParaRPr lang="pl-PL" sz="3600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/>
        </p:nvGraphicFramePr>
        <p:xfrm>
          <a:off x="304800" y="1242060"/>
          <a:ext cx="5257800" cy="1577340"/>
        </p:xfrm>
        <a:graphic>
          <a:graphicData uri="http://schemas.openxmlformats.org/presentationml/2006/ole">
            <p:oleObj spid="_x0000_s135170" name="Równanie" r:id="rId3" imgW="2539800" imgH="761760" progId="Equation.3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304800" y="2971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Singular</a:t>
            </a:r>
            <a:r>
              <a:rPr lang="pl-PL" sz="2400" dirty="0" smtClean="0"/>
              <a:t> </a:t>
            </a:r>
            <a:r>
              <a:rPr lang="pl-PL" sz="2400" dirty="0" err="1" smtClean="0"/>
              <a:t>if</a:t>
            </a:r>
            <a:r>
              <a:rPr lang="pl-PL" sz="2400" dirty="0" smtClean="0"/>
              <a:t> sin </a:t>
            </a:r>
            <a:r>
              <a:rPr lang="pl-PL" sz="2400" dirty="0" smtClean="0">
                <a:latin typeface="Symbol" pitchFamily="18" charset="2"/>
              </a:rPr>
              <a:t>q</a:t>
            </a:r>
            <a:r>
              <a:rPr lang="pl-PL" sz="2400" dirty="0" smtClean="0"/>
              <a:t> = 0</a:t>
            </a:r>
            <a:endParaRPr lang="pl-PL" sz="2400" dirty="0"/>
          </a:p>
        </p:txBody>
      </p:sp>
      <p:pic>
        <p:nvPicPr>
          <p:cNvPr id="5" name="Picture 2" descr="https://upload.wikimedia.org/wikipedia/commons/thumb/9/95/K%C4%85ty_Eulera.svg/300px-K%C4%85ty_Euler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609600"/>
            <a:ext cx="283130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325757" y="4267200"/>
          <a:ext cx="5922643" cy="1822450"/>
        </p:xfrm>
        <a:graphic>
          <a:graphicData uri="http://schemas.openxmlformats.org/presentationml/2006/ole">
            <p:oleObj spid="_x0000_s135171" name="Równanie" r:id="rId5" imgW="3301920" imgH="1015920" progId="Equation.3">
              <p:embed/>
            </p:oleObj>
          </a:graphicData>
        </a:graphic>
      </p:graphicFrame>
      <p:pic>
        <p:nvPicPr>
          <p:cNvPr id="135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8411" y="3810000"/>
            <a:ext cx="2703189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194" name="Object 2"/>
          <p:cNvGraphicFramePr>
            <a:graphicFrameLocks noChangeAspect="1"/>
          </p:cNvGraphicFramePr>
          <p:nvPr/>
        </p:nvGraphicFramePr>
        <p:xfrm>
          <a:off x="1422400" y="1143000"/>
          <a:ext cx="6273800" cy="4278071"/>
        </p:xfrm>
        <a:graphic>
          <a:graphicData uri="http://schemas.openxmlformats.org/presentationml/2006/ole">
            <p:oleObj spid="_x0000_s136194" name="Równanie" r:id="rId3" imgW="2793960" imgH="1904760" progId="Equation.3">
              <p:embed/>
            </p:oleObj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err="1" smtClean="0"/>
              <a:t>Quaternion</a:t>
            </a:r>
            <a:r>
              <a:rPr lang="pl-PL" sz="2800" dirty="0" smtClean="0"/>
              <a:t> </a:t>
            </a:r>
            <a:r>
              <a:rPr lang="pl-PL" sz="2800" dirty="0" err="1" smtClean="0"/>
              <a:t>properties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err="1" smtClean="0"/>
              <a:t>Quaternion</a:t>
            </a:r>
            <a:r>
              <a:rPr lang="pl-PL" sz="2800" dirty="0" smtClean="0"/>
              <a:t> </a:t>
            </a:r>
            <a:r>
              <a:rPr lang="pl-PL" sz="2800" dirty="0" err="1" smtClean="0"/>
              <a:t>equations</a:t>
            </a:r>
            <a:r>
              <a:rPr lang="pl-PL" sz="2800" dirty="0" smtClean="0"/>
              <a:t> of </a:t>
            </a:r>
            <a:r>
              <a:rPr lang="pl-PL" sz="2800" dirty="0" err="1" smtClean="0"/>
              <a:t>motion</a:t>
            </a:r>
            <a:endParaRPr lang="pl-PL" sz="2800" dirty="0"/>
          </a:p>
        </p:txBody>
      </p:sp>
      <p:graphicFrame>
        <p:nvGraphicFramePr>
          <p:cNvPr id="137219" name="Object 2"/>
          <p:cNvGraphicFramePr>
            <a:graphicFrameLocks noChangeAspect="1"/>
          </p:cNvGraphicFramePr>
          <p:nvPr/>
        </p:nvGraphicFramePr>
        <p:xfrm>
          <a:off x="1843088" y="1004887"/>
          <a:ext cx="5167312" cy="5167313"/>
        </p:xfrm>
        <a:graphic>
          <a:graphicData uri="http://schemas.openxmlformats.org/presentationml/2006/ole">
            <p:oleObj spid="_x0000_s137219" name="Równanie" r:id="rId3" imgW="1815840" imgH="1815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758" y="685800"/>
            <a:ext cx="596624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76600"/>
            <a:ext cx="3657600" cy="209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971800"/>
            <a:ext cx="4038600" cy="339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524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UNRES: </a:t>
            </a:r>
            <a:r>
              <a:rPr lang="pl-PL" sz="2400" dirty="0" err="1" smtClean="0"/>
              <a:t>constraints</a:t>
            </a:r>
            <a:r>
              <a:rPr lang="pl-PL" sz="2400" dirty="0" smtClean="0"/>
              <a:t> </a:t>
            </a:r>
            <a:r>
              <a:rPr lang="pl-PL" sz="2400" dirty="0" err="1" smtClean="0"/>
              <a:t>imposed</a:t>
            </a:r>
            <a:r>
              <a:rPr lang="pl-PL" sz="2400" dirty="0" smtClean="0"/>
              <a:t> by </a:t>
            </a:r>
            <a:r>
              <a:rPr lang="pl-PL" sz="2400" dirty="0" err="1" smtClean="0"/>
              <a:t>placing</a:t>
            </a:r>
            <a:r>
              <a:rPr lang="pl-PL" sz="2400" dirty="0" smtClean="0"/>
              <a:t> united </a:t>
            </a:r>
            <a:r>
              <a:rPr lang="pl-PL" sz="2400" dirty="0" err="1" smtClean="0"/>
              <a:t>peptide</a:t>
            </a:r>
            <a:r>
              <a:rPr lang="pl-PL" sz="2400" dirty="0" smtClean="0"/>
              <a:t> </a:t>
            </a:r>
            <a:r>
              <a:rPr lang="pl-PL" sz="2400" dirty="0" err="1" smtClean="0"/>
              <a:t>groups</a:t>
            </a:r>
            <a:r>
              <a:rPr lang="pl-PL" sz="2400" dirty="0" smtClean="0"/>
              <a:t> </a:t>
            </a:r>
            <a:r>
              <a:rPr lang="pl-PL" sz="2400" dirty="0" err="1" smtClean="0"/>
              <a:t>exactly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middle</a:t>
            </a:r>
            <a:r>
              <a:rPr lang="pl-PL" sz="2400" dirty="0" smtClean="0"/>
              <a:t> </a:t>
            </a:r>
            <a:r>
              <a:rPr lang="pl-PL" sz="2400" dirty="0" err="1" smtClean="0"/>
              <a:t>between</a:t>
            </a:r>
            <a:r>
              <a:rPr lang="pl-PL" sz="2400" dirty="0" smtClean="0"/>
              <a:t> C</a:t>
            </a:r>
            <a:r>
              <a:rPr lang="pl-PL" sz="2400" baseline="30000" dirty="0" smtClean="0">
                <a:latin typeface="Symbol" pitchFamily="18" charset="2"/>
              </a:rPr>
              <a:t>a</a:t>
            </a:r>
            <a:r>
              <a:rPr lang="pl-PL" sz="2400" dirty="0" smtClean="0"/>
              <a:t> </a:t>
            </a:r>
            <a:r>
              <a:rPr lang="pl-PL" sz="2400" dirty="0" err="1" smtClean="0"/>
              <a:t>atoms</a:t>
            </a:r>
            <a:endParaRPr lang="pl-PL" sz="2400" dirty="0"/>
          </a:p>
        </p:txBody>
      </p:sp>
      <p:pic>
        <p:nvPicPr>
          <p:cNvPr id="13824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738554"/>
            <a:ext cx="2133600" cy="246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0090" y="5448300"/>
            <a:ext cx="444671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le tekstowe 8"/>
          <p:cNvSpPr txBox="1"/>
          <p:nvPr/>
        </p:nvSpPr>
        <p:spPr>
          <a:xfrm>
            <a:off x="0" y="621166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Khalili</a:t>
            </a:r>
            <a:r>
              <a:rPr lang="pl-PL" sz="2000" dirty="0" smtClean="0"/>
              <a:t>, Liwo, Rakowski, Grochowski, </a:t>
            </a:r>
            <a:r>
              <a:rPr lang="pl-PL" sz="2000" dirty="0" err="1" smtClean="0"/>
              <a:t>Scheraga</a:t>
            </a:r>
            <a:r>
              <a:rPr lang="pl-PL" sz="2000" dirty="0" smtClean="0"/>
              <a:t>, </a:t>
            </a:r>
            <a:r>
              <a:rPr lang="pl-PL" sz="2000" i="1" dirty="0" smtClean="0"/>
              <a:t>J. </a:t>
            </a:r>
            <a:r>
              <a:rPr lang="pl-PL" sz="2000" i="1" dirty="0" err="1" smtClean="0"/>
              <a:t>Phys</a:t>
            </a:r>
            <a:r>
              <a:rPr lang="pl-PL" sz="2000" i="1" dirty="0" smtClean="0"/>
              <a:t>. </a:t>
            </a:r>
            <a:r>
              <a:rPr lang="pl-PL" sz="2000" i="1" dirty="0" err="1" smtClean="0"/>
              <a:t>Chem</a:t>
            </a:r>
            <a:r>
              <a:rPr lang="pl-PL" sz="2000" i="1" dirty="0" smtClean="0"/>
              <a:t>. B</a:t>
            </a:r>
            <a:r>
              <a:rPr lang="pl-PL" sz="2000" dirty="0" smtClean="0"/>
              <a:t>, 2005, 109, 13785-13797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539161"/>
            <a:ext cx="4191001" cy="167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5520" y="2590800"/>
            <a:ext cx="529768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439386"/>
            <a:ext cx="4724400" cy="2086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5029200" cy="77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688771"/>
            <a:ext cx="5486400" cy="401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8229600" y="4114800"/>
            <a:ext cx="68580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4666414" cy="267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5836" y="228600"/>
            <a:ext cx="463816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799" y="3352800"/>
            <a:ext cx="462642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57200"/>
            <a:ext cx="414169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1905000"/>
            <a:ext cx="3048000" cy="64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8600" y="76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Restrained</a:t>
            </a:r>
            <a:r>
              <a:rPr lang="pl-PL" sz="3600" dirty="0" smtClean="0"/>
              <a:t> </a:t>
            </a:r>
            <a:r>
              <a:rPr lang="pl-PL" sz="3600" dirty="0" err="1" smtClean="0"/>
              <a:t>dynamics</a:t>
            </a:r>
            <a:endParaRPr lang="pl-PL" sz="3600" dirty="0"/>
          </a:p>
        </p:txBody>
      </p:sp>
      <p:pic>
        <p:nvPicPr>
          <p:cNvPr id="3" name="Obraz 2" descr="oxytoc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143000"/>
            <a:ext cx="8103068" cy="3962400"/>
          </a:xfrm>
          <a:prstGeom prst="rect">
            <a:avLst/>
          </a:prstGeom>
        </p:spPr>
      </p:pic>
      <p:cxnSp>
        <p:nvCxnSpPr>
          <p:cNvPr id="5" name="Łącznik prosty 4"/>
          <p:cNvCxnSpPr/>
          <p:nvPr/>
        </p:nvCxnSpPr>
        <p:spPr>
          <a:xfrm>
            <a:off x="4876800" y="1447800"/>
            <a:ext cx="381000" cy="114300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5029200" y="1676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Distance</a:t>
            </a:r>
            <a:r>
              <a:rPr lang="pl-PL" dirty="0" smtClean="0"/>
              <a:t> </a:t>
            </a:r>
            <a:r>
              <a:rPr lang="pl-PL" dirty="0" err="1" smtClean="0"/>
              <a:t>restraint</a:t>
            </a:r>
            <a:endParaRPr lang="pl-PL" dirty="0"/>
          </a:p>
        </p:txBody>
      </p:sp>
      <p:sp>
        <p:nvSpPr>
          <p:cNvPr id="10" name="Łuk 9"/>
          <p:cNvSpPr/>
          <p:nvPr/>
        </p:nvSpPr>
        <p:spPr>
          <a:xfrm rot="19925843" flipH="1">
            <a:off x="3494350" y="2461041"/>
            <a:ext cx="199522" cy="654519"/>
          </a:xfrm>
          <a:prstGeom prst="arc">
            <a:avLst>
              <a:gd name="adj1" fmla="val 16200000"/>
              <a:gd name="adj2" fmla="val 9205109"/>
            </a:avLst>
          </a:prstGeom>
          <a:ln w="3175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3657600" y="3048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Dihedral-angle</a:t>
            </a:r>
            <a:r>
              <a:rPr lang="pl-PL" dirty="0" smtClean="0"/>
              <a:t> </a:t>
            </a:r>
            <a:r>
              <a:rPr lang="pl-PL" dirty="0" err="1" smtClean="0"/>
              <a:t>restraint</a:t>
            </a:r>
            <a:endParaRPr lang="pl-PL" dirty="0"/>
          </a:p>
        </p:txBody>
      </p:sp>
      <p:graphicFrame>
        <p:nvGraphicFramePr>
          <p:cNvPr id="12" name="Obiekt 11"/>
          <p:cNvGraphicFramePr>
            <a:graphicFrameLocks noChangeAspect="1"/>
          </p:cNvGraphicFramePr>
          <p:nvPr/>
        </p:nvGraphicFramePr>
        <p:xfrm>
          <a:off x="2586789" y="5334000"/>
          <a:ext cx="4042611" cy="914400"/>
        </p:xfrm>
        <a:graphic>
          <a:graphicData uri="http://schemas.openxmlformats.org/presentationml/2006/ole">
            <p:oleObj spid="_x0000_s142338" name="Równanie" r:id="rId4" imgW="10666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47457" name="Object 1"/>
          <p:cNvGraphicFramePr>
            <a:graphicFrameLocks noChangeAspect="1"/>
          </p:cNvGraphicFramePr>
          <p:nvPr/>
        </p:nvGraphicFramePr>
        <p:xfrm>
          <a:off x="220663" y="762000"/>
          <a:ext cx="8580437" cy="2438400"/>
        </p:xfrm>
        <a:graphic>
          <a:graphicData uri="http://schemas.openxmlformats.org/presentationml/2006/ole">
            <p:oleObj spid="_x0000_s147457" name="Równanie" r:id="rId3" imgW="3238200" imgH="939600" progId="Equation.3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0" y="-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Flat-bottom</a:t>
            </a:r>
            <a:r>
              <a:rPr lang="pl-PL" sz="3600" dirty="0" smtClean="0"/>
              <a:t> </a:t>
            </a:r>
            <a:r>
              <a:rPr lang="pl-PL" sz="3600" dirty="0" err="1" smtClean="0"/>
              <a:t>restraints</a:t>
            </a:r>
            <a:r>
              <a:rPr lang="pl-PL" sz="3600" dirty="0" smtClean="0"/>
              <a:t> (AMBER)</a:t>
            </a:r>
            <a:endParaRPr lang="pl-PL" sz="3600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1447800" y="6172200"/>
            <a:ext cx="6248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2286000" y="3352800"/>
            <a:ext cx="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7239000" y="6248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x</a:t>
            </a:r>
            <a:endParaRPr lang="pl-PL" sz="2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752600" y="3429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V</a:t>
            </a:r>
            <a:endParaRPr lang="pl-PL" sz="2400" dirty="0"/>
          </a:p>
        </p:txBody>
      </p:sp>
      <p:sp>
        <p:nvSpPr>
          <p:cNvPr id="13" name="Dowolny kształt 12"/>
          <p:cNvSpPr/>
          <p:nvPr/>
        </p:nvSpPr>
        <p:spPr>
          <a:xfrm>
            <a:off x="5007429" y="4078514"/>
            <a:ext cx="2177142" cy="2090057"/>
          </a:xfrm>
          <a:custGeom>
            <a:avLst/>
            <a:gdLst>
              <a:gd name="connsiteX0" fmla="*/ 0 w 2177142"/>
              <a:gd name="connsiteY0" fmla="*/ 2090057 h 2090057"/>
              <a:gd name="connsiteX1" fmla="*/ 449942 w 2177142"/>
              <a:gd name="connsiteY1" fmla="*/ 1988457 h 2090057"/>
              <a:gd name="connsiteX2" fmla="*/ 928914 w 2177142"/>
              <a:gd name="connsiteY2" fmla="*/ 1698172 h 2090057"/>
              <a:gd name="connsiteX3" fmla="*/ 1291771 w 2177142"/>
              <a:gd name="connsiteY3" fmla="*/ 1306286 h 2090057"/>
              <a:gd name="connsiteX4" fmla="*/ 2177142 w 2177142"/>
              <a:gd name="connsiteY4" fmla="*/ 0 h 2090057"/>
              <a:gd name="connsiteX5" fmla="*/ 2177142 w 2177142"/>
              <a:gd name="connsiteY5" fmla="*/ 0 h 2090057"/>
              <a:gd name="connsiteX6" fmla="*/ 2177142 w 2177142"/>
              <a:gd name="connsiteY6" fmla="*/ 0 h 209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7142" h="2090057">
                <a:moveTo>
                  <a:pt x="0" y="2090057"/>
                </a:moveTo>
                <a:cubicBezTo>
                  <a:pt x="147561" y="2071914"/>
                  <a:pt x="295123" y="2053771"/>
                  <a:pt x="449942" y="1988457"/>
                </a:cubicBezTo>
                <a:cubicBezTo>
                  <a:pt x="604761" y="1923143"/>
                  <a:pt x="788609" y="1811867"/>
                  <a:pt x="928914" y="1698172"/>
                </a:cubicBezTo>
                <a:cubicBezTo>
                  <a:pt x="1069219" y="1584477"/>
                  <a:pt x="1083733" y="1589315"/>
                  <a:pt x="1291771" y="1306286"/>
                </a:cubicBezTo>
                <a:cubicBezTo>
                  <a:pt x="1499809" y="1023257"/>
                  <a:pt x="2177142" y="0"/>
                  <a:pt x="2177142" y="0"/>
                </a:cubicBezTo>
                <a:lnTo>
                  <a:pt x="2177142" y="0"/>
                </a:lnTo>
                <a:lnTo>
                  <a:pt x="2177142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 flipH="1">
            <a:off x="1981200" y="4071258"/>
            <a:ext cx="1676400" cy="2090057"/>
          </a:xfrm>
          <a:custGeom>
            <a:avLst/>
            <a:gdLst>
              <a:gd name="connsiteX0" fmla="*/ 0 w 2177142"/>
              <a:gd name="connsiteY0" fmla="*/ 2090057 h 2090057"/>
              <a:gd name="connsiteX1" fmla="*/ 449942 w 2177142"/>
              <a:gd name="connsiteY1" fmla="*/ 1988457 h 2090057"/>
              <a:gd name="connsiteX2" fmla="*/ 928914 w 2177142"/>
              <a:gd name="connsiteY2" fmla="*/ 1698172 h 2090057"/>
              <a:gd name="connsiteX3" fmla="*/ 1291771 w 2177142"/>
              <a:gd name="connsiteY3" fmla="*/ 1306286 h 2090057"/>
              <a:gd name="connsiteX4" fmla="*/ 2177142 w 2177142"/>
              <a:gd name="connsiteY4" fmla="*/ 0 h 2090057"/>
              <a:gd name="connsiteX5" fmla="*/ 2177142 w 2177142"/>
              <a:gd name="connsiteY5" fmla="*/ 0 h 2090057"/>
              <a:gd name="connsiteX6" fmla="*/ 2177142 w 2177142"/>
              <a:gd name="connsiteY6" fmla="*/ 0 h 209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7142" h="2090057">
                <a:moveTo>
                  <a:pt x="0" y="2090057"/>
                </a:moveTo>
                <a:cubicBezTo>
                  <a:pt x="147561" y="2071914"/>
                  <a:pt x="295123" y="2053771"/>
                  <a:pt x="449942" y="1988457"/>
                </a:cubicBezTo>
                <a:cubicBezTo>
                  <a:pt x="604761" y="1923143"/>
                  <a:pt x="788609" y="1811867"/>
                  <a:pt x="928914" y="1698172"/>
                </a:cubicBezTo>
                <a:cubicBezTo>
                  <a:pt x="1069219" y="1584477"/>
                  <a:pt x="1083733" y="1589315"/>
                  <a:pt x="1291771" y="1306286"/>
                </a:cubicBezTo>
                <a:cubicBezTo>
                  <a:pt x="1499809" y="1023257"/>
                  <a:pt x="2177142" y="0"/>
                  <a:pt x="2177142" y="0"/>
                </a:cubicBezTo>
                <a:lnTo>
                  <a:pt x="2177142" y="0"/>
                </a:lnTo>
                <a:lnTo>
                  <a:pt x="2177142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6" name="Łącznik prosty 15"/>
          <p:cNvCxnSpPr>
            <a:stCxn id="13" idx="3"/>
            <a:endCxn id="13" idx="4"/>
          </p:cNvCxnSpPr>
          <p:nvPr/>
        </p:nvCxnSpPr>
        <p:spPr>
          <a:xfrm flipV="1">
            <a:off x="6299200" y="4078514"/>
            <a:ext cx="885371" cy="130628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>
            <a:endCxn id="14" idx="3"/>
          </p:cNvCxnSpPr>
          <p:nvPr/>
        </p:nvCxnSpPr>
        <p:spPr>
          <a:xfrm>
            <a:off x="1981200" y="4103914"/>
            <a:ext cx="681736" cy="127363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 flipV="1">
            <a:off x="6296022" y="5410200"/>
            <a:ext cx="0" cy="7620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 flipV="1">
            <a:off x="2667000" y="5410200"/>
            <a:ext cx="0" cy="7620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>
            <a:stCxn id="14" idx="0"/>
            <a:endCxn id="13" idx="0"/>
          </p:cNvCxnSpPr>
          <p:nvPr/>
        </p:nvCxnSpPr>
        <p:spPr>
          <a:xfrm>
            <a:off x="3657600" y="6161315"/>
            <a:ext cx="1349829" cy="725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2481942" y="612865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x</a:t>
            </a:r>
            <a:r>
              <a:rPr lang="pl-PL" sz="2400" baseline="-25000" dirty="0" smtClean="0"/>
              <a:t>1</a:t>
            </a:r>
            <a:endParaRPr lang="pl-PL" sz="2400" baseline="-25000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3483426" y="612865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x</a:t>
            </a:r>
            <a:r>
              <a:rPr lang="pl-PL" sz="2400" baseline="-25000" dirty="0" smtClean="0"/>
              <a:t>2</a:t>
            </a:r>
            <a:endParaRPr lang="pl-PL" sz="2400" baseline="-25000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4876800" y="612502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x</a:t>
            </a:r>
            <a:r>
              <a:rPr lang="pl-PL" sz="2400" baseline="-25000" dirty="0" smtClean="0"/>
              <a:t>3</a:t>
            </a:r>
            <a:endParaRPr lang="pl-PL" sz="2400" baseline="-25000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6114144" y="612419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x</a:t>
            </a:r>
            <a:r>
              <a:rPr lang="pl-PL" sz="2400" baseline="-25000" dirty="0" smtClean="0"/>
              <a:t>4</a:t>
            </a:r>
            <a:endParaRPr lang="pl-PL" sz="2400" baseline="-25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48481" name="Object 1"/>
          <p:cNvGraphicFramePr>
            <a:graphicFrameLocks noChangeAspect="1"/>
          </p:cNvGraphicFramePr>
          <p:nvPr/>
        </p:nvGraphicFramePr>
        <p:xfrm>
          <a:off x="1831975" y="1530350"/>
          <a:ext cx="5403850" cy="3575050"/>
        </p:xfrm>
        <a:graphic>
          <a:graphicData uri="http://schemas.openxmlformats.org/presentationml/2006/ole">
            <p:oleObj spid="_x0000_s148481" name="Równanie" r:id="rId3" imgW="2070000" imgH="1333440" progId="Equation.3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0" y="115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Time-averaged</a:t>
            </a:r>
            <a:r>
              <a:rPr lang="pl-PL" sz="3600" dirty="0" smtClean="0"/>
              <a:t> </a:t>
            </a:r>
            <a:r>
              <a:rPr lang="pl-PL" sz="3600" dirty="0" err="1" smtClean="0"/>
              <a:t>restraints</a:t>
            </a:r>
            <a:endParaRPr lang="pl-P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pl-PL" sz="4000" dirty="0" err="1" smtClean="0"/>
              <a:t>Example</a:t>
            </a:r>
            <a:r>
              <a:rPr lang="pl-PL" sz="4000" dirty="0" smtClean="0"/>
              <a:t>: TIP3P </a:t>
            </a:r>
            <a:r>
              <a:rPr lang="pl-PL" sz="4000" dirty="0" err="1" smtClean="0"/>
              <a:t>water</a:t>
            </a:r>
            <a:endParaRPr lang="pl-PL" sz="4000" dirty="0"/>
          </a:p>
        </p:txBody>
      </p:sp>
      <p:sp>
        <p:nvSpPr>
          <p:cNvPr id="4" name="Elipsa 3"/>
          <p:cNvSpPr/>
          <p:nvPr/>
        </p:nvSpPr>
        <p:spPr>
          <a:xfrm>
            <a:off x="533400" y="32004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3595914" y="3182256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1817916" y="1462314"/>
            <a:ext cx="1219200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0" name="Łącznik prosty 9"/>
          <p:cNvCxnSpPr/>
          <p:nvPr/>
        </p:nvCxnSpPr>
        <p:spPr>
          <a:xfrm flipV="1">
            <a:off x="899886" y="1995715"/>
            <a:ext cx="1524000" cy="152399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2423886" y="1995714"/>
            <a:ext cx="1524000" cy="1524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wias klamrowy otwierający 12"/>
          <p:cNvSpPr/>
          <p:nvPr/>
        </p:nvSpPr>
        <p:spPr>
          <a:xfrm rot="2690043">
            <a:off x="1226241" y="1496965"/>
            <a:ext cx="509628" cy="215052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Nawias klamrowy otwierający 13"/>
          <p:cNvSpPr/>
          <p:nvPr/>
        </p:nvSpPr>
        <p:spPr>
          <a:xfrm rot="8115051">
            <a:off x="3107818" y="1504607"/>
            <a:ext cx="509628" cy="215476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Łuk 14"/>
          <p:cNvSpPr/>
          <p:nvPr/>
        </p:nvSpPr>
        <p:spPr>
          <a:xfrm rot="5400000">
            <a:off x="1868940" y="1698177"/>
            <a:ext cx="1117596" cy="1596570"/>
          </a:xfrm>
          <a:prstGeom prst="arc">
            <a:avLst>
              <a:gd name="adj1" fmla="val 17322873"/>
              <a:gd name="adj2" fmla="val 4286414"/>
            </a:avLst>
          </a:prstGeom>
          <a:ln w="254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 rot="2574228">
            <a:off x="3130277" y="2087390"/>
            <a:ext cx="1142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0.9572 Å</a:t>
            </a:r>
          </a:p>
        </p:txBody>
      </p:sp>
      <p:sp>
        <p:nvSpPr>
          <p:cNvPr id="21" name="pole tekstowe 20"/>
          <p:cNvSpPr txBox="1"/>
          <p:nvPr/>
        </p:nvSpPr>
        <p:spPr>
          <a:xfrm rot="18889345">
            <a:off x="595686" y="2058862"/>
            <a:ext cx="110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0.9572 Å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1994687" y="3121804"/>
            <a:ext cx="103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104.52</a:t>
            </a:r>
            <a:r>
              <a:rPr lang="pl-PL" baseline="30000" dirty="0" smtClean="0"/>
              <a:t>o</a:t>
            </a:r>
            <a:endParaRPr lang="pl-PL" baseline="30000" dirty="0"/>
          </a:p>
        </p:txBody>
      </p:sp>
      <p:sp>
        <p:nvSpPr>
          <p:cNvPr id="23" name="Elipsa 22"/>
          <p:cNvSpPr/>
          <p:nvPr/>
        </p:nvSpPr>
        <p:spPr>
          <a:xfrm>
            <a:off x="5070518" y="31242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Elipsa 23"/>
          <p:cNvSpPr/>
          <p:nvPr/>
        </p:nvSpPr>
        <p:spPr>
          <a:xfrm>
            <a:off x="8133032" y="3106056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6355034" y="1386114"/>
            <a:ext cx="1219200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6" name="Łącznik prosty 25"/>
          <p:cNvCxnSpPr/>
          <p:nvPr/>
        </p:nvCxnSpPr>
        <p:spPr>
          <a:xfrm flipV="1">
            <a:off x="5437004" y="1919515"/>
            <a:ext cx="1524000" cy="152399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6961004" y="1919514"/>
            <a:ext cx="1524000" cy="1524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Nawias klamrowy otwierający 27"/>
          <p:cNvSpPr/>
          <p:nvPr/>
        </p:nvSpPr>
        <p:spPr>
          <a:xfrm rot="2690043">
            <a:off x="5763359" y="1420765"/>
            <a:ext cx="509628" cy="215052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Nawias klamrowy otwierający 28"/>
          <p:cNvSpPr/>
          <p:nvPr/>
        </p:nvSpPr>
        <p:spPr>
          <a:xfrm rot="8115051">
            <a:off x="7644936" y="1428407"/>
            <a:ext cx="509628" cy="215476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/>
          <p:cNvSpPr txBox="1"/>
          <p:nvPr/>
        </p:nvSpPr>
        <p:spPr>
          <a:xfrm rot="2574228">
            <a:off x="7667395" y="2011190"/>
            <a:ext cx="1142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0.9572 Å</a:t>
            </a:r>
          </a:p>
        </p:txBody>
      </p:sp>
      <p:sp>
        <p:nvSpPr>
          <p:cNvPr id="32" name="pole tekstowe 31"/>
          <p:cNvSpPr txBox="1"/>
          <p:nvPr/>
        </p:nvSpPr>
        <p:spPr>
          <a:xfrm rot="18889345">
            <a:off x="5132804" y="1982662"/>
            <a:ext cx="110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0.9572 Å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6433458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1.8533 Å</a:t>
            </a:r>
          </a:p>
        </p:txBody>
      </p:sp>
      <p:sp>
        <p:nvSpPr>
          <p:cNvPr id="34" name="Nawias klamrowy otwierający 33"/>
          <p:cNvSpPr/>
          <p:nvPr/>
        </p:nvSpPr>
        <p:spPr>
          <a:xfrm rot="16200000">
            <a:off x="6712044" y="2159815"/>
            <a:ext cx="509628" cy="3048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5" name="Łącznik prosty 34"/>
          <p:cNvCxnSpPr/>
          <p:nvPr/>
        </p:nvCxnSpPr>
        <p:spPr>
          <a:xfrm>
            <a:off x="5442858" y="3429000"/>
            <a:ext cx="2971800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304800" y="46482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These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b="1" u="sng" dirty="0" smtClean="0"/>
              <a:t>CONSTRAINTS</a:t>
            </a:r>
            <a:r>
              <a:rPr lang="pl-PL" sz="2800" dirty="0" smtClean="0"/>
              <a:t> and </a:t>
            </a:r>
            <a:r>
              <a:rPr lang="pl-PL" sz="2800" dirty="0" err="1" smtClean="0"/>
              <a:t>have</a:t>
            </a:r>
            <a:r>
              <a:rPr lang="pl-PL" sz="2800" dirty="0" smtClean="0"/>
              <a:t> to be </a:t>
            </a:r>
            <a:r>
              <a:rPr lang="pl-PL" sz="2800" dirty="0" err="1" smtClean="0"/>
              <a:t>satisfied</a:t>
            </a:r>
            <a:r>
              <a:rPr lang="pl-PL" sz="2800" dirty="0" smtClean="0"/>
              <a:t> EXACTLY </a:t>
            </a:r>
            <a:r>
              <a:rPr lang="pl-PL" sz="2800" dirty="0" err="1" smtClean="0"/>
              <a:t>during</a:t>
            </a:r>
            <a:r>
              <a:rPr lang="pl-PL" sz="2800" dirty="0" smtClean="0"/>
              <a:t> an MD </a:t>
            </a:r>
            <a:r>
              <a:rPr lang="pl-PL" sz="2800" dirty="0" err="1" smtClean="0"/>
              <a:t>simulations</a:t>
            </a:r>
            <a:r>
              <a:rPr lang="pl-PL" sz="2800" dirty="0" smtClean="0"/>
              <a:t>. </a:t>
            </a:r>
          </a:p>
          <a:p>
            <a:r>
              <a:rPr lang="pl-PL" sz="2800" b="1" u="sng" dirty="0" smtClean="0"/>
              <a:t>RESTRAINTS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satisfied</a:t>
            </a:r>
            <a:r>
              <a:rPr lang="pl-PL" sz="2800" dirty="0" smtClean="0"/>
              <a:t> </a:t>
            </a:r>
            <a:r>
              <a:rPr lang="pl-PL" sz="2800" dirty="0" err="1" smtClean="0"/>
              <a:t>only</a:t>
            </a:r>
            <a:r>
              <a:rPr lang="pl-PL" sz="2800" dirty="0" smtClean="0"/>
              <a:t> APPROXIMATELY </a:t>
            </a:r>
            <a:r>
              <a:rPr lang="pl-PL" sz="2800" dirty="0" err="1" smtClean="0"/>
              <a:t>through</a:t>
            </a:r>
            <a:r>
              <a:rPr lang="pl-PL" sz="2800" dirty="0" smtClean="0"/>
              <a:t> </a:t>
            </a:r>
            <a:r>
              <a:rPr lang="pl-PL" sz="2800" dirty="0" err="1" smtClean="0"/>
              <a:t>introduction</a:t>
            </a:r>
            <a:r>
              <a:rPr lang="pl-PL" sz="2800" dirty="0" smtClean="0"/>
              <a:t> of a </a:t>
            </a:r>
            <a:r>
              <a:rPr lang="pl-PL" sz="2800" dirty="0" err="1" smtClean="0"/>
              <a:t>penalty</a:t>
            </a:r>
            <a:r>
              <a:rPr lang="pl-PL" sz="2800" dirty="0" smtClean="0"/>
              <a:t> </a:t>
            </a:r>
            <a:r>
              <a:rPr lang="pl-PL" sz="2800" dirty="0" err="1" smtClean="0"/>
              <a:t>function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0" y="115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Flat-bottom</a:t>
            </a:r>
            <a:r>
              <a:rPr lang="pl-PL" sz="3600" dirty="0" smtClean="0"/>
              <a:t> </a:t>
            </a:r>
            <a:r>
              <a:rPr lang="pl-PL" sz="3600" dirty="0" err="1" smtClean="0"/>
              <a:t>quartic</a:t>
            </a:r>
            <a:r>
              <a:rPr lang="pl-PL" sz="3600" dirty="0" smtClean="0"/>
              <a:t> </a:t>
            </a:r>
            <a:r>
              <a:rPr lang="pl-PL" sz="3600" dirty="0" err="1" smtClean="0"/>
              <a:t>restraints</a:t>
            </a:r>
            <a:endParaRPr lang="pl-PL" sz="3600" dirty="0"/>
          </a:p>
        </p:txBody>
      </p:sp>
      <p:graphicFrame>
        <p:nvGraphicFramePr>
          <p:cNvPr id="149507" name="Object 3"/>
          <p:cNvGraphicFramePr>
            <a:graphicFrameLocks noChangeAspect="1"/>
          </p:cNvGraphicFramePr>
          <p:nvPr/>
        </p:nvGraphicFramePr>
        <p:xfrm>
          <a:off x="220663" y="1371600"/>
          <a:ext cx="8580437" cy="2371725"/>
        </p:xfrm>
        <a:graphic>
          <a:graphicData uri="http://schemas.openxmlformats.org/presentationml/2006/ole">
            <p:oleObj spid="_x0000_s149507" name="Równanie" r:id="rId3" imgW="32382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0" y="115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Harmonic</a:t>
            </a:r>
            <a:r>
              <a:rPr lang="pl-PL" sz="3600" dirty="0" smtClean="0"/>
              <a:t> and </a:t>
            </a:r>
            <a:r>
              <a:rPr lang="pl-PL" sz="3600" dirty="0" err="1" smtClean="0"/>
              <a:t>log-Gaussian</a:t>
            </a:r>
            <a:r>
              <a:rPr lang="pl-PL" sz="3600" dirty="0" smtClean="0"/>
              <a:t> </a:t>
            </a:r>
            <a:r>
              <a:rPr lang="pl-PL" sz="3600" dirty="0" err="1" smtClean="0"/>
              <a:t>restraints</a:t>
            </a:r>
            <a:endParaRPr lang="pl-PL" sz="3600" dirty="0"/>
          </a:p>
        </p:txBody>
      </p:sp>
      <p:graphicFrame>
        <p:nvGraphicFramePr>
          <p:cNvPr id="149507" name="Object 3"/>
          <p:cNvGraphicFramePr>
            <a:graphicFrameLocks noChangeAspect="1"/>
          </p:cNvGraphicFramePr>
          <p:nvPr/>
        </p:nvGraphicFramePr>
        <p:xfrm>
          <a:off x="304800" y="1143000"/>
          <a:ext cx="6248400" cy="2089031"/>
        </p:xfrm>
        <a:graphic>
          <a:graphicData uri="http://schemas.openxmlformats.org/presentationml/2006/ole">
            <p:oleObj spid="_x0000_s150530" name="Równanie" r:id="rId3" imgW="2603160" imgH="888840" progId="Equation.3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876800" y="1352621"/>
            <a:ext cx="396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e.g</a:t>
            </a:r>
            <a:r>
              <a:rPr lang="pl-PL" sz="2400" dirty="0" smtClean="0"/>
              <a:t>.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umbrella</a:t>
            </a:r>
            <a:r>
              <a:rPr lang="pl-PL" sz="2400" dirty="0" smtClean="0"/>
              <a:t> </a:t>
            </a:r>
            <a:r>
              <a:rPr lang="pl-PL" sz="2400" dirty="0" err="1" smtClean="0"/>
              <a:t>sampling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629400" y="1947208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e.g</a:t>
            </a:r>
            <a:r>
              <a:rPr lang="pl-PL" sz="2400" dirty="0" smtClean="0"/>
              <a:t>.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Modeller</a:t>
            </a:r>
            <a:r>
              <a:rPr lang="pl-PL" sz="2400" dirty="0" smtClean="0"/>
              <a:t> to </a:t>
            </a:r>
            <a:r>
              <a:rPr lang="pl-PL" sz="2400" dirty="0" err="1" smtClean="0"/>
              <a:t>reconcile</a:t>
            </a:r>
            <a:r>
              <a:rPr lang="pl-PL" sz="2400" dirty="0" smtClean="0"/>
              <a:t> </a:t>
            </a:r>
            <a:r>
              <a:rPr lang="pl-PL" sz="2400" dirty="0" err="1" smtClean="0"/>
              <a:t>restraints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</a:t>
            </a:r>
            <a:r>
              <a:rPr lang="pl-PL" sz="2400" dirty="0" err="1" smtClean="0"/>
              <a:t>different</a:t>
            </a:r>
            <a:r>
              <a:rPr lang="pl-PL" sz="2400" dirty="0" smtClean="0"/>
              <a:t> </a:t>
            </a:r>
            <a:r>
              <a:rPr lang="pl-PL" sz="2400" dirty="0" err="1" smtClean="0"/>
              <a:t>templates</a:t>
            </a:r>
            <a:endParaRPr lang="pl-PL" sz="2400" dirty="0"/>
          </a:p>
        </p:txBody>
      </p:sp>
      <p:pic>
        <p:nvPicPr>
          <p:cNvPr id="10" name="Obraz 9" descr="mult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3429000"/>
            <a:ext cx="4191000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0" y="115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Lorentzian</a:t>
            </a:r>
            <a:r>
              <a:rPr lang="pl-PL" sz="3600" dirty="0" smtClean="0"/>
              <a:t> </a:t>
            </a:r>
            <a:r>
              <a:rPr lang="pl-PL" sz="3600" dirty="0" err="1" smtClean="0"/>
              <a:t>restraints</a:t>
            </a:r>
            <a:endParaRPr lang="pl-PL" sz="3600" dirty="0"/>
          </a:p>
        </p:txBody>
      </p:sp>
      <p:graphicFrame>
        <p:nvGraphicFramePr>
          <p:cNvPr id="149507" name="Object 3"/>
          <p:cNvGraphicFramePr>
            <a:graphicFrameLocks noChangeAspect="1"/>
          </p:cNvGraphicFramePr>
          <p:nvPr/>
        </p:nvGraphicFramePr>
        <p:xfrm>
          <a:off x="1646237" y="1016000"/>
          <a:ext cx="5364163" cy="1193800"/>
        </p:xfrm>
        <a:graphic>
          <a:graphicData uri="http://schemas.openxmlformats.org/presentationml/2006/ole">
            <p:oleObj spid="_x0000_s151554" name="Równanie" r:id="rId3" imgW="2234880" imgH="507960" progId="Equation.3">
              <p:embed/>
            </p:oleObj>
          </a:graphicData>
        </a:graphic>
      </p:graphicFrame>
      <p:pic>
        <p:nvPicPr>
          <p:cNvPr id="8" name="Obraz 7" descr="Lrest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2286000"/>
            <a:ext cx="6096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r>
              <a:rPr lang="pl-PL" sz="3600" dirty="0" err="1" smtClean="0"/>
              <a:t>How</a:t>
            </a:r>
            <a:r>
              <a:rPr lang="pl-PL" sz="3600" dirty="0" smtClean="0"/>
              <a:t> do we </a:t>
            </a:r>
            <a:r>
              <a:rPr lang="pl-PL" sz="3600" dirty="0" err="1" smtClean="0"/>
              <a:t>introduce</a:t>
            </a:r>
            <a:r>
              <a:rPr lang="pl-PL" sz="3600" dirty="0" smtClean="0"/>
              <a:t> </a:t>
            </a:r>
            <a:r>
              <a:rPr lang="pl-PL" sz="3600" dirty="0" err="1" smtClean="0"/>
              <a:t>constraints</a:t>
            </a:r>
            <a:r>
              <a:rPr lang="pl-PL" sz="3600" dirty="0" smtClean="0"/>
              <a:t>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pl-PL" dirty="0" err="1" smtClean="0"/>
              <a:t>Solve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equations</a:t>
            </a:r>
            <a:r>
              <a:rPr lang="pl-PL" dirty="0" smtClean="0"/>
              <a:t> of </a:t>
            </a:r>
            <a:r>
              <a:rPr lang="pl-PL" dirty="0" err="1" smtClean="0"/>
              <a:t>motion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generalized</a:t>
            </a:r>
            <a:r>
              <a:rPr lang="pl-PL" dirty="0" smtClean="0"/>
              <a:t> </a:t>
            </a:r>
            <a:r>
              <a:rPr lang="pl-PL" dirty="0" err="1" smtClean="0"/>
              <a:t>coordinates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imply</a:t>
            </a:r>
            <a:r>
              <a:rPr lang="pl-PL" dirty="0" smtClean="0"/>
              <a:t> </a:t>
            </a:r>
            <a:r>
              <a:rPr lang="pl-PL" dirty="0" err="1" smtClean="0"/>
              <a:t>satisfying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constraints</a:t>
            </a:r>
            <a:r>
              <a:rPr lang="pl-PL" dirty="0" smtClean="0"/>
              <a:t> (</a:t>
            </a:r>
            <a:r>
              <a:rPr lang="pl-PL" dirty="0" err="1" smtClean="0"/>
              <a:t>e.g</a:t>
            </a:r>
            <a:r>
              <a:rPr lang="pl-PL" dirty="0" smtClean="0"/>
              <a:t>., </a:t>
            </a:r>
            <a:r>
              <a:rPr lang="pl-PL" dirty="0" err="1" smtClean="0"/>
              <a:t>dihedral</a:t>
            </a:r>
            <a:r>
              <a:rPr lang="pl-PL" dirty="0" smtClean="0"/>
              <a:t> </a:t>
            </a:r>
            <a:r>
              <a:rPr lang="pl-PL" dirty="0" err="1" smtClean="0"/>
              <a:t>angles</a:t>
            </a:r>
            <a:r>
              <a:rPr lang="pl-PL" dirty="0" smtClean="0"/>
              <a:t>).</a:t>
            </a:r>
          </a:p>
          <a:p>
            <a:r>
              <a:rPr lang="pl-PL" dirty="0" err="1" smtClean="0"/>
              <a:t>Solve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equations</a:t>
            </a:r>
            <a:r>
              <a:rPr lang="pl-PL" dirty="0" smtClean="0"/>
              <a:t> of </a:t>
            </a:r>
            <a:r>
              <a:rPr lang="pl-PL" dirty="0" err="1" smtClean="0"/>
              <a:t>motion</a:t>
            </a:r>
            <a:r>
              <a:rPr lang="pl-PL" dirty="0" smtClean="0"/>
              <a:t> </a:t>
            </a:r>
            <a:r>
              <a:rPr lang="pl-PL" dirty="0" err="1" smtClean="0"/>
              <a:t>subject</a:t>
            </a:r>
            <a:r>
              <a:rPr lang="pl-PL" dirty="0" smtClean="0"/>
              <a:t> to </a:t>
            </a:r>
            <a:r>
              <a:rPr lang="pl-PL" dirty="0" err="1" smtClean="0"/>
              <a:t>holonomic</a:t>
            </a:r>
            <a:r>
              <a:rPr lang="pl-PL" dirty="0" smtClean="0"/>
              <a:t> </a:t>
            </a:r>
            <a:r>
              <a:rPr lang="pl-PL" dirty="0" err="1" smtClean="0"/>
              <a:t>constraints</a:t>
            </a:r>
            <a:r>
              <a:rPr lang="pl-PL" dirty="0" smtClean="0"/>
              <a:t> (</a:t>
            </a:r>
            <a:r>
              <a:rPr lang="pl-PL" dirty="0" err="1" smtClean="0"/>
              <a:t>functions</a:t>
            </a:r>
            <a:r>
              <a:rPr lang="pl-PL" dirty="0" smtClean="0"/>
              <a:t> of </a:t>
            </a:r>
            <a:r>
              <a:rPr lang="pl-PL" dirty="0" err="1" smtClean="0"/>
              <a:t>coordinates</a:t>
            </a:r>
            <a:r>
              <a:rPr lang="pl-PL" dirty="0" smtClean="0"/>
              <a:t>).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 </a:t>
            </a:r>
            <a:r>
              <a:rPr lang="pl-PL" dirty="0" err="1" smtClean="0"/>
              <a:t>require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application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Lagrange-Hamilton</a:t>
            </a:r>
            <a:r>
              <a:rPr lang="pl-PL" dirty="0" smtClean="0"/>
              <a:t> </a:t>
            </a:r>
            <a:r>
              <a:rPr lang="pl-PL" dirty="0" err="1" smtClean="0"/>
              <a:t>formalism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04800" y="76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Lagrange-Hamilton</a:t>
            </a:r>
            <a:r>
              <a:rPr lang="pl-PL" sz="3200" dirty="0" smtClean="0"/>
              <a:t> </a:t>
            </a:r>
            <a:r>
              <a:rPr lang="pl-PL" sz="3200" dirty="0" err="1" smtClean="0"/>
              <a:t>formulation</a:t>
            </a:r>
            <a:r>
              <a:rPr lang="pl-PL" sz="3200" dirty="0" smtClean="0"/>
              <a:t> of </a:t>
            </a:r>
            <a:r>
              <a:rPr lang="pl-PL" sz="3200" dirty="0" err="1" smtClean="0"/>
              <a:t>dynamics</a:t>
            </a:r>
            <a:endParaRPr lang="pl-PL" sz="32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673100" y="1066800"/>
          <a:ext cx="2146300" cy="492125"/>
        </p:xfrm>
        <a:graphic>
          <a:graphicData uri="http://schemas.openxmlformats.org/presentationml/2006/ole">
            <p:oleObj spid="_x0000_s98306" name="Równanie" r:id="rId4" imgW="774360" imgH="177480" progId="Equation.3">
              <p:embed/>
            </p:oleObj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515938" y="1905000"/>
          <a:ext cx="2532062" cy="1195388"/>
        </p:xfrm>
        <a:graphic>
          <a:graphicData uri="http://schemas.openxmlformats.org/presentationml/2006/ole">
            <p:oleObj spid="_x0000_s98307" name="Równanie" r:id="rId5" imgW="914400" imgH="431640" progId="Equation.3">
              <p:embed/>
            </p:oleObj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/>
        </p:nvGraphicFramePr>
        <p:xfrm>
          <a:off x="2052638" y="5205412"/>
          <a:ext cx="3586162" cy="1195388"/>
        </p:xfrm>
        <a:graphic>
          <a:graphicData uri="http://schemas.openxmlformats.org/presentationml/2006/ole">
            <p:oleObj spid="_x0000_s98308" name="Równanie" r:id="rId6" imgW="1295280" imgH="431640" progId="Equation.3">
              <p:embed/>
            </p:oleObj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5791200" y="5486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2nd </a:t>
            </a:r>
            <a:r>
              <a:rPr lang="pl-PL" sz="2800" dirty="0" err="1" smtClean="0"/>
              <a:t>Newton’s</a:t>
            </a:r>
            <a:r>
              <a:rPr lang="pl-PL" sz="2800" dirty="0" smtClean="0"/>
              <a:t> law.</a:t>
            </a:r>
            <a:endParaRPr lang="pl-PL" sz="2800" dirty="0"/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/>
        </p:nvGraphicFramePr>
        <p:xfrm>
          <a:off x="1219200" y="3581400"/>
          <a:ext cx="2813050" cy="1193800"/>
        </p:xfrm>
        <a:graphic>
          <a:graphicData uri="http://schemas.openxmlformats.org/presentationml/2006/ole">
            <p:oleObj spid="_x0000_s98309" name="Równanie" r:id="rId7" imgW="1015920" imgH="431640" progId="Equation.3">
              <p:embed/>
            </p:oleObj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4557486" y="10668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Lagrangian</a:t>
            </a:r>
            <a:endParaRPr lang="pl-PL" sz="28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557486" y="1905000"/>
            <a:ext cx="43579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Euler’s</a:t>
            </a:r>
            <a:r>
              <a:rPr lang="pl-PL" sz="2800" dirty="0" smtClean="0"/>
              <a:t> </a:t>
            </a:r>
            <a:r>
              <a:rPr lang="pl-PL" sz="2800" dirty="0" err="1" smtClean="0"/>
              <a:t>equation</a:t>
            </a:r>
            <a:r>
              <a:rPr lang="pl-PL" sz="2800" dirty="0" smtClean="0"/>
              <a:t> for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trajectory</a:t>
            </a:r>
            <a:r>
              <a:rPr lang="pl-PL" sz="2800" dirty="0" smtClean="0"/>
              <a:t> </a:t>
            </a:r>
            <a:r>
              <a:rPr lang="pl-PL" sz="2800" i="1" dirty="0" smtClean="0"/>
              <a:t>q</a:t>
            </a:r>
            <a:r>
              <a:rPr lang="pl-PL" sz="2800" dirty="0" smtClean="0"/>
              <a:t>(</a:t>
            </a:r>
            <a:r>
              <a:rPr lang="pl-PL" sz="2800" i="1" dirty="0" smtClean="0"/>
              <a:t>t</a:t>
            </a:r>
            <a:r>
              <a:rPr lang="pl-PL" sz="2800" dirty="0" smtClean="0"/>
              <a:t>)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minimizes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Lagrangian.</a:t>
            </a:r>
            <a:endParaRPr lang="pl-PL" sz="28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74174" y="390071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For</a:t>
            </a:r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4572000" y="3524463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Expression</a:t>
            </a:r>
            <a:r>
              <a:rPr lang="pl-PL" sz="2800" dirty="0" smtClean="0"/>
              <a:t> for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kinetic</a:t>
            </a:r>
            <a:r>
              <a:rPr lang="pl-PL" sz="2800" dirty="0" smtClean="0"/>
              <a:t> energy of a system </a:t>
            </a:r>
            <a:r>
              <a:rPr lang="pl-PL" sz="2800" dirty="0" err="1" smtClean="0"/>
              <a:t>composed</a:t>
            </a:r>
            <a:r>
              <a:rPr lang="pl-PL" sz="2800" dirty="0" smtClean="0"/>
              <a:t> of point </a:t>
            </a:r>
            <a:r>
              <a:rPr lang="pl-PL" sz="2800" dirty="0" err="1" smtClean="0"/>
              <a:t>masses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152400" y="5486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We </a:t>
            </a:r>
            <a:r>
              <a:rPr lang="pl-PL" sz="2800" dirty="0" err="1" smtClean="0"/>
              <a:t>obtain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04800" y="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Holonomic</a:t>
            </a:r>
            <a:r>
              <a:rPr lang="pl-PL" sz="3200" dirty="0" smtClean="0"/>
              <a:t> </a:t>
            </a:r>
            <a:r>
              <a:rPr lang="pl-PL" sz="3200" dirty="0" err="1" smtClean="0"/>
              <a:t>constraints</a:t>
            </a:r>
            <a:r>
              <a:rPr lang="pl-PL" sz="3200" dirty="0" smtClean="0"/>
              <a:t>: </a:t>
            </a:r>
            <a:r>
              <a:rPr lang="pl-PL" sz="3200" dirty="0" err="1" smtClean="0"/>
              <a:t>formulation</a:t>
            </a:r>
            <a:endParaRPr lang="pl-PL" sz="3200" dirty="0"/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/>
        </p:nvGraphicFramePr>
        <p:xfrm>
          <a:off x="4841875" y="838200"/>
          <a:ext cx="3200400" cy="1193800"/>
        </p:xfrm>
        <a:graphic>
          <a:graphicData uri="http://schemas.openxmlformats.org/presentationml/2006/ole">
            <p:oleObj spid="_x0000_s115715" name="Równanie" r:id="rId4" imgW="1155600" imgH="431640" progId="Equation.3">
              <p:embed/>
            </p:oleObj>
          </a:graphicData>
        </a:graphic>
      </p:graphicFrame>
      <p:graphicFrame>
        <p:nvGraphicFramePr>
          <p:cNvPr id="15" name="Obiekt 14"/>
          <p:cNvGraphicFramePr>
            <a:graphicFrameLocks noChangeAspect="1"/>
          </p:cNvGraphicFramePr>
          <p:nvPr/>
        </p:nvGraphicFramePr>
        <p:xfrm>
          <a:off x="3733800" y="2087563"/>
          <a:ext cx="5029200" cy="1509712"/>
        </p:xfrm>
        <a:graphic>
          <a:graphicData uri="http://schemas.openxmlformats.org/presentationml/2006/ole">
            <p:oleObj spid="_x0000_s115716" name="Równanie" r:id="rId5" imgW="1815840" imgH="545760" progId="Equation.3">
              <p:embed/>
            </p:oleObj>
          </a:graphicData>
        </a:graphic>
      </p:graphicFrame>
      <p:graphicFrame>
        <p:nvGraphicFramePr>
          <p:cNvPr id="16" name="Obiekt 15"/>
          <p:cNvGraphicFramePr>
            <a:graphicFrameLocks noChangeAspect="1"/>
          </p:cNvGraphicFramePr>
          <p:nvPr/>
        </p:nvGraphicFramePr>
        <p:xfrm>
          <a:off x="228600" y="1109662"/>
          <a:ext cx="7566025" cy="4148138"/>
        </p:xfrm>
        <a:graphic>
          <a:graphicData uri="http://schemas.openxmlformats.org/presentationml/2006/ole">
            <p:oleObj spid="_x0000_s115717" name="Równanie" r:id="rId6" imgW="2730240" imgH="1498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iekt 16"/>
          <p:cNvGraphicFramePr>
            <a:graphicFrameLocks noChangeAspect="1"/>
          </p:cNvGraphicFramePr>
          <p:nvPr/>
        </p:nvGraphicFramePr>
        <p:xfrm>
          <a:off x="330200" y="2895600"/>
          <a:ext cx="7388225" cy="1684338"/>
        </p:xfrm>
        <a:graphic>
          <a:graphicData uri="http://schemas.openxmlformats.org/presentationml/2006/ole">
            <p:oleObj spid="_x0000_s116741" name="Równanie" r:id="rId4" imgW="2666880" imgH="609480" progId="Equation.3">
              <p:embed/>
            </p:oleObj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228600" y="2017693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We </a:t>
            </a:r>
            <a:r>
              <a:rPr lang="pl-PL" sz="2800" dirty="0" err="1" smtClean="0"/>
              <a:t>apply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Lagrange</a:t>
            </a:r>
            <a:r>
              <a:rPr lang="pl-PL" sz="2800" dirty="0" smtClean="0"/>
              <a:t> </a:t>
            </a:r>
            <a:r>
              <a:rPr lang="pl-PL" sz="2800" dirty="0" err="1" smtClean="0"/>
              <a:t>multiplier</a:t>
            </a:r>
            <a:r>
              <a:rPr lang="pl-PL" sz="2800" dirty="0" smtClean="0"/>
              <a:t> </a:t>
            </a:r>
            <a:r>
              <a:rPr lang="pl-PL" sz="2800" dirty="0" err="1" smtClean="0"/>
              <a:t>method</a:t>
            </a:r>
            <a:r>
              <a:rPr lang="pl-PL" sz="2800" dirty="0" smtClean="0"/>
              <a:t> to </a:t>
            </a:r>
            <a:r>
              <a:rPr lang="pl-PL" sz="2800" dirty="0" err="1" smtClean="0"/>
              <a:t>incorporate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constraints</a:t>
            </a:r>
            <a:r>
              <a:rPr lang="pl-PL" sz="2800" dirty="0" smtClean="0"/>
              <a:t> </a:t>
            </a:r>
            <a:r>
              <a:rPr lang="pl-PL" sz="2800" dirty="0" err="1" smtClean="0"/>
              <a:t>into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functional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graphicFrame>
        <p:nvGraphicFramePr>
          <p:cNvPr id="116742" name="Object 2"/>
          <p:cNvGraphicFramePr>
            <a:graphicFrameLocks noChangeAspect="1"/>
          </p:cNvGraphicFramePr>
          <p:nvPr/>
        </p:nvGraphicFramePr>
        <p:xfrm>
          <a:off x="152400" y="4648200"/>
          <a:ext cx="5105400" cy="2149475"/>
        </p:xfrm>
        <a:graphic>
          <a:graphicData uri="http://schemas.openxmlformats.org/presentationml/2006/ole">
            <p:oleObj spid="_x0000_s116742" name="Równanie" r:id="rId5" imgW="1930320" imgH="812520" progId="Equation.3">
              <p:embed/>
            </p:oleObj>
          </a:graphicData>
        </a:graphic>
      </p:graphicFrame>
      <p:graphicFrame>
        <p:nvGraphicFramePr>
          <p:cNvPr id="116743" name="Object 5"/>
          <p:cNvGraphicFramePr>
            <a:graphicFrameLocks noChangeAspect="1"/>
          </p:cNvGraphicFramePr>
          <p:nvPr/>
        </p:nvGraphicFramePr>
        <p:xfrm>
          <a:off x="228600" y="740228"/>
          <a:ext cx="7419975" cy="1193800"/>
        </p:xfrm>
        <a:graphic>
          <a:graphicData uri="http://schemas.openxmlformats.org/presentationml/2006/ole">
            <p:oleObj spid="_x0000_s116743" name="Równanie" r:id="rId6" imgW="2679480" imgH="431640" progId="Equation.3">
              <p:embed/>
            </p:oleObj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304800" y="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Holonomic</a:t>
            </a:r>
            <a:r>
              <a:rPr lang="pl-PL" sz="3200" dirty="0" smtClean="0"/>
              <a:t> </a:t>
            </a:r>
            <a:r>
              <a:rPr lang="pl-PL" sz="3200" dirty="0" err="1" smtClean="0"/>
              <a:t>constraints</a:t>
            </a:r>
            <a:r>
              <a:rPr lang="pl-PL" sz="3200" dirty="0" smtClean="0"/>
              <a:t>: Lagrangian </a:t>
            </a:r>
            <a:r>
              <a:rPr lang="pl-PL" sz="3200" dirty="0" err="1" smtClean="0"/>
              <a:t>extremal</a:t>
            </a:r>
            <a:r>
              <a:rPr lang="pl-PL" sz="3200" dirty="0" smtClean="0"/>
              <a:t>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04800" y="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Holonomic</a:t>
            </a:r>
            <a:r>
              <a:rPr lang="pl-PL" sz="3200" dirty="0" smtClean="0"/>
              <a:t> </a:t>
            </a:r>
            <a:r>
              <a:rPr lang="pl-PL" sz="3200" dirty="0" err="1" smtClean="0"/>
              <a:t>constraints</a:t>
            </a:r>
            <a:r>
              <a:rPr lang="pl-PL" sz="3200" dirty="0" smtClean="0"/>
              <a:t>: </a:t>
            </a:r>
            <a:r>
              <a:rPr lang="pl-PL" sz="3200" dirty="0" err="1" smtClean="0"/>
              <a:t>equations</a:t>
            </a:r>
            <a:r>
              <a:rPr lang="pl-PL" sz="3200" dirty="0" smtClean="0"/>
              <a:t> of </a:t>
            </a:r>
            <a:r>
              <a:rPr lang="pl-PL" sz="3200" dirty="0" err="1" smtClean="0"/>
              <a:t>motion</a:t>
            </a:r>
            <a:r>
              <a:rPr lang="pl-PL" sz="3200" dirty="0" smtClean="0"/>
              <a:t> </a:t>
            </a:r>
            <a:endParaRPr lang="pl-PL" sz="3200" dirty="0"/>
          </a:p>
        </p:txBody>
      </p:sp>
      <p:graphicFrame>
        <p:nvGraphicFramePr>
          <p:cNvPr id="18" name="Obiekt 17"/>
          <p:cNvGraphicFramePr>
            <a:graphicFrameLocks noChangeAspect="1"/>
          </p:cNvGraphicFramePr>
          <p:nvPr/>
        </p:nvGraphicFramePr>
        <p:xfrm>
          <a:off x="76200" y="838200"/>
          <a:ext cx="9017000" cy="2112963"/>
        </p:xfrm>
        <a:graphic>
          <a:graphicData uri="http://schemas.openxmlformats.org/presentationml/2006/ole">
            <p:oleObj spid="_x0000_s114698" name="Równanie" r:id="rId4" imgW="3466800" imgH="812520" progId="Equation.3">
              <p:embed/>
            </p:oleObj>
          </a:graphicData>
        </a:graphic>
      </p:graphicFrame>
      <p:sp>
        <p:nvSpPr>
          <p:cNvPr id="19" name="pole tekstowe 18"/>
          <p:cNvSpPr txBox="1"/>
          <p:nvPr/>
        </p:nvSpPr>
        <p:spPr>
          <a:xfrm>
            <a:off x="152400" y="32766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multipliers</a:t>
            </a:r>
            <a:r>
              <a:rPr lang="pl-PL" sz="2800" dirty="0" smtClean="0"/>
              <a:t> </a:t>
            </a:r>
            <a:r>
              <a:rPr lang="pl-PL" sz="2800" dirty="0" smtClean="0">
                <a:latin typeface="Symbol" pitchFamily="18" charset="2"/>
              </a:rPr>
              <a:t>l</a:t>
            </a:r>
            <a:r>
              <a:rPr lang="pl-PL" sz="2800" baseline="-25000" dirty="0" smtClean="0"/>
              <a:t>1</a:t>
            </a:r>
            <a:r>
              <a:rPr lang="pl-PL" sz="2800" dirty="0" smtClean="0"/>
              <a:t>,</a:t>
            </a:r>
            <a:r>
              <a:rPr lang="pl-PL" sz="2800" dirty="0" smtClean="0">
                <a:latin typeface="Symbol" pitchFamily="18" charset="2"/>
              </a:rPr>
              <a:t>l</a:t>
            </a:r>
            <a:r>
              <a:rPr lang="pl-PL" sz="2800" baseline="-25000" dirty="0" smtClean="0"/>
              <a:t>2</a:t>
            </a:r>
            <a:r>
              <a:rPr lang="pl-PL" sz="2800" dirty="0" smtClean="0"/>
              <a:t>,…, </a:t>
            </a:r>
            <a:r>
              <a:rPr lang="pl-PL" sz="2800" dirty="0" err="1" smtClean="0">
                <a:latin typeface="Symbol" pitchFamily="18" charset="2"/>
              </a:rPr>
              <a:t>l</a:t>
            </a:r>
            <a:r>
              <a:rPr lang="pl-PL" sz="2800" baseline="-25000" dirty="0" err="1" smtClean="0"/>
              <a:t>m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functions</a:t>
            </a:r>
            <a:r>
              <a:rPr lang="pl-PL" sz="2800" dirty="0" smtClean="0"/>
              <a:t> of </a:t>
            </a:r>
            <a:r>
              <a:rPr lang="pl-PL" sz="2800" i="1" dirty="0" smtClean="0"/>
              <a:t>t</a:t>
            </a:r>
            <a:r>
              <a:rPr lang="pl-PL" sz="2800" dirty="0" smtClean="0"/>
              <a:t>; </a:t>
            </a:r>
            <a:r>
              <a:rPr lang="pl-PL" sz="2800" dirty="0" err="1" smtClean="0"/>
              <a:t>therefore</a:t>
            </a:r>
            <a:r>
              <a:rPr lang="pl-PL" sz="2800" dirty="0" smtClean="0"/>
              <a:t>,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equations</a:t>
            </a:r>
            <a:r>
              <a:rPr lang="pl-PL" sz="2800" dirty="0" smtClean="0"/>
              <a:t> of </a:t>
            </a:r>
            <a:r>
              <a:rPr lang="pl-PL" sz="2800" dirty="0" err="1" smtClean="0"/>
              <a:t>motions</a:t>
            </a:r>
            <a:r>
              <a:rPr lang="pl-PL" sz="2800" dirty="0" smtClean="0"/>
              <a:t> </a:t>
            </a:r>
            <a:r>
              <a:rPr lang="pl-PL" sz="2800" dirty="0" err="1" smtClean="0"/>
              <a:t>constitute</a:t>
            </a:r>
            <a:r>
              <a:rPr lang="pl-PL" sz="2800" dirty="0" smtClean="0"/>
              <a:t> a system of 3</a:t>
            </a:r>
            <a:r>
              <a:rPr lang="pl-PL" sz="2800" i="1" dirty="0" smtClean="0"/>
              <a:t>N</a:t>
            </a:r>
            <a:r>
              <a:rPr lang="pl-PL" sz="2800" dirty="0" smtClean="0"/>
              <a:t>+</a:t>
            </a:r>
            <a:r>
              <a:rPr lang="pl-PL" sz="2800" i="1" dirty="0" smtClean="0"/>
              <a:t>m</a:t>
            </a:r>
            <a:r>
              <a:rPr lang="pl-PL" sz="2800" dirty="0" smtClean="0"/>
              <a:t> </a:t>
            </a:r>
            <a:r>
              <a:rPr lang="pl-PL" sz="2800" dirty="0" err="1" smtClean="0"/>
              <a:t>algebro-differential</a:t>
            </a:r>
            <a:r>
              <a:rPr lang="pl-PL" sz="2800" dirty="0" smtClean="0"/>
              <a:t> </a:t>
            </a:r>
            <a:r>
              <a:rPr lang="pl-PL" sz="2800" dirty="0" err="1" smtClean="0"/>
              <a:t>equations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3</a:t>
            </a:r>
            <a:r>
              <a:rPr lang="pl-PL" sz="2800" i="1" dirty="0" smtClean="0"/>
              <a:t>N</a:t>
            </a:r>
            <a:r>
              <a:rPr lang="pl-PL" sz="2800" dirty="0" smtClean="0"/>
              <a:t>+</a:t>
            </a:r>
            <a:r>
              <a:rPr lang="pl-PL" sz="2800" i="1" dirty="0" smtClean="0"/>
              <a:t>m</a:t>
            </a:r>
            <a:r>
              <a:rPr lang="pl-PL" sz="2800" dirty="0" smtClean="0"/>
              <a:t> </a:t>
            </a:r>
            <a:r>
              <a:rPr lang="pl-PL" sz="2800" dirty="0" err="1" smtClean="0"/>
              <a:t>unknowns</a:t>
            </a:r>
            <a:r>
              <a:rPr lang="pl-PL" sz="2800" dirty="0" smtClean="0"/>
              <a:t>. </a:t>
            </a:r>
            <a:r>
              <a:rPr lang="pl-PL" sz="2800" dirty="0" err="1" smtClean="0"/>
              <a:t>Algorithms</a:t>
            </a:r>
            <a:r>
              <a:rPr lang="pl-PL" sz="2800" dirty="0" smtClean="0"/>
              <a:t> for </a:t>
            </a:r>
            <a:r>
              <a:rPr lang="pl-PL" sz="2800" dirty="0" err="1" smtClean="0"/>
              <a:t>their</a:t>
            </a:r>
            <a:r>
              <a:rPr lang="pl-PL" sz="2800" dirty="0" smtClean="0"/>
              <a:t> </a:t>
            </a:r>
            <a:r>
              <a:rPr lang="pl-PL" sz="2800" dirty="0" err="1" smtClean="0"/>
              <a:t>solution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coupled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</a:t>
            </a:r>
            <a:r>
              <a:rPr lang="pl-PL" sz="2800" dirty="0" err="1" smtClean="0"/>
              <a:t>integration</a:t>
            </a:r>
            <a:r>
              <a:rPr lang="pl-PL" sz="2800" dirty="0" smtClean="0"/>
              <a:t> </a:t>
            </a:r>
            <a:r>
              <a:rPr lang="pl-PL" sz="2800" dirty="0" err="1" smtClean="0"/>
              <a:t>scheme</a:t>
            </a:r>
            <a:r>
              <a:rPr lang="pl-PL" sz="2800" dirty="0" smtClean="0"/>
              <a:t>. 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241339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 err="1" smtClean="0"/>
              <a:t>Verlet</a:t>
            </a:r>
            <a:r>
              <a:rPr lang="pl-PL" sz="3000" dirty="0" smtClean="0"/>
              <a:t> </a:t>
            </a:r>
            <a:r>
              <a:rPr lang="pl-PL" sz="3000" dirty="0" err="1" smtClean="0"/>
              <a:t>scheme</a:t>
            </a:r>
            <a:r>
              <a:rPr lang="pl-PL" sz="3000" dirty="0" smtClean="0"/>
              <a:t> </a:t>
            </a:r>
            <a:r>
              <a:rPr lang="pl-PL" sz="3000" dirty="0" err="1" smtClean="0"/>
              <a:t>with</a:t>
            </a:r>
            <a:r>
              <a:rPr lang="pl-PL" sz="3000" dirty="0" smtClean="0"/>
              <a:t> </a:t>
            </a:r>
            <a:r>
              <a:rPr lang="pl-PL" sz="3000" dirty="0" err="1" smtClean="0"/>
              <a:t>constraints</a:t>
            </a:r>
            <a:r>
              <a:rPr lang="pl-PL" sz="3000" dirty="0" smtClean="0"/>
              <a:t>: </a:t>
            </a:r>
            <a:r>
              <a:rPr lang="pl-PL" sz="3000" dirty="0" err="1" smtClean="0"/>
              <a:t>the</a:t>
            </a:r>
            <a:r>
              <a:rPr lang="pl-PL" sz="3000" dirty="0" smtClean="0"/>
              <a:t> SHAKE </a:t>
            </a:r>
            <a:r>
              <a:rPr lang="pl-PL" sz="3000" dirty="0" err="1" smtClean="0"/>
              <a:t>algorithm</a:t>
            </a:r>
            <a:r>
              <a:rPr lang="pl-PL" sz="3000" dirty="0" smtClean="0"/>
              <a:t> </a:t>
            </a:r>
            <a:endParaRPr lang="pl-PL" sz="3000" dirty="0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258762" y="1176338"/>
          <a:ext cx="8580438" cy="4614862"/>
        </p:xfrm>
        <a:graphic>
          <a:graphicData uri="http://schemas.openxmlformats.org/presentationml/2006/ole">
            <p:oleObj spid="_x0000_s117763" name="Równanie" r:id="rId4" imgW="3301920" imgH="1777680" progId="Equation.3">
              <p:embed/>
            </p:oleObj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66914" y="39988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multipliers</a:t>
            </a:r>
            <a:r>
              <a:rPr lang="pl-PL" sz="2800" dirty="0" smtClean="0"/>
              <a:t> </a:t>
            </a:r>
            <a:r>
              <a:rPr lang="pl-PL" sz="2800" dirty="0" smtClean="0">
                <a:latin typeface="Symbol" pitchFamily="18" charset="2"/>
              </a:rPr>
              <a:t>l</a:t>
            </a:r>
            <a:r>
              <a:rPr lang="pl-PL" sz="2800" baseline="-25000" dirty="0" smtClean="0"/>
              <a:t>1</a:t>
            </a:r>
            <a:r>
              <a:rPr lang="pl-PL" sz="2800" dirty="0" smtClean="0"/>
              <a:t>, </a:t>
            </a:r>
            <a:r>
              <a:rPr lang="pl-PL" sz="2800" dirty="0" smtClean="0">
                <a:latin typeface="Symbol" pitchFamily="18" charset="2"/>
              </a:rPr>
              <a:t>l</a:t>
            </a:r>
            <a:r>
              <a:rPr lang="pl-PL" sz="2800" baseline="-25000" dirty="0" smtClean="0"/>
              <a:t>2</a:t>
            </a:r>
            <a:r>
              <a:rPr lang="pl-PL" sz="2800" dirty="0" smtClean="0"/>
              <a:t>,…, </a:t>
            </a:r>
            <a:r>
              <a:rPr lang="pl-PL" sz="2800" dirty="0" err="1" smtClean="0">
                <a:latin typeface="Symbol" pitchFamily="18" charset="2"/>
              </a:rPr>
              <a:t>l</a:t>
            </a:r>
            <a:r>
              <a:rPr lang="pl-PL" sz="2800" i="1" baseline="-25000" dirty="0" err="1" smtClean="0"/>
              <a:t>m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obtained</a:t>
            </a:r>
            <a:r>
              <a:rPr lang="pl-PL" sz="2800" dirty="0" smtClean="0"/>
              <a:t> by </a:t>
            </a:r>
            <a:r>
              <a:rPr lang="pl-PL" sz="2800" dirty="0" err="1" smtClean="0"/>
              <a:t>solving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equations</a:t>
            </a:r>
            <a:r>
              <a:rPr lang="pl-PL" sz="2800" dirty="0" smtClean="0"/>
              <a:t> for </a:t>
            </a:r>
            <a:r>
              <a:rPr lang="pl-PL" sz="2800" dirty="0" err="1" smtClean="0"/>
              <a:t>constraints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6614</TotalTime>
  <Words>566</Words>
  <Application>Microsoft Office PowerPoint</Application>
  <PresentationFormat>Pokaz na ekranie (4:3)</PresentationFormat>
  <Paragraphs>79</Paragraphs>
  <Slides>32</Slides>
  <Notes>6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32</vt:i4>
      </vt:variant>
    </vt:vector>
  </HeadingPairs>
  <TitlesOfParts>
    <vt:vector size="35" baseType="lpstr">
      <vt:lpstr>Projekt domyślny</vt:lpstr>
      <vt:lpstr>Równanie</vt:lpstr>
      <vt:lpstr>Microsoft Equation 3.0</vt:lpstr>
      <vt:lpstr>Molecular dynamics (3)  Equations of motion  for (semi) rigid molecules. Restrained MD. </vt:lpstr>
      <vt:lpstr>Reasons to introduce (semi) rigid treatment</vt:lpstr>
      <vt:lpstr>Example: TIP3P water</vt:lpstr>
      <vt:lpstr>How do we introduce constraints?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Jozef Adam Liwo</dc:creator>
  <cp:lastModifiedBy>Adam</cp:lastModifiedBy>
  <cp:revision>463</cp:revision>
  <dcterms:created xsi:type="dcterms:W3CDTF">2007-02-20T12:26:53Z</dcterms:created>
  <dcterms:modified xsi:type="dcterms:W3CDTF">2015-11-24T07:18:54Z</dcterms:modified>
</cp:coreProperties>
</file>