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25" r:id="rId2"/>
    <p:sldId id="391" r:id="rId3"/>
    <p:sldId id="388" r:id="rId4"/>
    <p:sldId id="389" r:id="rId5"/>
    <p:sldId id="390" r:id="rId6"/>
    <p:sldId id="393" r:id="rId7"/>
    <p:sldId id="394" r:id="rId8"/>
    <p:sldId id="392" r:id="rId9"/>
    <p:sldId id="365" r:id="rId10"/>
    <p:sldId id="385" r:id="rId11"/>
    <p:sldId id="366" r:id="rId12"/>
    <p:sldId id="367" r:id="rId13"/>
    <p:sldId id="368" r:id="rId14"/>
    <p:sldId id="369" r:id="rId15"/>
    <p:sldId id="376" r:id="rId16"/>
    <p:sldId id="386" r:id="rId17"/>
    <p:sldId id="370" r:id="rId18"/>
    <p:sldId id="374" r:id="rId19"/>
    <p:sldId id="372" r:id="rId20"/>
    <p:sldId id="373" r:id="rId21"/>
    <p:sldId id="371" r:id="rId22"/>
    <p:sldId id="375" r:id="rId23"/>
    <p:sldId id="387" r:id="rId24"/>
    <p:sldId id="377" r:id="rId25"/>
    <p:sldId id="378" r:id="rId26"/>
    <p:sldId id="379" r:id="rId27"/>
    <p:sldId id="380" r:id="rId28"/>
    <p:sldId id="382" r:id="rId29"/>
    <p:sldId id="381" r:id="rId30"/>
    <p:sldId id="383" r:id="rId31"/>
    <p:sldId id="38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0066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5" autoAdjust="0"/>
    <p:restoredTop sz="94660"/>
  </p:normalViewPr>
  <p:slideViewPr>
    <p:cSldViewPr>
      <p:cViewPr>
        <p:scale>
          <a:sx n="66" d="100"/>
          <a:sy n="66" d="100"/>
        </p:scale>
        <p:origin x="-1680" y="-90"/>
      </p:cViewPr>
      <p:guideLst>
        <p:guide orient="horz" pos="2208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816-3773-41D2-B9FE-78132CB9D089}" type="datetimeFigureOut">
              <a:rPr lang="pl-PL" smtClean="0"/>
              <a:pPr/>
              <a:t>2015-12-08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4EB98-37D6-45B5-BEEE-C799A7B0D9C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9440-B3B8-4097-A988-D3CA6DD2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7FA6-4296-49BB-AD56-6DE746D4D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0E85-244C-4BB3-8E05-EA2C52CB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5EA3F-1869-4F1B-A99D-085BE95B4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2739F-4B2A-4A19-843A-37FAD07C3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B8C7-6A3F-43E9-9A94-70E76D9D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7ADD-2374-402D-B253-341624899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6330-5386-4C6B-BA3A-6EF107915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4E68-5A33-4487-8B4B-E234A1B22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5B16D-EB65-4543-BD50-E8993DE3F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2B277-1D14-4CEA-BE97-28DBAF26F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 wzorca tytułu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style wzorca tekstu</a:t>
            </a:r>
          </a:p>
          <a:p>
            <a:pPr lvl="1"/>
            <a:r>
              <a:rPr lang="en-US" smtClean="0"/>
              <a:t>Drugi poziom</a:t>
            </a:r>
          </a:p>
          <a:p>
            <a:pPr lvl="2"/>
            <a:r>
              <a:rPr lang="en-US" smtClean="0"/>
              <a:t>Trzeci poziom</a:t>
            </a:r>
          </a:p>
          <a:p>
            <a:pPr lvl="3"/>
            <a:r>
              <a:rPr lang="en-US" smtClean="0"/>
              <a:t>Czwarty poziom</a:t>
            </a:r>
          </a:p>
          <a:p>
            <a:pPr lvl="4"/>
            <a:r>
              <a:rPr 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7B2621-1453-4FBE-8D9C-5F9B444D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eaLnBrk="1" hangingPunct="1"/>
            <a:r>
              <a:rPr lang="pl-PL" dirty="0" err="1" smtClean="0"/>
              <a:t>Molecular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(4)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Treatment</a:t>
            </a:r>
            <a:r>
              <a:rPr lang="pl-PL" dirty="0" smtClean="0"/>
              <a:t> of </a:t>
            </a:r>
            <a:r>
              <a:rPr lang="pl-PL" dirty="0" err="1" smtClean="0"/>
              <a:t>long-range</a:t>
            </a:r>
            <a:r>
              <a:rPr lang="pl-PL" dirty="0" smtClean="0"/>
              <a:t> </a:t>
            </a:r>
            <a:r>
              <a:rPr lang="pl-PL" dirty="0" err="1" smtClean="0"/>
              <a:t>interactions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Computing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simulation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pl-PL" dirty="0" err="1" smtClean="0"/>
              <a:t>Equilibrium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pl-PL" sz="3600" dirty="0" err="1" smtClean="0"/>
              <a:t>Averages</a:t>
            </a:r>
            <a:r>
              <a:rPr lang="pl-PL" sz="3600" dirty="0" smtClean="0"/>
              <a:t> and </a:t>
            </a:r>
            <a:r>
              <a:rPr lang="pl-PL" sz="3600" dirty="0" err="1" smtClean="0"/>
              <a:t>errors</a:t>
            </a:r>
            <a:endParaRPr lang="pl-PL" sz="3600" dirty="0"/>
          </a:p>
        </p:txBody>
      </p:sp>
      <p:graphicFrame>
        <p:nvGraphicFramePr>
          <p:cNvPr id="152578" name="Object 6"/>
          <p:cNvGraphicFramePr>
            <a:graphicFrameLocks noChangeAspect="1"/>
          </p:cNvGraphicFramePr>
          <p:nvPr/>
        </p:nvGraphicFramePr>
        <p:xfrm>
          <a:off x="228600" y="685800"/>
          <a:ext cx="7324154" cy="6096000"/>
        </p:xfrm>
        <a:graphic>
          <a:graphicData uri="http://schemas.openxmlformats.org/presentationml/2006/ole">
            <p:oleObj spid="_x0000_s152578" name="Równanie" r:id="rId3" imgW="2869920" imgH="2387520" progId="Equation.3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52400" y="1976735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For independent </a:t>
            </a:r>
            <a:r>
              <a:rPr lang="pl-PL" sz="2800" dirty="0" err="1" smtClean="0"/>
              <a:t>measurements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52400" y="375836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For MD </a:t>
            </a:r>
            <a:r>
              <a:rPr lang="pl-PL" sz="2800" dirty="0" err="1" smtClean="0"/>
              <a:t>simulations</a:t>
            </a:r>
            <a:r>
              <a:rPr lang="pl-PL" sz="2800" dirty="0" smtClean="0"/>
              <a:t>; </a:t>
            </a:r>
            <a:r>
              <a:rPr lang="pl-PL" sz="2800" dirty="0" err="1" smtClean="0"/>
              <a:t>correlated</a:t>
            </a:r>
            <a:r>
              <a:rPr lang="pl-PL" sz="2800" dirty="0" smtClean="0"/>
              <a:t> „</a:t>
            </a:r>
            <a:r>
              <a:rPr lang="pl-PL" sz="2800" dirty="0" err="1" smtClean="0"/>
              <a:t>measurements</a:t>
            </a:r>
            <a:r>
              <a:rPr lang="pl-PL" sz="2800" dirty="0" smtClean="0"/>
              <a:t>”.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62802"/>
            <a:ext cx="7239000" cy="42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pl-PL" sz="3600" dirty="0" smtClean="0"/>
              <a:t>Block </a:t>
            </a:r>
            <a:r>
              <a:rPr lang="pl-PL" sz="3600" dirty="0" err="1" smtClean="0"/>
              <a:t>average</a:t>
            </a:r>
            <a:r>
              <a:rPr lang="pl-PL" sz="3600" dirty="0" smtClean="0"/>
              <a:t> </a:t>
            </a:r>
            <a:r>
              <a:rPr lang="pl-PL" sz="3600" dirty="0" err="1" smtClean="0"/>
              <a:t>method</a:t>
            </a:r>
            <a:endParaRPr lang="pl-PL" sz="3600" dirty="0"/>
          </a:p>
        </p:txBody>
      </p:sp>
      <p:graphicFrame>
        <p:nvGraphicFramePr>
          <p:cNvPr id="152578" name="Object 6"/>
          <p:cNvGraphicFramePr>
            <a:graphicFrameLocks noChangeAspect="1"/>
          </p:cNvGraphicFramePr>
          <p:nvPr/>
        </p:nvGraphicFramePr>
        <p:xfrm>
          <a:off x="1354138" y="738187"/>
          <a:ext cx="6189662" cy="1166813"/>
        </p:xfrm>
        <a:graphic>
          <a:graphicData uri="http://schemas.openxmlformats.org/presentationml/2006/ole">
            <p:oleObj spid="_x0000_s153602" name="Równanie" r:id="rId4" imgW="2425680" imgH="457200" progId="Equation.3">
              <p:embed/>
            </p:oleObj>
          </a:graphicData>
        </a:graphic>
      </p:graphicFrame>
      <p:cxnSp>
        <p:nvCxnSpPr>
          <p:cNvPr id="11" name="Łącznik prosty 10"/>
          <p:cNvCxnSpPr/>
          <p:nvPr/>
        </p:nvCxnSpPr>
        <p:spPr>
          <a:xfrm flipV="1">
            <a:off x="4191000" y="2254462"/>
            <a:ext cx="0" cy="317268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flipH="1" flipV="1">
            <a:off x="4863491" y="2254462"/>
            <a:ext cx="13309" cy="30795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H="1" flipV="1">
            <a:off x="5550988" y="2254462"/>
            <a:ext cx="11612" cy="30795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 flipV="1">
            <a:off x="6248400" y="2209800"/>
            <a:ext cx="2" cy="3124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V="1">
            <a:off x="6909100" y="2209800"/>
            <a:ext cx="25100" cy="312671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Nawias klamrowy zamykający 23"/>
          <p:cNvSpPr/>
          <p:nvPr/>
        </p:nvSpPr>
        <p:spPr>
          <a:xfrm rot="16200000">
            <a:off x="4303485" y="4608286"/>
            <a:ext cx="457200" cy="689430"/>
          </a:xfrm>
          <a:prstGeom prst="rightBrace">
            <a:avLst>
              <a:gd name="adj1" fmla="val 8333"/>
              <a:gd name="adj2" fmla="val 5317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4150860" y="4172630"/>
          <a:ext cx="793750" cy="635000"/>
        </p:xfrm>
        <a:graphic>
          <a:graphicData uri="http://schemas.openxmlformats.org/presentationml/2006/ole">
            <p:oleObj spid="_x0000_s153604" name="Równanie" r:id="rId5" imgW="317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pl-PL" sz="3600" dirty="0" smtClean="0"/>
              <a:t>Block </a:t>
            </a:r>
            <a:r>
              <a:rPr lang="pl-PL" sz="3600" dirty="0" err="1" smtClean="0"/>
              <a:t>average</a:t>
            </a:r>
            <a:r>
              <a:rPr lang="pl-PL" sz="3600" dirty="0" smtClean="0"/>
              <a:t> </a:t>
            </a:r>
            <a:r>
              <a:rPr lang="pl-PL" sz="3600" dirty="0" err="1" smtClean="0"/>
              <a:t>method</a:t>
            </a:r>
            <a:endParaRPr lang="pl-PL" sz="3600" dirty="0"/>
          </a:p>
        </p:txBody>
      </p:sp>
      <p:pic>
        <p:nvPicPr>
          <p:cNvPr id="154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066125"/>
            <a:ext cx="6186487" cy="464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ole tekstowe 18"/>
          <p:cNvSpPr txBox="1"/>
          <p:nvPr/>
        </p:nvSpPr>
        <p:spPr>
          <a:xfrm>
            <a:off x="76200" y="5791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Variation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estimated</a:t>
            </a:r>
            <a:r>
              <a:rPr lang="pl-PL" sz="2400" dirty="0" smtClean="0"/>
              <a:t> </a:t>
            </a:r>
            <a:r>
              <a:rPr lang="pl-PL" sz="2400" dirty="0" smtClean="0">
                <a:latin typeface="Symbol" pitchFamily="18" charset="2"/>
              </a:rPr>
              <a:t>s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block</a:t>
            </a:r>
            <a:r>
              <a:rPr lang="pl-PL" sz="2400" dirty="0" smtClean="0"/>
              <a:t> </a:t>
            </a:r>
            <a:r>
              <a:rPr lang="pl-PL" sz="2400" dirty="0" err="1" smtClean="0"/>
              <a:t>size</a:t>
            </a:r>
            <a:r>
              <a:rPr lang="pl-PL" sz="2400" dirty="0" smtClean="0"/>
              <a:t> (</a:t>
            </a:r>
            <a:r>
              <a:rPr lang="pl-PL" sz="2400" dirty="0" err="1" smtClean="0"/>
              <a:t>Leach</a:t>
            </a:r>
            <a:r>
              <a:rPr lang="pl-PL" sz="2400" dirty="0" smtClean="0"/>
              <a:t>, </a:t>
            </a:r>
            <a:r>
              <a:rPr lang="pl-PL" sz="2400" dirty="0" err="1" smtClean="0"/>
              <a:t>Principles</a:t>
            </a:r>
            <a:r>
              <a:rPr lang="pl-PL" sz="2400" dirty="0" smtClean="0"/>
              <a:t> of </a:t>
            </a:r>
            <a:r>
              <a:rPr lang="pl-PL" sz="2400" dirty="0" err="1" smtClean="0"/>
              <a:t>Molecular</a:t>
            </a:r>
            <a:r>
              <a:rPr lang="pl-PL" sz="2400" dirty="0" smtClean="0"/>
              <a:t> </a:t>
            </a:r>
            <a:r>
              <a:rPr lang="pl-PL" sz="2400" dirty="0" err="1" smtClean="0"/>
              <a:t>Modeling</a:t>
            </a:r>
            <a:r>
              <a:rPr lang="pl-PL" sz="2400" dirty="0" smtClean="0"/>
              <a:t>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pl-PL" sz="3600" dirty="0" err="1" smtClean="0"/>
              <a:t>Pressure</a:t>
            </a:r>
            <a:endParaRPr lang="pl-PL" sz="3600" dirty="0"/>
          </a:p>
        </p:txBody>
      </p:sp>
      <p:graphicFrame>
        <p:nvGraphicFramePr>
          <p:cNvPr id="152578" name="Object 6"/>
          <p:cNvGraphicFramePr>
            <a:graphicFrameLocks noChangeAspect="1"/>
          </p:cNvGraphicFramePr>
          <p:nvPr/>
        </p:nvGraphicFramePr>
        <p:xfrm>
          <a:off x="601663" y="1371600"/>
          <a:ext cx="6027737" cy="1233488"/>
        </p:xfrm>
        <a:graphic>
          <a:graphicData uri="http://schemas.openxmlformats.org/presentationml/2006/ole">
            <p:oleObj spid="_x0000_s169986" name="Równanie" r:id="rId3" imgW="2361960" imgH="482400" progId="Equation.3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33400" y="2971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 smtClean="0"/>
              <a:t>d</a:t>
            </a:r>
            <a:r>
              <a:rPr lang="pl-PL" sz="2800" dirty="0" smtClean="0"/>
              <a:t>: </a:t>
            </a:r>
            <a:r>
              <a:rPr lang="pl-PL" sz="2800" dirty="0" err="1" smtClean="0"/>
              <a:t>dimension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system (</a:t>
            </a:r>
            <a:r>
              <a:rPr lang="pl-PL" sz="2800" dirty="0" err="1" smtClean="0"/>
              <a:t>usually</a:t>
            </a:r>
            <a:r>
              <a:rPr lang="pl-PL" sz="2800" dirty="0" smtClean="0"/>
              <a:t> </a:t>
            </a:r>
            <a:r>
              <a:rPr lang="pl-PL" sz="2800" i="1" dirty="0" smtClean="0"/>
              <a:t>d</a:t>
            </a:r>
            <a:r>
              <a:rPr lang="pl-PL" sz="2800" dirty="0" smtClean="0"/>
              <a:t>=3)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pl-PL" sz="3600" dirty="0" err="1" smtClean="0"/>
              <a:t>Heat</a:t>
            </a:r>
            <a:r>
              <a:rPr lang="pl-PL" sz="3600" dirty="0" smtClean="0"/>
              <a:t> </a:t>
            </a:r>
            <a:r>
              <a:rPr lang="pl-PL" sz="3600" dirty="0" err="1" smtClean="0"/>
              <a:t>capacity</a:t>
            </a:r>
            <a:endParaRPr lang="pl-PL" sz="3600" dirty="0"/>
          </a:p>
        </p:txBody>
      </p:sp>
      <p:graphicFrame>
        <p:nvGraphicFramePr>
          <p:cNvPr id="152578" name="Object 6"/>
          <p:cNvGraphicFramePr>
            <a:graphicFrameLocks noChangeAspect="1"/>
          </p:cNvGraphicFramePr>
          <p:nvPr/>
        </p:nvGraphicFramePr>
        <p:xfrm>
          <a:off x="452438" y="752475"/>
          <a:ext cx="6740525" cy="4733925"/>
        </p:xfrm>
        <a:graphic>
          <a:graphicData uri="http://schemas.openxmlformats.org/presentationml/2006/ole">
            <p:oleObj spid="_x0000_s179202" name="Równanie" r:id="rId3" imgW="2641320" imgH="1854000" progId="Equation.3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61686" y="3346223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However</a:t>
            </a:r>
            <a:r>
              <a:rPr lang="pl-PL" sz="2800" dirty="0" smtClean="0"/>
              <a:t>		  for </a:t>
            </a:r>
            <a:r>
              <a:rPr lang="pl-PL" sz="2800" dirty="0" err="1" smtClean="0"/>
              <a:t>microcanonical</a:t>
            </a:r>
            <a:r>
              <a:rPr lang="pl-PL" sz="2800" dirty="0" smtClean="0"/>
              <a:t> systems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52400" y="572518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Numerical</a:t>
            </a:r>
            <a:r>
              <a:rPr lang="pl-PL" sz="2800" dirty="0" smtClean="0"/>
              <a:t> </a:t>
            </a:r>
            <a:r>
              <a:rPr lang="pl-PL" sz="2800" dirty="0" err="1" smtClean="0"/>
              <a:t>differentiation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i="1" dirty="0" smtClean="0"/>
              <a:t>E</a:t>
            </a:r>
            <a:r>
              <a:rPr lang="pl-PL" sz="2800" dirty="0" smtClean="0"/>
              <a:t>(</a:t>
            </a:r>
            <a:r>
              <a:rPr lang="pl-PL" sz="2800" i="1" dirty="0" smtClean="0"/>
              <a:t>T</a:t>
            </a:r>
            <a:r>
              <a:rPr lang="pl-PL" sz="2800" dirty="0" smtClean="0"/>
              <a:t>) </a:t>
            </a:r>
            <a:r>
              <a:rPr lang="pl-PL" sz="2800" dirty="0" err="1" smtClean="0"/>
              <a:t>curve</a:t>
            </a:r>
            <a:r>
              <a:rPr lang="pl-PL" sz="2800" dirty="0" smtClean="0"/>
              <a:t> </a:t>
            </a:r>
            <a:r>
              <a:rPr lang="pl-PL" sz="2800" dirty="0" err="1" smtClean="0"/>
              <a:t>also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an </a:t>
            </a:r>
            <a:r>
              <a:rPr lang="pl-PL" sz="2800" dirty="0" err="1" smtClean="0"/>
              <a:t>option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pl-PL" dirty="0" err="1" smtClean="0"/>
              <a:t>Structural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685800"/>
          </a:xfrm>
        </p:spPr>
        <p:txBody>
          <a:bodyPr/>
          <a:lstStyle/>
          <a:p>
            <a:r>
              <a:rPr lang="pl-PL" sz="3600" dirty="0" err="1" smtClean="0"/>
              <a:t>Radial</a:t>
            </a:r>
            <a:r>
              <a:rPr lang="pl-PL" sz="3600" dirty="0" smtClean="0"/>
              <a:t> </a:t>
            </a:r>
            <a:r>
              <a:rPr lang="pl-PL" sz="3600" dirty="0" err="1" smtClean="0"/>
              <a:t>distribution</a:t>
            </a:r>
            <a:r>
              <a:rPr lang="pl-PL" sz="3600" dirty="0" smtClean="0"/>
              <a:t> </a:t>
            </a:r>
            <a:r>
              <a:rPr lang="pl-PL" sz="3600" dirty="0" err="1" smtClean="0"/>
              <a:t>functions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graphicFrame>
        <p:nvGraphicFramePr>
          <p:cNvPr id="152578" name="Object 6"/>
          <p:cNvGraphicFramePr>
            <a:graphicFrameLocks noChangeAspect="1"/>
          </p:cNvGraphicFramePr>
          <p:nvPr/>
        </p:nvGraphicFramePr>
        <p:xfrm>
          <a:off x="242651" y="1600200"/>
          <a:ext cx="8672749" cy="3451225"/>
        </p:xfrm>
        <a:graphic>
          <a:graphicData uri="http://schemas.openxmlformats.org/presentationml/2006/ole">
            <p:oleObj spid="_x0000_s171010" name="Równanie" r:id="rId3" imgW="4406760" imgH="1752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52400" y="159603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Radial</a:t>
            </a:r>
            <a:r>
              <a:rPr lang="pl-PL" sz="2800" dirty="0" smtClean="0"/>
              <a:t> </a:t>
            </a:r>
            <a:r>
              <a:rPr lang="pl-PL" sz="2800" dirty="0" err="1" smtClean="0"/>
              <a:t>distribution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functions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related</a:t>
            </a:r>
            <a:r>
              <a:rPr lang="pl-PL" sz="2800" dirty="0" smtClean="0"/>
              <a:t> to </a:t>
            </a:r>
            <a:r>
              <a:rPr lang="pl-PL" sz="2800" dirty="0" err="1" smtClean="0"/>
              <a:t>structure</a:t>
            </a:r>
            <a:r>
              <a:rPr lang="pl-PL" sz="2800" dirty="0" smtClean="0"/>
              <a:t> </a:t>
            </a:r>
            <a:r>
              <a:rPr lang="pl-PL" sz="2800" dirty="0" err="1" smtClean="0"/>
              <a:t>factors</a:t>
            </a:r>
            <a:r>
              <a:rPr lang="pl-PL" sz="2800" dirty="0" smtClean="0"/>
              <a:t> and </a:t>
            </a:r>
            <a:r>
              <a:rPr lang="pl-PL" sz="2800" dirty="0" err="1" smtClean="0"/>
              <a:t>can</a:t>
            </a:r>
            <a:r>
              <a:rPr lang="pl-PL" sz="2800" dirty="0" smtClean="0"/>
              <a:t> be </a:t>
            </a:r>
            <a:r>
              <a:rPr lang="pl-PL" sz="2800" dirty="0" err="1" smtClean="0"/>
              <a:t>determined</a:t>
            </a:r>
            <a:r>
              <a:rPr lang="pl-PL" sz="2800" dirty="0" smtClean="0"/>
              <a:t> </a:t>
            </a:r>
            <a:r>
              <a:rPr lang="pl-PL" sz="2800" dirty="0" err="1" smtClean="0"/>
              <a:t>from</a:t>
            </a:r>
            <a:r>
              <a:rPr lang="pl-PL" sz="2800" dirty="0" smtClean="0"/>
              <a:t> </a:t>
            </a:r>
            <a:r>
              <a:rPr lang="pl-PL" sz="2800" dirty="0" err="1" smtClean="0"/>
              <a:t>X-ray</a:t>
            </a:r>
            <a:r>
              <a:rPr lang="pl-PL" sz="2800" dirty="0" smtClean="0"/>
              <a:t>/</a:t>
            </a:r>
            <a:r>
              <a:rPr lang="pl-PL" sz="2800" dirty="0" err="1" smtClean="0"/>
              <a:t>neutronographic</a:t>
            </a:r>
            <a:r>
              <a:rPr lang="pl-PL" sz="2800" dirty="0" smtClean="0"/>
              <a:t> data.</a:t>
            </a:r>
            <a:endParaRPr lang="pl-PL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46112" y="2286000"/>
          <a:ext cx="6121488" cy="2590800"/>
        </p:xfrm>
        <a:graphic>
          <a:graphicData uri="http://schemas.openxmlformats.org/presentationml/2006/ole">
            <p:oleObj spid="_x0000_s177155" name="Równanie" r:id="rId3" imgW="22222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" y="414565"/>
            <a:ext cx="4287115" cy="454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800" y="5124271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 err="1" smtClean="0">
                <a:latin typeface="+mn-lt"/>
              </a:rPr>
              <a:t>Comparison</a:t>
            </a:r>
            <a:r>
              <a:rPr lang="pl-PL" sz="2400" dirty="0" smtClean="0">
                <a:latin typeface="+mn-lt"/>
              </a:rPr>
              <a:t> of </a:t>
            </a:r>
            <a:r>
              <a:rPr lang="pl-PL" sz="2400" dirty="0" err="1" smtClean="0">
                <a:latin typeface="+mn-lt"/>
              </a:rPr>
              <a:t>the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radial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distribution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function</a:t>
            </a:r>
            <a:r>
              <a:rPr lang="pl-PL" sz="2400" dirty="0" smtClean="0">
                <a:latin typeface="+mn-lt"/>
              </a:rPr>
              <a:t> (</a:t>
            </a:r>
            <a:r>
              <a:rPr lang="pl-PL" sz="2400" dirty="0" err="1" smtClean="0">
                <a:latin typeface="+mn-lt"/>
              </a:rPr>
              <a:t>left</a:t>
            </a:r>
            <a:r>
              <a:rPr lang="pl-PL" sz="2400" dirty="0" smtClean="0">
                <a:latin typeface="+mn-lt"/>
              </a:rPr>
              <a:t>) and </a:t>
            </a:r>
            <a:r>
              <a:rPr lang="pl-PL" sz="2400" dirty="0" err="1" smtClean="0">
                <a:latin typeface="+mn-lt"/>
              </a:rPr>
              <a:t>the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structure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factor</a:t>
            </a:r>
            <a:r>
              <a:rPr lang="pl-PL" sz="2400" dirty="0" smtClean="0">
                <a:latin typeface="+mn-lt"/>
              </a:rPr>
              <a:t> (</a:t>
            </a:r>
            <a:r>
              <a:rPr lang="pl-PL" sz="2400" dirty="0" err="1" smtClean="0">
                <a:latin typeface="+mn-lt"/>
              </a:rPr>
              <a:t>right</a:t>
            </a:r>
            <a:r>
              <a:rPr lang="pl-PL" sz="2400" dirty="0" smtClean="0">
                <a:latin typeface="+mn-lt"/>
              </a:rPr>
              <a:t>)  </a:t>
            </a:r>
            <a:r>
              <a:rPr lang="pl-PL" sz="2400" dirty="0" err="1" smtClean="0">
                <a:latin typeface="+mn-lt"/>
              </a:rPr>
              <a:t>in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liquid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water</a:t>
            </a:r>
            <a:r>
              <a:rPr lang="pl-PL" sz="2400" dirty="0" smtClean="0">
                <a:latin typeface="+mn-lt"/>
              </a:rPr>
              <a:t>  </a:t>
            </a:r>
            <a:r>
              <a:rPr lang="pl-PL" sz="2400" dirty="0" err="1" smtClean="0">
                <a:latin typeface="+mn-lt"/>
              </a:rPr>
              <a:t>at</a:t>
            </a:r>
            <a:r>
              <a:rPr lang="pl-PL" sz="2400" dirty="0" smtClean="0">
                <a:latin typeface="+mn-lt"/>
              </a:rPr>
              <a:t> t=</a:t>
            </a:r>
            <a:r>
              <a:rPr lang="en-US" sz="2400" dirty="0" smtClean="0">
                <a:latin typeface="+mn-lt"/>
              </a:rPr>
              <a:t>25</a:t>
            </a:r>
            <a:r>
              <a:rPr lang="en-US" sz="2400" baseline="30000" dirty="0" smtClean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C</a:t>
            </a:r>
            <a:r>
              <a:rPr lang="en-US" sz="2400" dirty="0">
                <a:latin typeface="+mn-lt"/>
              </a:rPr>
              <a:t>. </a:t>
            </a:r>
            <a:r>
              <a:rPr lang="pl-PL" sz="2400" dirty="0" smtClean="0">
                <a:latin typeface="+mn-lt"/>
              </a:rPr>
              <a:t>Data </a:t>
            </a:r>
            <a:r>
              <a:rPr lang="pl-PL" sz="2400" dirty="0" err="1" smtClean="0">
                <a:latin typeface="+mn-lt"/>
              </a:rPr>
              <a:t>from</a:t>
            </a:r>
            <a:r>
              <a:rPr lang="pl-PL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J.K. </a:t>
            </a:r>
            <a:r>
              <a:rPr lang="en-US" sz="2400" dirty="0" err="1">
                <a:latin typeface="+mn-lt"/>
              </a:rPr>
              <a:t>Soper</a:t>
            </a:r>
            <a:r>
              <a:rPr lang="en-US" sz="2400" dirty="0">
                <a:latin typeface="+mn-lt"/>
              </a:rPr>
              <a:t>, J. Chem. Phys., </a:t>
            </a:r>
            <a:r>
              <a:rPr lang="en-US" sz="2400" b="1" dirty="0">
                <a:latin typeface="+mn-lt"/>
              </a:rPr>
              <a:t>101</a:t>
            </a:r>
            <a:r>
              <a:rPr lang="en-US" sz="2400" dirty="0">
                <a:latin typeface="+mn-lt"/>
              </a:rPr>
              <a:t>, 6888-6901, (1994</a:t>
            </a:r>
            <a:r>
              <a:rPr lang="en-US" sz="2400" dirty="0" smtClean="0">
                <a:latin typeface="+mn-lt"/>
              </a:rPr>
              <a:t>)</a:t>
            </a:r>
            <a:r>
              <a:rPr lang="pl-PL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3575" y="482598"/>
            <a:ext cx="4670425" cy="457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pl-PL" dirty="0" err="1" smtClean="0"/>
              <a:t>Treatment</a:t>
            </a:r>
            <a:r>
              <a:rPr lang="pl-PL" dirty="0" smtClean="0"/>
              <a:t> of </a:t>
            </a:r>
            <a:r>
              <a:rPr lang="pl-PL" dirty="0" err="1" smtClean="0"/>
              <a:t>long-range</a:t>
            </a:r>
            <a:r>
              <a:rPr lang="pl-PL" dirty="0" smtClean="0"/>
              <a:t> </a:t>
            </a:r>
            <a:r>
              <a:rPr lang="pl-PL" dirty="0" err="1" smtClean="0"/>
              <a:t>interactions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sz="3200" dirty="0" err="1" smtClean="0"/>
              <a:t>Calculation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radial</a:t>
            </a:r>
            <a:r>
              <a:rPr lang="pl-PL" sz="3200" dirty="0" smtClean="0"/>
              <a:t> </a:t>
            </a:r>
            <a:r>
              <a:rPr lang="pl-PL" sz="3200" dirty="0" err="1" smtClean="0"/>
              <a:t>distribution</a:t>
            </a:r>
            <a:r>
              <a:rPr lang="pl-PL" sz="3200" dirty="0" smtClean="0"/>
              <a:t> </a:t>
            </a:r>
            <a:r>
              <a:rPr lang="pl-PL" sz="3200" dirty="0" err="1" smtClean="0"/>
              <a:t>functions</a:t>
            </a: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MD </a:t>
            </a:r>
            <a:r>
              <a:rPr lang="pl-PL" sz="3200" dirty="0" err="1" smtClean="0"/>
              <a:t>simulations</a:t>
            </a:r>
            <a:endParaRPr lang="pl-PL" sz="3200" dirty="0"/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/>
        </p:nvGraphicFramePr>
        <p:xfrm>
          <a:off x="195262" y="2362200"/>
          <a:ext cx="4300538" cy="2568575"/>
        </p:xfrm>
        <a:graphic>
          <a:graphicData uri="http://schemas.openxmlformats.org/presentationml/2006/ole">
            <p:oleObj spid="_x0000_s173057" name="Równanie" r:id="rId3" imgW="1638000" imgH="977760" progId="Equation.3">
              <p:embed/>
            </p:oleObj>
          </a:graphicData>
        </a:graphic>
      </p:graphicFrame>
      <p:pic>
        <p:nvPicPr>
          <p:cNvPr id="173059" name="Picture 3" descr="https://upload.wikimedia.org/wikipedia/commons/thumb/9/90/Rdf_schematic.jpg/250px-Rdf_schemat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28773"/>
            <a:ext cx="3733800" cy="3405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rre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7315200" cy="503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5493603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Radial </a:t>
            </a:r>
            <a:r>
              <a:rPr lang="pl-PL" sz="2400" dirty="0" err="1" smtClean="0">
                <a:latin typeface="+mn-lt"/>
              </a:rPr>
              <a:t>distribution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function</a:t>
            </a:r>
            <a:r>
              <a:rPr lang="pl-PL" sz="2400" dirty="0" smtClean="0">
                <a:latin typeface="+mn-lt"/>
              </a:rPr>
              <a:t> of a </a:t>
            </a:r>
            <a:r>
              <a:rPr lang="pl-PL" sz="2400" dirty="0" err="1" smtClean="0">
                <a:latin typeface="+mn-lt"/>
              </a:rPr>
              <a:t>Lennard-Jones</a:t>
            </a:r>
            <a:r>
              <a:rPr lang="pl-PL" sz="2400" dirty="0" smtClean="0">
                <a:latin typeface="+mn-lt"/>
              </a:rPr>
              <a:t> fluid </a:t>
            </a:r>
            <a:r>
              <a:rPr lang="pl-PL" sz="2400" dirty="0" err="1" smtClean="0">
                <a:latin typeface="+mn-lt"/>
              </a:rPr>
              <a:t>at</a:t>
            </a:r>
            <a:r>
              <a:rPr lang="pl-PL" sz="2400" dirty="0" smtClean="0">
                <a:latin typeface="+mn-lt"/>
              </a:rPr>
              <a:t>  </a:t>
            </a:r>
            <a:r>
              <a:rPr lang="pl-PL" sz="2400" dirty="0" err="1" smtClean="0">
                <a:latin typeface="+mn-lt"/>
              </a:rPr>
              <a:t>various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reduced</a:t>
            </a:r>
            <a:r>
              <a:rPr lang="pl-PL" sz="2400" dirty="0" smtClean="0">
                <a:latin typeface="+mn-lt"/>
              </a:rPr>
              <a:t> </a:t>
            </a:r>
            <a:r>
              <a:rPr lang="pl-PL" sz="2400" dirty="0" err="1" smtClean="0">
                <a:latin typeface="+mn-lt"/>
              </a:rPr>
              <a:t>temperatures</a:t>
            </a:r>
            <a:r>
              <a:rPr lang="pl-PL" sz="2400" dirty="0" smtClean="0">
                <a:latin typeface="+mn-lt"/>
              </a:rPr>
              <a:t>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dirty="0">
                <a:latin typeface="+mn-lt"/>
              </a:rPr>
              <a:t>*=</a:t>
            </a:r>
            <a:r>
              <a:rPr lang="en-US" sz="2400" i="1" dirty="0" err="1" smtClean="0">
                <a:latin typeface="+mn-lt"/>
              </a:rPr>
              <a:t>k</a:t>
            </a:r>
            <a:r>
              <a:rPr lang="en-US" sz="2400" i="1" baseline="-25000" dirty="0" err="1" smtClean="0">
                <a:latin typeface="+mn-lt"/>
              </a:rPr>
              <a:t>B</a:t>
            </a:r>
            <a:r>
              <a:rPr lang="en-US" sz="2400" i="1" dirty="0" err="1" smtClean="0">
                <a:latin typeface="+mn-lt"/>
              </a:rPr>
              <a:t>T</a:t>
            </a:r>
            <a:r>
              <a:rPr lang="en-US" sz="2400" dirty="0" smtClean="0">
                <a:latin typeface="+mn-lt"/>
              </a:rPr>
              <a:t>/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pl-PL" sz="2400" dirty="0" smtClean="0">
                <a:latin typeface="Times New Roman" pitchFamily="18" charset="0"/>
              </a:rPr>
              <a:t>;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reduced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density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Times New Roman" pitchFamily="18" charset="0"/>
              </a:rPr>
              <a:t>=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baseline="30000" dirty="0" smtClean="0">
                <a:latin typeface="Symbol" pitchFamily="18" charset="2"/>
              </a:rPr>
              <a:t>3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pl-PL" sz="2400" dirty="0" smtClean="0">
                <a:latin typeface="Symbol" pitchFamily="18" charset="2"/>
              </a:rPr>
              <a:t>.</a:t>
            </a:r>
            <a:endParaRPr lang="en-US" sz="24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pl-PL" sz="3200" dirty="0" err="1" smtClean="0"/>
              <a:t>Radial</a:t>
            </a:r>
            <a:r>
              <a:rPr lang="pl-PL" sz="3200" dirty="0" smtClean="0"/>
              <a:t> </a:t>
            </a:r>
            <a:r>
              <a:rPr lang="pl-PL" sz="3200" dirty="0" err="1" smtClean="0"/>
              <a:t>distribution</a:t>
            </a:r>
            <a:r>
              <a:rPr lang="pl-PL" sz="3200" dirty="0" smtClean="0"/>
              <a:t> </a:t>
            </a:r>
            <a:r>
              <a:rPr lang="pl-PL" sz="3200" dirty="0" err="1" smtClean="0"/>
              <a:t>functions</a:t>
            </a:r>
            <a:r>
              <a:rPr lang="pl-PL" sz="3200" dirty="0" smtClean="0"/>
              <a:t> </a:t>
            </a:r>
            <a:r>
              <a:rPr lang="pl-PL" sz="3200" dirty="0" err="1" smtClean="0"/>
              <a:t>can</a:t>
            </a:r>
            <a:r>
              <a:rPr lang="pl-PL" sz="3200" dirty="0" smtClean="0"/>
              <a:t> be </a:t>
            </a:r>
            <a:r>
              <a:rPr lang="pl-PL" sz="3200" dirty="0" err="1" smtClean="0"/>
              <a:t>used</a:t>
            </a:r>
            <a:r>
              <a:rPr lang="pl-PL" sz="3200" dirty="0" smtClean="0"/>
              <a:t> to </a:t>
            </a:r>
            <a:r>
              <a:rPr lang="pl-PL" sz="3200" dirty="0" err="1" smtClean="0"/>
              <a:t>evaluate</a:t>
            </a:r>
            <a:r>
              <a:rPr lang="pl-PL" sz="3200" dirty="0" smtClean="0"/>
              <a:t> </a:t>
            </a:r>
            <a:r>
              <a:rPr lang="pl-PL" sz="3200" dirty="0" err="1" smtClean="0"/>
              <a:t>pressure</a:t>
            </a:r>
            <a:endParaRPr lang="pl-PL" sz="3200" dirty="0"/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/>
        </p:nvGraphicFramePr>
        <p:xfrm>
          <a:off x="895350" y="1971675"/>
          <a:ext cx="6267450" cy="2905125"/>
        </p:xfrm>
        <a:graphic>
          <a:graphicData uri="http://schemas.openxmlformats.org/presentationml/2006/ole">
            <p:oleObj spid="_x0000_s178178" name="Równanie" r:id="rId3" imgW="2387520" imgH="1104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858962"/>
          </a:xfrm>
        </p:spPr>
        <p:txBody>
          <a:bodyPr/>
          <a:lstStyle/>
          <a:p>
            <a:r>
              <a:rPr lang="pl-PL" dirty="0" err="1" smtClean="0"/>
              <a:t>Non-equilibrium</a:t>
            </a:r>
            <a:r>
              <a:rPr lang="pl-PL" dirty="0" smtClean="0"/>
              <a:t> (transport) </a:t>
            </a:r>
            <a:r>
              <a:rPr lang="pl-PL" dirty="0" err="1" smtClean="0"/>
              <a:t>properties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15962"/>
          </a:xfrm>
        </p:spPr>
        <p:txBody>
          <a:bodyPr/>
          <a:lstStyle/>
          <a:p>
            <a:r>
              <a:rPr lang="pl-PL" sz="3600" dirty="0" err="1" smtClean="0"/>
              <a:t>Time-correlation</a:t>
            </a:r>
            <a:r>
              <a:rPr lang="pl-PL" sz="3600" dirty="0" smtClean="0"/>
              <a:t> </a:t>
            </a:r>
            <a:r>
              <a:rPr lang="pl-PL" sz="3600" dirty="0" err="1" smtClean="0"/>
              <a:t>functions</a:t>
            </a:r>
            <a:endParaRPr lang="pl-PL" sz="3600" dirty="0"/>
          </a:p>
        </p:txBody>
      </p:sp>
      <p:graphicFrame>
        <p:nvGraphicFramePr>
          <p:cNvPr id="180226" name="Object 1"/>
          <p:cNvGraphicFramePr>
            <a:graphicFrameLocks noChangeAspect="1"/>
          </p:cNvGraphicFramePr>
          <p:nvPr/>
        </p:nvGraphicFramePr>
        <p:xfrm>
          <a:off x="609600" y="1163638"/>
          <a:ext cx="7334250" cy="5541962"/>
        </p:xfrm>
        <a:graphic>
          <a:graphicData uri="http://schemas.openxmlformats.org/presentationml/2006/ole">
            <p:oleObj spid="_x0000_s180226" name="Równanie" r:id="rId3" imgW="2997000" imgH="226044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786086" y="5319486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Normalized</a:t>
            </a:r>
            <a:r>
              <a:rPr lang="pl-PL" sz="2800" dirty="0" smtClean="0"/>
              <a:t> </a:t>
            </a:r>
            <a:r>
              <a:rPr lang="pl-PL" sz="2800" dirty="0" err="1" smtClean="0"/>
              <a:t>autocorrelation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</a:t>
            </a:r>
            <a:endParaRPr lang="pl-PL" sz="2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95086" y="695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Correlation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09600" y="2438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Autocorrelation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0676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Monotonic</a:t>
            </a:r>
            <a:r>
              <a:rPr lang="pl-PL" sz="3600" dirty="0" smtClean="0"/>
              <a:t> </a:t>
            </a:r>
            <a:r>
              <a:rPr lang="pl-PL" sz="3600" dirty="0" err="1" smtClean="0"/>
              <a:t>behavior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467600" cy="59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pl-PL" sz="3600" dirty="0" err="1" smtClean="0"/>
              <a:t>Non-monotonic</a:t>
            </a:r>
            <a:r>
              <a:rPr lang="pl-PL" sz="3600" dirty="0" smtClean="0"/>
              <a:t> </a:t>
            </a:r>
            <a:r>
              <a:rPr lang="pl-PL" sz="3600" dirty="0" err="1" smtClean="0"/>
              <a:t>behavior</a:t>
            </a:r>
            <a:r>
              <a:rPr lang="pl-PL" sz="3600" dirty="0" smtClean="0"/>
              <a:t> </a:t>
            </a:r>
            <a:br>
              <a:rPr lang="pl-PL" sz="3600" dirty="0" smtClean="0"/>
            </a:br>
            <a:r>
              <a:rPr lang="pl-PL" sz="3600" dirty="0" smtClean="0"/>
              <a:t>(</a:t>
            </a:r>
            <a:r>
              <a:rPr lang="pl-PL" sz="3600" dirty="0" err="1" smtClean="0"/>
              <a:t>velocity</a:t>
            </a:r>
            <a:r>
              <a:rPr lang="pl-PL" sz="3600" dirty="0" smtClean="0"/>
              <a:t> </a:t>
            </a:r>
            <a:r>
              <a:rPr lang="pl-PL" sz="3600" dirty="0" err="1" smtClean="0"/>
              <a:t>autocorrelation</a:t>
            </a:r>
            <a:r>
              <a:rPr lang="pl-PL" sz="3600" dirty="0" smtClean="0"/>
              <a:t> </a:t>
            </a:r>
            <a:r>
              <a:rPr lang="pl-PL" sz="3600" dirty="0" err="1" smtClean="0"/>
              <a:t>function</a:t>
            </a:r>
            <a:r>
              <a:rPr lang="pl-PL" sz="3600" dirty="0" smtClean="0"/>
              <a:t>)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pl-PL" sz="3600" dirty="0" err="1" smtClean="0"/>
              <a:t>Calculation</a:t>
            </a:r>
            <a:r>
              <a:rPr lang="pl-PL" sz="3600" dirty="0" smtClean="0"/>
              <a:t> </a:t>
            </a:r>
            <a:r>
              <a:rPr lang="pl-PL" sz="3600" dirty="0" err="1" smtClean="0"/>
              <a:t>from</a:t>
            </a:r>
            <a:r>
              <a:rPr lang="pl-PL" sz="3600" dirty="0" smtClean="0"/>
              <a:t> MD time </a:t>
            </a:r>
            <a:r>
              <a:rPr lang="pl-PL" sz="3600" dirty="0" err="1" smtClean="0"/>
              <a:t>series</a:t>
            </a:r>
            <a:endParaRPr lang="pl-PL" sz="36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536575" y="914400"/>
          <a:ext cx="8061325" cy="1435100"/>
        </p:xfrm>
        <a:graphic>
          <a:graphicData uri="http://schemas.openxmlformats.org/presentationml/2006/ole">
            <p:oleObj spid="_x0000_s183298" name="Równanie" r:id="rId3" imgW="2425680" imgH="431640" progId="Equation.3">
              <p:embed/>
            </p:oleObj>
          </a:graphicData>
        </a:graphic>
      </p:graphicFrame>
      <p:pic>
        <p:nvPicPr>
          <p:cNvPr id="1832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402451"/>
            <a:ext cx="8839200" cy="437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9430" y="2667000"/>
            <a:ext cx="1981200" cy="182880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146630" y="1905000"/>
            <a:ext cx="1981200" cy="182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Równoległobok 7"/>
          <p:cNvSpPr/>
          <p:nvPr/>
        </p:nvSpPr>
        <p:spPr>
          <a:xfrm>
            <a:off x="678546" y="1905000"/>
            <a:ext cx="2449284" cy="762000"/>
          </a:xfrm>
          <a:prstGeom prst="parallelogram">
            <a:avLst>
              <a:gd name="adj" fmla="val 57381"/>
            </a:avLst>
          </a:prstGeom>
          <a:solidFill>
            <a:schemeClr val="accent1">
              <a:alpha val="7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Strzałka w dół 31"/>
          <p:cNvSpPr/>
          <p:nvPr/>
        </p:nvSpPr>
        <p:spPr>
          <a:xfrm flipV="1">
            <a:off x="1723572" y="1444170"/>
            <a:ext cx="333828" cy="175623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Równoległobok 8"/>
          <p:cNvSpPr/>
          <p:nvPr/>
        </p:nvSpPr>
        <p:spPr>
          <a:xfrm>
            <a:off x="703944" y="3737424"/>
            <a:ext cx="2449284" cy="762000"/>
          </a:xfrm>
          <a:prstGeom prst="parallelogram">
            <a:avLst>
              <a:gd name="adj" fmla="val 573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46038"/>
            <a:ext cx="8229600" cy="715962"/>
          </a:xfrm>
        </p:spPr>
        <p:txBody>
          <a:bodyPr/>
          <a:lstStyle/>
          <a:p>
            <a:r>
              <a:rPr lang="pl-PL" sz="3600" dirty="0" err="1" smtClean="0"/>
              <a:t>Diffusion</a:t>
            </a:r>
            <a:endParaRPr lang="pl-PL" sz="3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0830" y="4648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x</a:t>
            </a:r>
            <a:endParaRPr lang="pl-PL" sz="32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733800" y="3690258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y</a:t>
            </a:r>
            <a:endParaRPr lang="pl-PL" sz="32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219200" y="838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z</a:t>
            </a:r>
            <a:endParaRPr lang="pl-PL" sz="3200" dirty="0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1146630" y="3733800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V="1">
            <a:off x="1146630" y="914400"/>
            <a:ext cx="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>
            <a:off x="232230" y="3733800"/>
            <a:ext cx="914400" cy="1524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/>
          <p:cNvSpPr txBox="1"/>
          <p:nvPr/>
        </p:nvSpPr>
        <p:spPr>
          <a:xfrm>
            <a:off x="3639456" y="3119997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/>
              <a:t>u</a:t>
            </a:r>
            <a:r>
              <a:rPr lang="pl-PL" sz="3200" baseline="-25000" dirty="0" err="1" smtClean="0"/>
              <a:t>y</a:t>
            </a:r>
            <a:endParaRPr lang="pl-PL" sz="3200" baseline="-25000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1752600" y="3810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/>
              <a:t>u</a:t>
            </a:r>
            <a:r>
              <a:rPr lang="pl-PL" sz="3200" baseline="-25000" dirty="0" err="1" smtClean="0"/>
              <a:t>x</a:t>
            </a:r>
            <a:endParaRPr lang="pl-PL" sz="3200" baseline="-25000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2057400" y="1219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/>
              <a:t>u</a:t>
            </a:r>
            <a:r>
              <a:rPr lang="pl-PL" sz="3200" baseline="-25000" dirty="0" err="1" smtClean="0"/>
              <a:t>z</a:t>
            </a:r>
            <a:endParaRPr lang="pl-PL" sz="3200" baseline="-25000" dirty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5257800" y="1152149"/>
          <a:ext cx="2971800" cy="1809233"/>
        </p:xfrm>
        <a:graphic>
          <a:graphicData uri="http://schemas.openxmlformats.org/presentationml/2006/ole">
            <p:oleObj spid="_x0000_s185346" name="Równanie" r:id="rId3" imgW="876240" imgH="533160" progId="Equation.3">
              <p:embed/>
            </p:oleObj>
          </a:graphicData>
        </a:graphic>
      </p:graphicFrame>
      <p:sp>
        <p:nvSpPr>
          <p:cNvPr id="35" name="pole tekstowe 34"/>
          <p:cNvSpPr txBox="1"/>
          <p:nvPr/>
        </p:nvSpPr>
        <p:spPr>
          <a:xfrm>
            <a:off x="5257800" y="3266182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i="1" dirty="0" smtClean="0"/>
              <a:t>D</a:t>
            </a:r>
            <a:r>
              <a:rPr lang="pl-PL" sz="3200" dirty="0" smtClean="0"/>
              <a:t>: </a:t>
            </a:r>
            <a:r>
              <a:rPr lang="pl-PL" sz="3200" dirty="0" err="1" smtClean="0"/>
              <a:t>diffusion</a:t>
            </a:r>
            <a:r>
              <a:rPr lang="pl-PL" sz="3200" dirty="0" smtClean="0"/>
              <a:t> </a:t>
            </a:r>
            <a:r>
              <a:rPr lang="pl-PL" sz="3200" dirty="0" err="1" smtClean="0"/>
              <a:t>coefficient</a:t>
            </a:r>
            <a:endParaRPr lang="pl-PL" sz="3200" dirty="0"/>
          </a:p>
        </p:txBody>
      </p:sp>
      <p:sp>
        <p:nvSpPr>
          <p:cNvPr id="7" name="Równoległobok 6"/>
          <p:cNvSpPr/>
          <p:nvPr/>
        </p:nvSpPr>
        <p:spPr>
          <a:xfrm rot="5400000" flipV="1">
            <a:off x="1611090" y="2971800"/>
            <a:ext cx="2590800" cy="457200"/>
          </a:xfrm>
          <a:prstGeom prst="parallelogram">
            <a:avLst>
              <a:gd name="adj" fmla="val 171882"/>
            </a:avLst>
          </a:prstGeom>
          <a:solidFill>
            <a:schemeClr val="accent1">
              <a:alpha val="7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Strzałka w prawo 29"/>
          <p:cNvSpPr/>
          <p:nvPr/>
        </p:nvSpPr>
        <p:spPr>
          <a:xfrm rot="6913998">
            <a:off x="810282" y="3697801"/>
            <a:ext cx="1525663" cy="3282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prawo 26"/>
          <p:cNvSpPr/>
          <p:nvPr/>
        </p:nvSpPr>
        <p:spPr>
          <a:xfrm>
            <a:off x="1825170" y="3048000"/>
            <a:ext cx="2442030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46038"/>
            <a:ext cx="8229600" cy="715962"/>
          </a:xfrm>
        </p:spPr>
        <p:txBody>
          <a:bodyPr/>
          <a:lstStyle/>
          <a:p>
            <a:r>
              <a:rPr lang="pl-PL" sz="3600" dirty="0" err="1" smtClean="0"/>
              <a:t>Computing</a:t>
            </a:r>
            <a:r>
              <a:rPr lang="pl-PL" sz="3600" dirty="0" smtClean="0"/>
              <a:t> for MD </a:t>
            </a:r>
            <a:r>
              <a:rPr lang="pl-PL" sz="3600" dirty="0" err="1" smtClean="0"/>
              <a:t>simulations</a:t>
            </a:r>
            <a:endParaRPr lang="pl-PL" sz="3600" dirty="0"/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328613" y="1560513"/>
          <a:ext cx="8482012" cy="3392487"/>
        </p:xfrm>
        <a:graphic>
          <a:graphicData uri="http://schemas.openxmlformats.org/presentationml/2006/ole">
            <p:oleObj spid="_x0000_s184323" name="Równanie" r:id="rId3" imgW="3047760" imgH="1218960" progId="Equation.3">
              <p:embed/>
            </p:oleObj>
          </a:graphicData>
        </a:graphic>
      </p:graphicFrame>
      <p:sp>
        <p:nvSpPr>
          <p:cNvPr id="37" name="pole tekstowe 36"/>
          <p:cNvSpPr txBox="1"/>
          <p:nvPr/>
        </p:nvSpPr>
        <p:spPr>
          <a:xfrm>
            <a:off x="214086" y="990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Direct</a:t>
            </a:r>
            <a:r>
              <a:rPr lang="pl-PL" sz="2800" dirty="0" smtClean="0"/>
              <a:t> </a:t>
            </a:r>
            <a:r>
              <a:rPr lang="pl-PL" sz="2800" dirty="0" err="1" smtClean="0"/>
              <a:t>evaluation</a:t>
            </a:r>
            <a:endParaRPr lang="pl-PL" sz="2800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152400" y="31242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From</a:t>
            </a:r>
            <a:r>
              <a:rPr lang="pl-PL" sz="2800" dirty="0" smtClean="0"/>
              <a:t> </a:t>
            </a:r>
            <a:r>
              <a:rPr lang="pl-PL" sz="2800" dirty="0" err="1" smtClean="0"/>
              <a:t>velocity</a:t>
            </a:r>
            <a:r>
              <a:rPr lang="pl-PL" sz="2800" dirty="0" smtClean="0"/>
              <a:t> </a:t>
            </a:r>
            <a:r>
              <a:rPr lang="pl-PL" sz="2800" dirty="0" err="1" smtClean="0"/>
              <a:t>autocorrelation</a:t>
            </a:r>
            <a:r>
              <a:rPr lang="pl-PL" sz="2800" dirty="0" smtClean="0"/>
              <a:t> (Green-Kubo </a:t>
            </a:r>
            <a:r>
              <a:rPr lang="pl-PL" sz="2800" dirty="0" err="1" smtClean="0"/>
              <a:t>equation</a:t>
            </a:r>
            <a:r>
              <a:rPr lang="pl-PL" sz="2800" dirty="0" smtClean="0"/>
              <a:t>)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/>
          <a:lstStyle/>
          <a:p>
            <a:r>
              <a:rPr lang="pl-PL" sz="3600" dirty="0" err="1" smtClean="0"/>
              <a:t>Division</a:t>
            </a:r>
            <a:r>
              <a:rPr lang="pl-PL" sz="3600" dirty="0" smtClean="0"/>
              <a:t> of „</a:t>
            </a:r>
            <a:r>
              <a:rPr lang="pl-PL" sz="3600" dirty="0" err="1" smtClean="0"/>
              <a:t>through</a:t>
            </a:r>
            <a:r>
              <a:rPr lang="pl-PL" sz="3600" dirty="0" smtClean="0"/>
              <a:t> </a:t>
            </a:r>
            <a:r>
              <a:rPr lang="pl-PL" sz="3600" dirty="0" err="1" smtClean="0"/>
              <a:t>space</a:t>
            </a:r>
            <a:r>
              <a:rPr lang="pl-PL" sz="3600" dirty="0" smtClean="0"/>
              <a:t>” </a:t>
            </a:r>
            <a:r>
              <a:rPr lang="pl-PL" sz="3600" dirty="0" err="1" smtClean="0"/>
              <a:t>interactions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81400"/>
          </a:xfrm>
        </p:spPr>
        <p:txBody>
          <a:bodyPr/>
          <a:lstStyle/>
          <a:p>
            <a:r>
              <a:rPr lang="pl-PL" dirty="0" err="1" smtClean="0"/>
              <a:t>Short</a:t>
            </a:r>
            <a:r>
              <a:rPr lang="pl-PL" dirty="0" smtClean="0"/>
              <a:t> </a:t>
            </a:r>
            <a:r>
              <a:rPr lang="pl-PL" dirty="0" err="1" smtClean="0"/>
              <a:t>range</a:t>
            </a:r>
            <a:r>
              <a:rPr lang="pl-PL" dirty="0" smtClean="0"/>
              <a:t>: </a:t>
            </a:r>
            <a:r>
              <a:rPr lang="pl-PL" i="1" dirty="0" smtClean="0"/>
              <a:t>n</a:t>
            </a:r>
            <a:r>
              <a:rPr lang="pl-PL" dirty="0" smtClean="0"/>
              <a:t>&gt;3</a:t>
            </a:r>
          </a:p>
          <a:p>
            <a:pPr>
              <a:buNone/>
            </a:pPr>
            <a:r>
              <a:rPr lang="pl-PL" dirty="0" smtClean="0"/>
              <a:t>	(</a:t>
            </a:r>
            <a:r>
              <a:rPr lang="pl-PL" dirty="0" err="1" smtClean="0"/>
              <a:t>converges</a:t>
            </a:r>
            <a:r>
              <a:rPr lang="pl-PL" dirty="0" smtClean="0"/>
              <a:t> </a:t>
            </a:r>
            <a:r>
              <a:rPr lang="pl-PL" dirty="0" err="1" smtClean="0"/>
              <a:t>fast</a:t>
            </a:r>
            <a:r>
              <a:rPr lang="pl-PL" dirty="0" smtClean="0"/>
              <a:t>; </a:t>
            </a:r>
            <a:r>
              <a:rPr lang="pl-PL" dirty="0" err="1" smtClean="0"/>
              <a:t>cutoff</a:t>
            </a:r>
            <a:r>
              <a:rPr lang="pl-PL" dirty="0" smtClean="0"/>
              <a:t> </a:t>
            </a:r>
            <a:r>
              <a:rPr lang="pl-PL" dirty="0" err="1" smtClean="0"/>
              <a:t>suffices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Long </a:t>
            </a:r>
            <a:r>
              <a:rPr lang="pl-PL" dirty="0" err="1" smtClean="0"/>
              <a:t>range</a:t>
            </a:r>
            <a:r>
              <a:rPr lang="pl-PL" dirty="0" smtClean="0"/>
              <a:t>: n&lt;=3</a:t>
            </a:r>
          </a:p>
          <a:p>
            <a:pPr>
              <a:buNone/>
            </a:pPr>
            <a:r>
              <a:rPr lang="pl-PL" dirty="0" smtClean="0"/>
              <a:t>	(</a:t>
            </a:r>
            <a:r>
              <a:rPr lang="pl-PL" dirty="0" err="1" smtClean="0"/>
              <a:t>converges</a:t>
            </a:r>
            <a:r>
              <a:rPr lang="pl-PL" dirty="0" smtClean="0"/>
              <a:t> </a:t>
            </a:r>
            <a:r>
              <a:rPr lang="pl-PL" dirty="0" err="1" smtClean="0"/>
              <a:t>slowly</a:t>
            </a:r>
            <a:r>
              <a:rPr lang="pl-PL" dirty="0" smtClean="0"/>
              <a:t>; </a:t>
            </a:r>
            <a:r>
              <a:rPr lang="pl-PL" dirty="0" err="1" smtClean="0"/>
              <a:t>advanced</a:t>
            </a:r>
            <a:r>
              <a:rPr lang="pl-PL" dirty="0" smtClean="0"/>
              <a:t> </a:t>
            </a:r>
            <a:r>
              <a:rPr lang="pl-PL" dirty="0" err="1" smtClean="0"/>
              <a:t>techniques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r>
              <a:rPr lang="pl-PL" dirty="0" smtClean="0"/>
              <a:t> to </a:t>
            </a:r>
            <a:r>
              <a:rPr lang="pl-PL" dirty="0" err="1" smtClean="0"/>
              <a:t>accelerate</a:t>
            </a:r>
            <a:r>
              <a:rPr lang="pl-PL" dirty="0" smtClean="0"/>
              <a:t> </a:t>
            </a:r>
            <a:r>
              <a:rPr lang="pl-PL" dirty="0" err="1" smtClean="0"/>
              <a:t>convergence</a:t>
            </a:r>
            <a:r>
              <a:rPr lang="pl-PL" dirty="0" smtClean="0"/>
              <a:t>).</a:t>
            </a:r>
            <a:endParaRPr lang="pl-PL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685800" y="1066800"/>
          <a:ext cx="2322871" cy="1600200"/>
        </p:xfrm>
        <a:graphic>
          <a:graphicData uri="http://schemas.openxmlformats.org/presentationml/2006/ole">
            <p:oleObj spid="_x0000_s193538" name="Równanie" r:id="rId3" imgW="571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pl-PL" sz="3600" dirty="0" err="1" smtClean="0"/>
              <a:t>Shear</a:t>
            </a:r>
            <a:r>
              <a:rPr lang="pl-PL" sz="3600" dirty="0" smtClean="0"/>
              <a:t> </a:t>
            </a:r>
            <a:r>
              <a:rPr lang="pl-PL" sz="3600" dirty="0" err="1" smtClean="0"/>
              <a:t>viscosity</a:t>
            </a:r>
            <a:endParaRPr lang="pl-PL" sz="3600" dirty="0"/>
          </a:p>
        </p:txBody>
      </p:sp>
      <p:pic>
        <p:nvPicPr>
          <p:cNvPr id="186370" name="Picture 2" descr="https://upload.wikimedia.org/wikipedia/commons/thumb/9/93/Laminar_shear.svg/320px-Laminar_shea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4699774" cy="3363277"/>
          </a:xfrm>
          <a:prstGeom prst="rect">
            <a:avLst/>
          </a:prstGeom>
          <a:noFill/>
        </p:spPr>
      </p:pic>
      <p:graphicFrame>
        <p:nvGraphicFramePr>
          <p:cNvPr id="5" name="Obiekt 4"/>
          <p:cNvGraphicFramePr>
            <a:graphicFrameLocks noChangeAspect="1"/>
          </p:cNvGraphicFramePr>
          <p:nvPr/>
        </p:nvGraphicFramePr>
        <p:xfrm>
          <a:off x="4873625" y="1828800"/>
          <a:ext cx="3889375" cy="1752600"/>
        </p:xfrm>
        <a:graphic>
          <a:graphicData uri="http://schemas.openxmlformats.org/presentationml/2006/ole">
            <p:oleObj spid="_x0000_s186371" name="Równanie" r:id="rId4" imgW="1803240" imgH="812520" progId="Equation.3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4648200" y="914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Navier-Stokes</a:t>
            </a:r>
            <a:r>
              <a:rPr lang="pl-PL" sz="2800" dirty="0" smtClean="0"/>
              <a:t> </a:t>
            </a:r>
            <a:r>
              <a:rPr lang="pl-PL" sz="2800" dirty="0" err="1" smtClean="0"/>
              <a:t>equation</a:t>
            </a:r>
            <a:endParaRPr lang="pl-PL" sz="2800" dirty="0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/>
        </p:nvGraphicFramePr>
        <p:xfrm>
          <a:off x="303213" y="3838575"/>
          <a:ext cx="8026400" cy="2974975"/>
        </p:xfrm>
        <a:graphic>
          <a:graphicData uri="http://schemas.openxmlformats.org/presentationml/2006/ole">
            <p:oleObj spid="_x0000_s186372" name="Równanie" r:id="rId5" imgW="3873240" imgH="1434960" progId="Equation.3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647372" y="754740"/>
            <a:ext cx="1752600" cy="276999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pl-PL" i="1" dirty="0" smtClean="0"/>
              <a:t>y</a:t>
            </a:r>
            <a:r>
              <a:rPr lang="pl-PL" dirty="0" smtClean="0"/>
              <a:t> </a:t>
            </a:r>
            <a:r>
              <a:rPr lang="pl-PL" dirty="0" err="1" smtClean="0"/>
              <a:t>dimension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pl-PL" sz="3600" dirty="0" smtClean="0"/>
              <a:t>Thermal </a:t>
            </a:r>
            <a:r>
              <a:rPr lang="pl-PL" sz="3600" dirty="0" err="1" smtClean="0"/>
              <a:t>conductivity</a:t>
            </a:r>
            <a:endParaRPr lang="pl-PL" sz="3600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/>
        </p:nvGraphicFramePr>
        <p:xfrm>
          <a:off x="403225" y="1589087"/>
          <a:ext cx="2492375" cy="849313"/>
        </p:xfrm>
        <a:graphic>
          <a:graphicData uri="http://schemas.openxmlformats.org/presentationml/2006/ole">
            <p:oleObj spid="_x0000_s187394" name="Równanie" r:id="rId3" imgW="1155600" imgH="393480" progId="Equation.3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28600" y="8382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Fourier </a:t>
            </a:r>
            <a:r>
              <a:rPr lang="pl-PL" sz="2800" dirty="0" err="1" smtClean="0"/>
              <a:t>equation</a:t>
            </a:r>
            <a:endParaRPr lang="pl-PL" sz="2800" dirty="0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/>
        </p:nvGraphicFramePr>
        <p:xfrm>
          <a:off x="379412" y="2678113"/>
          <a:ext cx="7316788" cy="4027487"/>
        </p:xfrm>
        <a:graphic>
          <a:graphicData uri="http://schemas.openxmlformats.org/presentationml/2006/ole">
            <p:oleObj spid="_x0000_s187395" name="Równanie" r:id="rId4" imgW="3530520" imgH="1942920" progId="Equation.3">
              <p:embed/>
            </p:oleObj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4953000" y="39579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excess</a:t>
            </a:r>
            <a:r>
              <a:rPr lang="pl-PL" sz="2400" dirty="0" smtClean="0"/>
              <a:t> energy of atom </a:t>
            </a:r>
            <a:r>
              <a:rPr lang="pl-PL" sz="2400" i="1" dirty="0" smtClean="0"/>
              <a:t>i</a:t>
            </a:r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pl-PL" sz="3600" dirty="0" err="1" smtClean="0"/>
              <a:t>Computing</a:t>
            </a:r>
            <a:r>
              <a:rPr lang="pl-PL" sz="3600" dirty="0" smtClean="0"/>
              <a:t> </a:t>
            </a:r>
            <a:r>
              <a:rPr lang="pl-PL" sz="3600" dirty="0" err="1" smtClean="0"/>
              <a:t>electrostatic-interaction</a:t>
            </a:r>
            <a:r>
              <a:rPr lang="pl-PL" sz="3600" dirty="0" smtClean="0"/>
              <a:t> energy </a:t>
            </a:r>
            <a:r>
              <a:rPr lang="pl-PL" sz="3600" dirty="0" err="1" smtClean="0"/>
              <a:t>with</a:t>
            </a:r>
            <a:r>
              <a:rPr lang="pl-PL" sz="3600" dirty="0" smtClean="0"/>
              <a:t> a </a:t>
            </a:r>
            <a:r>
              <a:rPr lang="pl-PL" sz="3600" dirty="0" err="1" smtClean="0"/>
              <a:t>periodic</a:t>
            </a:r>
            <a:r>
              <a:rPr lang="pl-PL" sz="3600" dirty="0" smtClean="0"/>
              <a:t> </a:t>
            </a:r>
            <a:r>
              <a:rPr lang="pl-PL" sz="3600" dirty="0" err="1" smtClean="0"/>
              <a:t>box</a:t>
            </a:r>
            <a:endParaRPr lang="pl-PL" sz="3600" dirty="0"/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384253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iekt 4"/>
          <p:cNvGraphicFramePr>
            <a:graphicFrameLocks noChangeAspect="1"/>
          </p:cNvGraphicFramePr>
          <p:nvPr/>
        </p:nvGraphicFramePr>
        <p:xfrm>
          <a:off x="4572000" y="3200400"/>
          <a:ext cx="4222173" cy="1346200"/>
        </p:xfrm>
        <a:graphic>
          <a:graphicData uri="http://schemas.openxmlformats.org/presentationml/2006/ole">
            <p:oleObj spid="_x0000_s194563" name="Równanie" r:id="rId4" imgW="175248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ewa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424" y="381000"/>
            <a:ext cx="5294376" cy="4297383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09600" y="124938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Original</a:t>
            </a:r>
            <a:r>
              <a:rPr lang="pl-PL" dirty="0" smtClean="0"/>
              <a:t> charge </a:t>
            </a:r>
            <a:r>
              <a:rPr lang="pl-PL" dirty="0" err="1" smtClean="0"/>
              <a:t>density</a:t>
            </a:r>
            <a:r>
              <a:rPr lang="pl-PL" dirty="0" smtClean="0"/>
              <a:t>.</a:t>
            </a:r>
          </a:p>
          <a:p>
            <a:r>
              <a:rPr lang="pl-PL" dirty="0" smtClean="0"/>
              <a:t>Energy </a:t>
            </a:r>
            <a:r>
              <a:rPr lang="pl-PL" dirty="0" err="1" smtClean="0"/>
              <a:t>converges</a:t>
            </a:r>
            <a:r>
              <a:rPr lang="pl-PL" dirty="0" smtClean="0"/>
              <a:t> </a:t>
            </a:r>
            <a:r>
              <a:rPr lang="pl-PL" dirty="0" err="1" smtClean="0"/>
              <a:t>slowly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638800" y="838855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point </a:t>
            </a:r>
            <a:r>
              <a:rPr lang="pl-PL" dirty="0" err="1" smtClean="0"/>
              <a:t>charges</a:t>
            </a:r>
            <a:r>
              <a:rPr lang="pl-PL" dirty="0" smtClean="0"/>
              <a:t> </a:t>
            </a:r>
            <a:r>
              <a:rPr lang="pl-PL" dirty="0" err="1" smtClean="0"/>
              <a:t>screened</a:t>
            </a:r>
            <a:r>
              <a:rPr lang="pl-PL" dirty="0" smtClean="0"/>
              <a:t> by </a:t>
            </a:r>
            <a:r>
              <a:rPr lang="pl-PL" dirty="0" err="1" smtClean="0"/>
              <a:t>Gaussian</a:t>
            </a:r>
            <a:r>
              <a:rPr lang="pl-PL" dirty="0" smtClean="0"/>
              <a:t> charge </a:t>
            </a:r>
            <a:r>
              <a:rPr lang="pl-PL" dirty="0" err="1" smtClean="0"/>
              <a:t>densities</a:t>
            </a:r>
            <a:r>
              <a:rPr lang="pl-PL" dirty="0" smtClean="0"/>
              <a:t> </a:t>
            </a:r>
            <a:r>
              <a:rPr lang="pl-PL" dirty="0" err="1" smtClean="0"/>
              <a:t>wit</a:t>
            </a:r>
            <a:r>
              <a:rPr lang="pl-PL" dirty="0" smtClean="0"/>
              <a:t> </a:t>
            </a:r>
            <a:r>
              <a:rPr lang="pl-PL" dirty="0" err="1" smtClean="0"/>
              <a:t>opposite</a:t>
            </a:r>
            <a:r>
              <a:rPr lang="pl-PL" dirty="0" smtClean="0"/>
              <a:t> net charge. </a:t>
            </a:r>
            <a:r>
              <a:rPr lang="pl-PL" dirty="0" err="1" smtClean="0"/>
              <a:t>The</a:t>
            </a:r>
            <a:r>
              <a:rPr lang="pl-PL" dirty="0" smtClean="0"/>
              <a:t> energy </a:t>
            </a:r>
            <a:r>
              <a:rPr lang="pl-PL" dirty="0" err="1" smtClean="0"/>
              <a:t>converges</a:t>
            </a:r>
            <a:r>
              <a:rPr lang="pl-PL" dirty="0" smtClean="0"/>
              <a:t> </a:t>
            </a:r>
            <a:r>
              <a:rPr lang="pl-PL" dirty="0" err="1" smtClean="0"/>
              <a:t>fast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real</a:t>
            </a:r>
            <a:r>
              <a:rPr lang="pl-PL" dirty="0" smtClean="0"/>
              <a:t> </a:t>
            </a:r>
            <a:r>
              <a:rPr lang="pl-PL" dirty="0" err="1" smtClean="0"/>
              <a:t>space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15000" y="3001983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Compensating</a:t>
            </a:r>
            <a:r>
              <a:rPr lang="pl-PL" dirty="0" smtClean="0"/>
              <a:t> charge </a:t>
            </a:r>
          </a:p>
          <a:p>
            <a:r>
              <a:rPr lang="pl-PL" dirty="0" err="1" smtClean="0"/>
              <a:t>density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energy </a:t>
            </a:r>
            <a:r>
              <a:rPr lang="pl-PL" dirty="0" err="1" smtClean="0"/>
              <a:t>converges</a:t>
            </a:r>
            <a:r>
              <a:rPr lang="pl-PL" dirty="0" smtClean="0"/>
              <a:t> </a:t>
            </a:r>
            <a:r>
              <a:rPr lang="pl-PL" dirty="0" err="1" smtClean="0"/>
              <a:t>fast</a:t>
            </a:r>
            <a:r>
              <a:rPr lang="pl-PL" dirty="0" smtClean="0"/>
              <a:t> 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reciprocal</a:t>
            </a:r>
            <a:r>
              <a:rPr lang="pl-PL" dirty="0" smtClean="0"/>
              <a:t> </a:t>
            </a:r>
            <a:r>
              <a:rPr lang="pl-PL" dirty="0" err="1" smtClean="0"/>
              <a:t>space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Fourier </a:t>
            </a:r>
            <a:r>
              <a:rPr lang="pl-PL" dirty="0" err="1" smtClean="0"/>
              <a:t>transformation</a:t>
            </a:r>
            <a:r>
              <a:rPr lang="pl-PL" dirty="0" smtClean="0"/>
              <a:t>. </a:t>
            </a:r>
            <a:endParaRPr lang="pl-PL" dirty="0"/>
          </a:p>
        </p:txBody>
      </p:sp>
      <p:graphicFrame>
        <p:nvGraphicFramePr>
          <p:cNvPr id="210945" name="Object 2"/>
          <p:cNvGraphicFramePr>
            <a:graphicFrameLocks noChangeAspect="1"/>
          </p:cNvGraphicFramePr>
          <p:nvPr/>
        </p:nvGraphicFramePr>
        <p:xfrm>
          <a:off x="457200" y="4572000"/>
          <a:ext cx="6629400" cy="2125663"/>
        </p:xfrm>
        <a:graphic>
          <a:graphicData uri="http://schemas.openxmlformats.org/presentationml/2006/ole">
            <p:oleObj spid="_x0000_s210945" name="Równanie" r:id="rId4" imgW="3720960" imgH="1193760" progId="Equation.3">
              <p:embed/>
            </p:oleObj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pl-PL" sz="3600" dirty="0" smtClean="0"/>
              <a:t>Ewald </a:t>
            </a:r>
            <a:r>
              <a:rPr lang="pl-PL" sz="3600" dirty="0" err="1" smtClean="0"/>
              <a:t>summation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pl-PL" sz="3600" dirty="0" smtClean="0"/>
              <a:t>Ewald </a:t>
            </a:r>
            <a:r>
              <a:rPr lang="pl-PL" sz="3600" dirty="0" err="1" smtClean="0"/>
              <a:t>summation</a:t>
            </a:r>
            <a:endParaRPr lang="pl-PL" sz="3600" dirty="0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/>
        </p:nvGraphicFramePr>
        <p:xfrm>
          <a:off x="342900" y="901700"/>
          <a:ext cx="8512175" cy="5118100"/>
        </p:xfrm>
        <a:graphic>
          <a:graphicData uri="http://schemas.openxmlformats.org/presentationml/2006/ole">
            <p:oleObj spid="_x0000_s195586" name="Równanie" r:id="rId3" imgW="3504960" imgH="2108160" progId="Equation.3">
              <p:embed/>
            </p:oleObj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228600" y="61677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P. </a:t>
            </a:r>
            <a:r>
              <a:rPr lang="de-DE" sz="2400" dirty="0" smtClean="0"/>
              <a:t>Ewald</a:t>
            </a:r>
            <a:r>
              <a:rPr lang="pl-PL" sz="2400" dirty="0" smtClean="0"/>
              <a:t>, </a:t>
            </a:r>
            <a:r>
              <a:rPr lang="de-DE" sz="2400" dirty="0" smtClean="0"/>
              <a:t> </a:t>
            </a:r>
            <a:r>
              <a:rPr lang="de-DE" sz="2400" i="1" dirty="0" smtClean="0"/>
              <a:t>Ann. Phys.</a:t>
            </a:r>
            <a:r>
              <a:rPr lang="pl-PL" sz="2400" dirty="0" smtClean="0"/>
              <a:t>, 1921,</a:t>
            </a:r>
            <a:r>
              <a:rPr lang="de-DE" sz="2400" dirty="0" smtClean="0"/>
              <a:t> </a:t>
            </a:r>
            <a:r>
              <a:rPr lang="de-DE" sz="2400" b="1" dirty="0" smtClean="0"/>
              <a:t>369</a:t>
            </a:r>
            <a:r>
              <a:rPr lang="de-DE" sz="2400" dirty="0" smtClean="0"/>
              <a:t> (3): 253–287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pl-PL" sz="3600" dirty="0" err="1" smtClean="0"/>
              <a:t>Particle</a:t>
            </a:r>
            <a:r>
              <a:rPr lang="pl-PL" sz="3600" dirty="0" smtClean="0"/>
              <a:t> </a:t>
            </a:r>
            <a:r>
              <a:rPr lang="pl-PL" sz="3600" dirty="0" err="1" smtClean="0"/>
              <a:t>mesh</a:t>
            </a:r>
            <a:r>
              <a:rPr lang="pl-PL" sz="3600" dirty="0" smtClean="0"/>
              <a:t> Ewald </a:t>
            </a:r>
            <a:r>
              <a:rPr lang="pl-PL" sz="3600" dirty="0" err="1" smtClean="0"/>
              <a:t>summation</a:t>
            </a:r>
            <a:endParaRPr lang="pl-PL" sz="36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0" y="6248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Darden</a:t>
            </a:r>
            <a:r>
              <a:rPr lang="pl-PL" sz="2400" dirty="0" smtClean="0"/>
              <a:t>, York, Pedersen, </a:t>
            </a:r>
            <a:r>
              <a:rPr lang="de-DE" sz="2400" i="1" dirty="0" smtClean="0"/>
              <a:t>J. </a:t>
            </a:r>
            <a:r>
              <a:rPr lang="de-DE" sz="2400" i="1" dirty="0" err="1" smtClean="0"/>
              <a:t>Chern</a:t>
            </a:r>
            <a:r>
              <a:rPr lang="de-DE" sz="2400" i="1" dirty="0" smtClean="0"/>
              <a:t>. Phys.</a:t>
            </a:r>
            <a:r>
              <a:rPr lang="pl-PL" sz="2400" i="1" dirty="0" smtClean="0"/>
              <a:t>,</a:t>
            </a:r>
            <a:r>
              <a:rPr lang="pl-PL" sz="2400" dirty="0" smtClean="0"/>
              <a:t> </a:t>
            </a:r>
            <a:r>
              <a:rPr lang="pl-PL" sz="2400" b="1" dirty="0" smtClean="0"/>
              <a:t>1993</a:t>
            </a:r>
            <a:r>
              <a:rPr lang="pl-PL" sz="2400" dirty="0" smtClean="0"/>
              <a:t>,</a:t>
            </a:r>
            <a:r>
              <a:rPr lang="de-DE" sz="2400" dirty="0" smtClean="0"/>
              <a:t> 98</a:t>
            </a:r>
            <a:r>
              <a:rPr lang="pl-PL" sz="2400" dirty="0" smtClean="0"/>
              <a:t>, 10089-10092</a:t>
            </a:r>
            <a:endParaRPr lang="pl-PL" sz="2400" dirty="0"/>
          </a:p>
        </p:txBody>
      </p:sp>
      <p:pic>
        <p:nvPicPr>
          <p:cNvPr id="223237" name="Picture 5" descr="http://www.ch.embnet.org/MD_tutorial/Images/Part3/Solvation.PB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398"/>
            <a:ext cx="3505200" cy="3505202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3962400" y="2527518"/>
            <a:ext cx="48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Lagrange</a:t>
            </a:r>
            <a:r>
              <a:rPr lang="pl-PL" sz="2800" dirty="0" smtClean="0"/>
              <a:t> </a:t>
            </a:r>
            <a:r>
              <a:rPr lang="pl-PL" sz="2800" dirty="0" err="1" smtClean="0"/>
              <a:t>interpolation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reciprocal</a:t>
            </a:r>
            <a:r>
              <a:rPr lang="pl-PL" sz="2800" dirty="0" smtClean="0"/>
              <a:t> </a:t>
            </a:r>
            <a:r>
              <a:rPr lang="pl-PL" sz="2800" dirty="0" err="1" smtClean="0"/>
              <a:t>contribution</a:t>
            </a:r>
            <a:r>
              <a:rPr lang="pl-PL" sz="2800" dirty="0" smtClean="0"/>
              <a:t> to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potential</a:t>
            </a:r>
            <a:r>
              <a:rPr lang="pl-PL" sz="2800" dirty="0" smtClean="0"/>
              <a:t> (</a:t>
            </a:r>
            <a:r>
              <a:rPr lang="pl-PL" sz="2800" dirty="0" err="1" smtClean="0">
                <a:latin typeface="Symbol" pitchFamily="18" charset="2"/>
              </a:rPr>
              <a:t>F</a:t>
            </a:r>
            <a:r>
              <a:rPr lang="pl-PL" sz="2800" i="1" baseline="-25000" dirty="0" err="1" smtClean="0"/>
              <a:t>rec</a:t>
            </a:r>
            <a:r>
              <a:rPr lang="pl-PL" sz="2800" dirty="0" smtClean="0"/>
              <a:t>) </a:t>
            </a:r>
            <a:r>
              <a:rPr lang="pl-PL" sz="2800" dirty="0" err="1" smtClean="0"/>
              <a:t>from</a:t>
            </a:r>
            <a:r>
              <a:rPr lang="pl-PL" sz="2800" dirty="0" smtClean="0"/>
              <a:t> </a:t>
            </a:r>
            <a:r>
              <a:rPr lang="pl-PL" sz="2800" dirty="0" err="1" smtClean="0"/>
              <a:t>each</a:t>
            </a:r>
            <a:r>
              <a:rPr lang="pl-PL" sz="2800" dirty="0" smtClean="0"/>
              <a:t> „</a:t>
            </a:r>
            <a:r>
              <a:rPr lang="pl-PL" sz="2800" dirty="0" err="1" smtClean="0"/>
              <a:t>mesh</a:t>
            </a:r>
            <a:r>
              <a:rPr lang="pl-PL" sz="2800" dirty="0" smtClean="0"/>
              <a:t>” </a:t>
            </a:r>
            <a:r>
              <a:rPr lang="pl-PL" sz="2800" dirty="0" err="1" smtClean="0"/>
              <a:t>cell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2232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95800"/>
            <a:ext cx="9220200" cy="176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pl-PL" dirty="0" err="1" smtClean="0"/>
              <a:t>Computing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pl-PL" sz="3600" dirty="0" err="1" smtClean="0"/>
              <a:t>Kinds</a:t>
            </a:r>
            <a:r>
              <a:rPr lang="pl-PL" sz="3600" dirty="0" smtClean="0"/>
              <a:t> of </a:t>
            </a:r>
            <a:r>
              <a:rPr lang="pl-PL" sz="3600" dirty="0" err="1" smtClean="0"/>
              <a:t>properties</a:t>
            </a: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5364163"/>
          </a:xfrm>
        </p:spPr>
        <p:txBody>
          <a:bodyPr/>
          <a:lstStyle/>
          <a:p>
            <a:r>
              <a:rPr lang="pl-PL" dirty="0" err="1" smtClean="0"/>
              <a:t>Equilibrium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endParaRPr lang="pl-PL" dirty="0" smtClean="0"/>
          </a:p>
          <a:p>
            <a:pPr lvl="1"/>
            <a:r>
              <a:rPr lang="pl-PL" dirty="0" err="1" smtClean="0"/>
              <a:t>Thermodynamic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r>
              <a:rPr lang="pl-PL" dirty="0" smtClean="0"/>
              <a:t> (</a:t>
            </a:r>
            <a:r>
              <a:rPr lang="pl-PL" dirty="0" err="1" smtClean="0"/>
              <a:t>average</a:t>
            </a:r>
            <a:r>
              <a:rPr lang="pl-PL" dirty="0" smtClean="0"/>
              <a:t> energy, </a:t>
            </a:r>
            <a:r>
              <a:rPr lang="pl-PL" dirty="0" err="1" smtClean="0"/>
              <a:t>heat</a:t>
            </a:r>
            <a:r>
              <a:rPr lang="pl-PL" dirty="0" smtClean="0"/>
              <a:t> </a:t>
            </a:r>
            <a:r>
              <a:rPr lang="pl-PL" dirty="0" err="1" smtClean="0"/>
              <a:t>capacity</a:t>
            </a:r>
            <a:r>
              <a:rPr lang="pl-PL" dirty="0" smtClean="0"/>
              <a:t>),</a:t>
            </a:r>
          </a:p>
          <a:p>
            <a:pPr lvl="1"/>
            <a:r>
              <a:rPr lang="pl-PL" dirty="0" err="1" smtClean="0"/>
              <a:t>Mechanical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r>
              <a:rPr lang="pl-PL" dirty="0" smtClean="0"/>
              <a:t> (</a:t>
            </a:r>
            <a:r>
              <a:rPr lang="pl-PL" dirty="0" err="1" smtClean="0"/>
              <a:t>pressure</a:t>
            </a:r>
            <a:r>
              <a:rPr lang="pl-PL" dirty="0" smtClean="0"/>
              <a:t>, </a:t>
            </a:r>
            <a:r>
              <a:rPr lang="pl-PL" dirty="0" err="1" smtClean="0"/>
              <a:t>density</a:t>
            </a:r>
            <a:r>
              <a:rPr lang="pl-PL" dirty="0" smtClean="0"/>
              <a:t>, </a:t>
            </a:r>
            <a:r>
              <a:rPr lang="pl-PL" dirty="0" err="1" smtClean="0"/>
              <a:t>volume</a:t>
            </a:r>
            <a:r>
              <a:rPr lang="pl-PL" dirty="0" smtClean="0"/>
              <a:t>, radius of </a:t>
            </a:r>
            <a:r>
              <a:rPr lang="pl-PL" dirty="0" err="1" smtClean="0"/>
              <a:t>gyration</a:t>
            </a:r>
            <a:r>
              <a:rPr lang="pl-PL" dirty="0" smtClean="0"/>
              <a:t>),</a:t>
            </a:r>
          </a:p>
          <a:p>
            <a:pPr lvl="1"/>
            <a:r>
              <a:rPr lang="pl-PL" dirty="0" err="1" smtClean="0"/>
              <a:t>Structural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r>
              <a:rPr lang="pl-PL" dirty="0" smtClean="0"/>
              <a:t> (</a:t>
            </a:r>
            <a:r>
              <a:rPr lang="pl-PL" dirty="0" err="1" smtClean="0"/>
              <a:t>correlation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r>
              <a:rPr lang="pl-PL" dirty="0" smtClean="0"/>
              <a:t>),</a:t>
            </a:r>
          </a:p>
          <a:p>
            <a:r>
              <a:rPr lang="pl-PL" dirty="0" err="1" smtClean="0"/>
              <a:t>Non-equilibrium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r>
              <a:rPr lang="pl-PL" dirty="0" smtClean="0"/>
              <a:t> (transport)</a:t>
            </a:r>
          </a:p>
          <a:p>
            <a:pPr lvl="1"/>
            <a:r>
              <a:rPr lang="pl-PL" dirty="0" err="1" smtClean="0"/>
              <a:t>Diffusion</a:t>
            </a:r>
            <a:r>
              <a:rPr lang="pl-PL" dirty="0" smtClean="0"/>
              <a:t> </a:t>
            </a:r>
            <a:r>
              <a:rPr lang="pl-PL" dirty="0" err="1" smtClean="0"/>
              <a:t>coefficients</a:t>
            </a:r>
            <a:r>
              <a:rPr lang="pl-PL" dirty="0" smtClean="0"/>
              <a:t>,</a:t>
            </a:r>
          </a:p>
          <a:p>
            <a:pPr lvl="1"/>
            <a:r>
              <a:rPr lang="pl-PL" dirty="0" err="1" smtClean="0"/>
              <a:t>Shear</a:t>
            </a:r>
            <a:r>
              <a:rPr lang="pl-PL" dirty="0" smtClean="0"/>
              <a:t> </a:t>
            </a:r>
            <a:r>
              <a:rPr lang="pl-PL" dirty="0" err="1" smtClean="0"/>
              <a:t>viscosity</a:t>
            </a:r>
            <a:r>
              <a:rPr lang="pl-PL" dirty="0" smtClean="0"/>
              <a:t>,</a:t>
            </a:r>
          </a:p>
          <a:p>
            <a:pPr lvl="1"/>
            <a:r>
              <a:rPr lang="pl-PL" dirty="0" err="1" smtClean="0"/>
              <a:t>Heat</a:t>
            </a:r>
            <a:r>
              <a:rPr lang="pl-PL" dirty="0" smtClean="0"/>
              <a:t> </a:t>
            </a:r>
            <a:r>
              <a:rPr lang="pl-PL" dirty="0" err="1" smtClean="0"/>
              <a:t>conductivity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7550</TotalTime>
  <Words>408</Words>
  <Application>Microsoft Office PowerPoint</Application>
  <PresentationFormat>Pokaz na ekranie (4:3)</PresentationFormat>
  <Paragraphs>75</Paragraphs>
  <Slides>31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31</vt:i4>
      </vt:variant>
    </vt:vector>
  </HeadingPairs>
  <TitlesOfParts>
    <vt:vector size="34" baseType="lpstr">
      <vt:lpstr>Projekt domyślny</vt:lpstr>
      <vt:lpstr>Równanie</vt:lpstr>
      <vt:lpstr>Microsoft Equation 3.0</vt:lpstr>
      <vt:lpstr>Molecular dynamics (4)  Treatment of long-range interactions  Computing properties from simulation results </vt:lpstr>
      <vt:lpstr>Treatment of long-range interactions</vt:lpstr>
      <vt:lpstr>Division of „through space” interactions</vt:lpstr>
      <vt:lpstr>Computing electrostatic-interaction energy with a periodic box</vt:lpstr>
      <vt:lpstr>Ewald summation</vt:lpstr>
      <vt:lpstr>Ewald summation</vt:lpstr>
      <vt:lpstr>Particle mesh Ewald summation</vt:lpstr>
      <vt:lpstr>Computing properties</vt:lpstr>
      <vt:lpstr>Kinds of properties</vt:lpstr>
      <vt:lpstr>Equilibrium properties</vt:lpstr>
      <vt:lpstr>Averages and errors</vt:lpstr>
      <vt:lpstr>Block average method</vt:lpstr>
      <vt:lpstr>Block average method</vt:lpstr>
      <vt:lpstr>Pressure</vt:lpstr>
      <vt:lpstr>Heat capacity</vt:lpstr>
      <vt:lpstr>Structural properties</vt:lpstr>
      <vt:lpstr>Radial distribution functions </vt:lpstr>
      <vt:lpstr>Slajd 18</vt:lpstr>
      <vt:lpstr>Slajd 19</vt:lpstr>
      <vt:lpstr>Calculation of radial distribution functions from MD simulations</vt:lpstr>
      <vt:lpstr>Slajd 21</vt:lpstr>
      <vt:lpstr>Radial distribution functions can be used to evaluate pressure</vt:lpstr>
      <vt:lpstr>Non-equilibrium (transport) properties </vt:lpstr>
      <vt:lpstr>Time-correlation functions</vt:lpstr>
      <vt:lpstr>Slajd 25</vt:lpstr>
      <vt:lpstr>Non-monotonic behavior  (velocity autocorrelation function)</vt:lpstr>
      <vt:lpstr>Calculation from MD time series</vt:lpstr>
      <vt:lpstr>Diffusion</vt:lpstr>
      <vt:lpstr>Computing for MD simulations</vt:lpstr>
      <vt:lpstr>Shear viscosity</vt:lpstr>
      <vt:lpstr>Thermal conductivity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Jozef Adam Liwo</dc:creator>
  <cp:lastModifiedBy>Adam</cp:lastModifiedBy>
  <cp:revision>535</cp:revision>
  <dcterms:created xsi:type="dcterms:W3CDTF">2007-02-20T12:26:53Z</dcterms:created>
  <dcterms:modified xsi:type="dcterms:W3CDTF">2015-12-08T09:50:16Z</dcterms:modified>
</cp:coreProperties>
</file>