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2"/>
  </p:notesMasterIdLst>
  <p:sldIdLst>
    <p:sldId id="268" r:id="rId2"/>
    <p:sldId id="751" r:id="rId3"/>
    <p:sldId id="752" r:id="rId4"/>
    <p:sldId id="749" r:id="rId5"/>
    <p:sldId id="750" r:id="rId6"/>
    <p:sldId id="699" r:id="rId7"/>
    <p:sldId id="701" r:id="rId8"/>
    <p:sldId id="700" r:id="rId9"/>
    <p:sldId id="661" r:id="rId10"/>
    <p:sldId id="729" r:id="rId11"/>
    <p:sldId id="704" r:id="rId12"/>
    <p:sldId id="776" r:id="rId13"/>
    <p:sldId id="813" r:id="rId14"/>
    <p:sldId id="814" r:id="rId15"/>
    <p:sldId id="815" r:id="rId16"/>
    <p:sldId id="662" r:id="rId17"/>
    <p:sldId id="753" r:id="rId18"/>
    <p:sldId id="682" r:id="rId19"/>
    <p:sldId id="757" r:id="rId20"/>
    <p:sldId id="755" r:id="rId21"/>
    <p:sldId id="756" r:id="rId22"/>
    <p:sldId id="758" r:id="rId23"/>
    <p:sldId id="759" r:id="rId24"/>
    <p:sldId id="760" r:id="rId25"/>
    <p:sldId id="761" r:id="rId26"/>
    <p:sldId id="762" r:id="rId27"/>
    <p:sldId id="763" r:id="rId28"/>
    <p:sldId id="765" r:id="rId29"/>
    <p:sldId id="764" r:id="rId30"/>
    <p:sldId id="766" r:id="rId31"/>
    <p:sldId id="767" r:id="rId32"/>
    <p:sldId id="768" r:id="rId33"/>
    <p:sldId id="769" r:id="rId34"/>
    <p:sldId id="770" r:id="rId35"/>
    <p:sldId id="771" r:id="rId36"/>
    <p:sldId id="772" r:id="rId37"/>
    <p:sldId id="773" r:id="rId38"/>
    <p:sldId id="774" r:id="rId39"/>
    <p:sldId id="775" r:id="rId40"/>
    <p:sldId id="778" r:id="rId41"/>
    <p:sldId id="779" r:id="rId42"/>
    <p:sldId id="780" r:id="rId43"/>
    <p:sldId id="781" r:id="rId44"/>
    <p:sldId id="782" r:id="rId45"/>
    <p:sldId id="816" r:id="rId46"/>
    <p:sldId id="783" r:id="rId47"/>
    <p:sldId id="796" r:id="rId48"/>
    <p:sldId id="784" r:id="rId49"/>
    <p:sldId id="785" r:id="rId50"/>
    <p:sldId id="786" r:id="rId51"/>
    <p:sldId id="777" r:id="rId52"/>
    <p:sldId id="787" r:id="rId53"/>
    <p:sldId id="788" r:id="rId54"/>
    <p:sldId id="789" r:id="rId55"/>
    <p:sldId id="801" r:id="rId56"/>
    <p:sldId id="802" r:id="rId57"/>
    <p:sldId id="800" r:id="rId58"/>
    <p:sldId id="790" r:id="rId59"/>
    <p:sldId id="791" r:id="rId60"/>
    <p:sldId id="817" r:id="rId61"/>
    <p:sldId id="818" r:id="rId62"/>
    <p:sldId id="819" r:id="rId63"/>
    <p:sldId id="820" r:id="rId64"/>
    <p:sldId id="821" r:id="rId65"/>
    <p:sldId id="822" r:id="rId66"/>
    <p:sldId id="823" r:id="rId67"/>
    <p:sldId id="824" r:id="rId68"/>
    <p:sldId id="825" r:id="rId69"/>
    <p:sldId id="826" r:id="rId70"/>
    <p:sldId id="827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  <a:srgbClr val="2F59F3"/>
    <a:srgbClr val="086CF2"/>
    <a:srgbClr val="0000FF"/>
    <a:srgbClr val="0763DD"/>
    <a:srgbClr val="FF99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3" autoAdjust="0"/>
    <p:restoredTop sz="94660"/>
  </p:normalViewPr>
  <p:slideViewPr>
    <p:cSldViewPr>
      <p:cViewPr>
        <p:scale>
          <a:sx n="66" d="100"/>
          <a:sy n="66" d="100"/>
        </p:scale>
        <p:origin x="-1632" y="-20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Relationship Id="rId9" Type="http://schemas.openxmlformats.org/officeDocument/2006/relationships/image" Target="../media/image8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7DA0E021-9508-4BC8-AB16-D524DD6E5CA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30C65-A36B-42AE-B09F-86A08FD909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D59DE-C2B1-42A0-BAFA-72875685F2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5A5CD-CD50-4F34-B2B4-60B8786403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BAEF3-041F-4E29-BACC-7649C2F852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FF329-F406-4B9A-9B5C-15457B70D5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5BAFD-9C80-4838-B3D0-97E2F6EEC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46037-8A4C-41F2-9360-1D7C055684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5DE81-5C88-473B-BC5A-B28511578F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DB3A6-5783-4987-9E0C-8ED4A3C1B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00171-6017-4989-834A-BE0777D1FB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B39AC-DE03-472E-9A19-C02D94DC62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E69E2-8989-4105-B849-D3312E66E1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674143AF-90E4-4C6E-A5BF-015F18AE320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am\Documents\Wyklady\Chemia_teoretyczna_II\Wyklady\dssp_cut.m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am\Documents\Wyklady\Chemia_teoretyczna_II\Wyklady\1clb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23.bin"/><Relationship Id="rId3" Type="http://schemas.openxmlformats.org/officeDocument/2006/relationships/image" Target="../media/image88.png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90.png"/><Relationship Id="rId15" Type="http://schemas.openxmlformats.org/officeDocument/2006/relationships/image" Target="../media/image91.gif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89.png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4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8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278092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tabLst>
                <a:tab pos="685800" algn="l"/>
              </a:tabLst>
            </a:pPr>
            <a:r>
              <a:rPr lang="pl-PL" altLang="ko-KR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Coarse-Grained</a:t>
            </a:r>
            <a:r>
              <a:rPr lang="pl-PL" altLang="ko-KR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altLang="ko-KR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Models</a:t>
            </a:r>
            <a:r>
              <a:rPr lang="pl-PL" altLang="ko-KR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  <a:r>
              <a:rPr lang="pl-PL" altLang="ko-KR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Proteins</a:t>
            </a:r>
            <a:endParaRPr lang="en-US" altLang="ko-KR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185" name="Group 49"/>
          <p:cNvGraphicFramePr>
            <a:graphicFrameLocks noGrp="1"/>
          </p:cNvGraphicFramePr>
          <p:nvPr/>
        </p:nvGraphicFramePr>
        <p:xfrm>
          <a:off x="1447800" y="1143000"/>
          <a:ext cx="6096000" cy="4064000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MD Package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Explicit Solvent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Implicit Solvent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AMBER</a:t>
                      </a:r>
                      <a:r>
                        <a:rPr kumimoji="0" lang="pl-PL" sz="2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  <a:endParaRPr kumimoji="0" lang="en-US" sz="2800" b="0" i="1" u="none" strike="noStrike" cap="none" normalizeH="0" baseline="30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1 fs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2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fs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CHARMM</a:t>
                      </a:r>
                      <a:r>
                        <a:rPr kumimoji="0" lang="pl-PL" sz="2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  <a:endParaRPr kumimoji="0" lang="en-US" sz="2800" b="0" i="1" u="none" strike="noStrike" cap="none" normalizeH="0" baseline="30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3 fs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4-5 fs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TINKER</a:t>
                      </a:r>
                      <a:r>
                        <a:rPr kumimoji="0" lang="pl-PL" sz="2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endParaRPr kumimoji="0" lang="en-US" sz="2800" b="0" i="1" u="none" strike="noStrike" cap="none" normalizeH="0" baseline="30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1 fs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2 fs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16" name="Text Box 26"/>
          <p:cNvSpPr txBox="1">
            <a:spLocks noChangeArrowheads="1"/>
          </p:cNvSpPr>
          <p:nvPr/>
        </p:nvSpPr>
        <p:spPr bwMode="auto">
          <a:xfrm>
            <a:off x="457200" y="228600"/>
            <a:ext cx="8507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latin typeface="Arial" pitchFamily="34" charset="0"/>
              </a:rPr>
              <a:t>Time step </a:t>
            </a:r>
            <a:r>
              <a:rPr lang="pl-PL" sz="3200" b="0">
                <a:latin typeface="Symbol" pitchFamily="18" charset="2"/>
              </a:rPr>
              <a:t>D</a:t>
            </a:r>
            <a:r>
              <a:rPr lang="en-US" sz="3200" b="0" i="1">
                <a:latin typeface="Arial" pitchFamily="34" charset="0"/>
              </a:rPr>
              <a:t>t</a:t>
            </a:r>
            <a:r>
              <a:rPr lang="en-US" sz="3200" b="0">
                <a:latin typeface="Arial" pitchFamily="34" charset="0"/>
              </a:rPr>
              <a:t> for some </a:t>
            </a:r>
            <a:r>
              <a:rPr lang="pl-PL" sz="3200" b="0">
                <a:latin typeface="Arial" pitchFamily="34" charset="0"/>
              </a:rPr>
              <a:t>standard </a:t>
            </a:r>
            <a:r>
              <a:rPr lang="en-US" sz="3200" b="0">
                <a:latin typeface="Arial" pitchFamily="34" charset="0"/>
              </a:rPr>
              <a:t>MD packages </a:t>
            </a:r>
          </a:p>
        </p:txBody>
      </p:sp>
      <p:sp>
        <p:nvSpPr>
          <p:cNvPr id="33817" name="Text Box 27"/>
          <p:cNvSpPr txBox="1">
            <a:spLocks noChangeArrowheads="1"/>
          </p:cNvSpPr>
          <p:nvPr/>
        </p:nvSpPr>
        <p:spPr bwMode="auto">
          <a:xfrm>
            <a:off x="1371600" y="5486400"/>
            <a:ext cx="3429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baseline="30000">
                <a:latin typeface="Arial" pitchFamily="34" charset="0"/>
              </a:rPr>
              <a:t>a</a:t>
            </a:r>
            <a:r>
              <a:rPr lang="en-US" b="0">
                <a:latin typeface="Arial" pitchFamily="34" charset="0"/>
              </a:rPr>
              <a:t> http://amber.scripps.edu/</a:t>
            </a:r>
          </a:p>
          <a:p>
            <a:pPr>
              <a:spcBef>
                <a:spcPct val="50000"/>
              </a:spcBef>
            </a:pPr>
            <a:r>
              <a:rPr lang="en-US" b="0" i="1" baseline="30000">
                <a:latin typeface="Arial" pitchFamily="34" charset="0"/>
              </a:rPr>
              <a:t>b</a:t>
            </a:r>
            <a:r>
              <a:rPr lang="en-US" b="0">
                <a:latin typeface="Arial" pitchFamily="34" charset="0"/>
              </a:rPr>
              <a:t> http://www.charmm.org/</a:t>
            </a:r>
          </a:p>
          <a:p>
            <a:pPr>
              <a:spcBef>
                <a:spcPct val="50000"/>
              </a:spcBef>
            </a:pPr>
            <a:r>
              <a:rPr lang="en-US" b="0" i="1" baseline="30000">
                <a:latin typeface="Arial" pitchFamily="34" charset="0"/>
              </a:rPr>
              <a:t>c</a:t>
            </a:r>
            <a:r>
              <a:rPr lang="en-US" b="0">
                <a:latin typeface="Arial" pitchFamily="34" charset="0"/>
              </a:rPr>
              <a:t> http:// dasher.wustl.edu/tinker/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205787" cy="42465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179388" y="4508500"/>
            <a:ext cx="871378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Folding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at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x-ray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resolution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using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specially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designed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ANTON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machine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x-ray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: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blue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last frame of MD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)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simulation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(red): 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villin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headpiece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left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), a 88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WW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domain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right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), 58 </a:t>
            </a:r>
            <a:r>
              <a:rPr lang="pl-PL" sz="2400" b="0" dirty="0" err="1">
                <a:latin typeface="Symbol" pitchFamily="18" charset="2"/>
                <a:cs typeface="Arial" pitchFamily="34" charset="0"/>
              </a:rPr>
              <a:t>m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Good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symplectic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algorithm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up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to 20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time step.</a:t>
            </a:r>
          </a:p>
          <a:p>
            <a:pPr>
              <a:defRPr/>
            </a:pPr>
            <a:r>
              <a:rPr lang="pl-PL" sz="2400" b="0" dirty="0">
                <a:latin typeface="+mn-lt"/>
                <a:cs typeface="Arial" pitchFamily="34" charset="0"/>
              </a:rPr>
              <a:t>D.E. Shaw et al., </a:t>
            </a:r>
            <a:r>
              <a:rPr lang="pl-PL" sz="2400" b="0" i="1" dirty="0">
                <a:latin typeface="+mn-lt"/>
                <a:cs typeface="Arial" pitchFamily="34" charset="0"/>
              </a:rPr>
              <a:t>Science</a:t>
            </a:r>
            <a:r>
              <a:rPr lang="pl-PL" sz="2400" b="0" dirty="0">
                <a:latin typeface="+mn-lt"/>
                <a:cs typeface="Arial" pitchFamily="34" charset="0"/>
              </a:rPr>
              <a:t>, </a:t>
            </a:r>
            <a:r>
              <a:rPr lang="pl-PL" sz="2400" dirty="0">
                <a:latin typeface="+mn-lt"/>
                <a:cs typeface="Arial" pitchFamily="34" charset="0"/>
              </a:rPr>
              <a:t>2010</a:t>
            </a:r>
            <a:r>
              <a:rPr lang="pl-PL" sz="2400" b="0" dirty="0">
                <a:latin typeface="+mn-lt"/>
                <a:cs typeface="Arial" pitchFamily="34" charset="0"/>
              </a:rPr>
              <a:t>, 330, 341-346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4" name="Picture 4" descr="1e0l_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41032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0" y="605438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Folding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WW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domain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UNRES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approach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280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ns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instead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58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ms</a:t>
            </a:r>
            <a:r>
              <a:rPr lang="pl-PL" sz="2000" dirty="0" smtClean="0"/>
              <a:t>  </a:t>
            </a:r>
            <a:endParaRPr lang="pl-PL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sp_cu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1clb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90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lq7-s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856" y="908720"/>
            <a:ext cx="4095951" cy="4657096"/>
          </a:xfrm>
          <a:prstGeom prst="rect">
            <a:avLst/>
          </a:prstGeom>
        </p:spPr>
      </p:pic>
      <p:pic>
        <p:nvPicPr>
          <p:cNvPr id="3" name="Obraz 2" descr="1lq7-t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9767" y="1461360"/>
            <a:ext cx="4542673" cy="348423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2008" y="11663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approaches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accuracy</a:t>
            </a:r>
            <a:endParaRPr lang="pl-PL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39552" y="573325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smtClean="0">
                <a:latin typeface="Arial" pitchFamily="34" charset="0"/>
                <a:cs typeface="Arial" pitchFamily="34" charset="0"/>
              </a:rPr>
              <a:t>1LQ7;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lowest-energy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structure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obtained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UNRES;  Ca rmsd=2.1 Å</a:t>
            </a:r>
          </a:p>
          <a:p>
            <a:r>
              <a:rPr lang="pl-PL" b="0" dirty="0" err="1" smtClean="0">
                <a:latin typeface="Arial" pitchFamily="34" charset="0"/>
                <a:cs typeface="Arial" pitchFamily="34" charset="0"/>
              </a:rPr>
              <a:t>Ołdziej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et al., J.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Phys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. B, 108, 16950,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nres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709988"/>
            <a:ext cx="42672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5257800" y="2209800"/>
            <a:ext cx="33432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All-atom</a:t>
            </a: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representation</a:t>
            </a:r>
            <a:b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polypeptide chain in</a:t>
            </a:r>
            <a:b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(explicit water)</a:t>
            </a:r>
          </a:p>
        </p:txBody>
      </p:sp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5181600" y="5029200"/>
            <a:ext cx="33623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United-residue</a:t>
            </a: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(UNRES) representation of polypeptide chain</a:t>
            </a:r>
          </a:p>
        </p:txBody>
      </p:sp>
      <p:pic>
        <p:nvPicPr>
          <p:cNvPr id="36869" name="Picture 5" descr="unres_all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4191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1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United-residue force fields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2705" name="Object 1"/>
          <p:cNvGraphicFramePr>
            <a:graphicFrameLocks noChangeAspect="1"/>
          </p:cNvGraphicFramePr>
          <p:nvPr/>
        </p:nvGraphicFramePr>
        <p:xfrm>
          <a:off x="467544" y="4392850"/>
          <a:ext cx="7671772" cy="1296144"/>
        </p:xfrm>
        <a:graphic>
          <a:graphicData uri="http://schemas.openxmlformats.org/presentationml/2006/ole">
            <p:oleObj spid="_x0000_s72705" name="Równanie" r:id="rId3" imgW="2082800" imgH="355600" progId="Equation.3">
              <p:embed/>
            </p:oleObj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fields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: a general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formula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1370564" y="3888794"/>
            <a:ext cx="2016224" cy="1872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3700220" y="3910002"/>
            <a:ext cx="2160240" cy="1944216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Elipsa 8"/>
          <p:cNvSpPr/>
          <p:nvPr/>
        </p:nvSpPr>
        <p:spPr bwMode="auto">
          <a:xfrm>
            <a:off x="6051084" y="3982010"/>
            <a:ext cx="2016224" cy="1872208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1" name="Łącznik prosty ze strzałką 10"/>
          <p:cNvCxnSpPr>
            <a:endCxn id="7" idx="4"/>
          </p:cNvCxnSpPr>
          <p:nvPr/>
        </p:nvCxnSpPr>
        <p:spPr bwMode="auto">
          <a:xfrm flipV="1">
            <a:off x="2378676" y="5761002"/>
            <a:ext cx="0" cy="576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pole tekstowe 12"/>
          <p:cNvSpPr txBox="1"/>
          <p:nvPr/>
        </p:nvSpPr>
        <p:spPr>
          <a:xfrm>
            <a:off x="1586588" y="6337066"/>
            <a:ext cx="165618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Łącznik prosty ze strzałką 13"/>
          <p:cNvCxnSpPr/>
          <p:nvPr/>
        </p:nvCxnSpPr>
        <p:spPr bwMode="auto">
          <a:xfrm flipV="1">
            <a:off x="4771956" y="5837202"/>
            <a:ext cx="0" cy="57606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pole tekstowe 14"/>
          <p:cNvSpPr txBox="1"/>
          <p:nvPr/>
        </p:nvSpPr>
        <p:spPr>
          <a:xfrm>
            <a:off x="3852868" y="6413266"/>
            <a:ext cx="185519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Pairwise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Łącznik prosty ze strzałką 15"/>
          <p:cNvCxnSpPr/>
          <p:nvPr/>
        </p:nvCxnSpPr>
        <p:spPr bwMode="auto">
          <a:xfrm flipV="1">
            <a:off x="7131204" y="5828818"/>
            <a:ext cx="0" cy="576064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pole tekstowe 16"/>
          <p:cNvSpPr txBox="1"/>
          <p:nvPr/>
        </p:nvSpPr>
        <p:spPr>
          <a:xfrm>
            <a:off x="6059716" y="6404882"/>
            <a:ext cx="2143224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Multibody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Elipsa 18"/>
          <p:cNvSpPr/>
          <p:nvPr/>
        </p:nvSpPr>
        <p:spPr bwMode="auto">
          <a:xfrm>
            <a:off x="1547664" y="2477601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Elipsa 21"/>
          <p:cNvSpPr/>
          <p:nvPr/>
        </p:nvSpPr>
        <p:spPr bwMode="auto">
          <a:xfrm rot="4189133">
            <a:off x="4193433" y="1377522"/>
            <a:ext cx="1240517" cy="519351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Elipsa 22"/>
          <p:cNvSpPr/>
          <p:nvPr/>
        </p:nvSpPr>
        <p:spPr bwMode="auto">
          <a:xfrm rot="6895478">
            <a:off x="2153597" y="1137483"/>
            <a:ext cx="710784" cy="519351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Elipsa 23"/>
          <p:cNvSpPr/>
          <p:nvPr/>
        </p:nvSpPr>
        <p:spPr bwMode="auto">
          <a:xfrm rot="13353473">
            <a:off x="6280524" y="1573633"/>
            <a:ext cx="93610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Elipsa 24"/>
          <p:cNvSpPr/>
          <p:nvPr/>
        </p:nvSpPr>
        <p:spPr bwMode="auto">
          <a:xfrm>
            <a:off x="4860032" y="2477601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Elipsa 25"/>
          <p:cNvSpPr/>
          <p:nvPr/>
        </p:nvSpPr>
        <p:spPr bwMode="auto">
          <a:xfrm>
            <a:off x="3347864" y="2261577"/>
            <a:ext cx="576064" cy="519351"/>
          </a:xfrm>
          <a:prstGeom prst="ellipse">
            <a:avLst/>
          </a:prstGeom>
          <a:solidFill>
            <a:srgbClr val="FF00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Elipsa 26"/>
          <p:cNvSpPr/>
          <p:nvPr/>
        </p:nvSpPr>
        <p:spPr bwMode="auto">
          <a:xfrm>
            <a:off x="7092280" y="2621617"/>
            <a:ext cx="576064" cy="519351"/>
          </a:xfrm>
          <a:prstGeom prst="ellipse">
            <a:avLst/>
          </a:prstGeom>
          <a:solidFill>
            <a:srgbClr val="086CF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Elipsa 29"/>
          <p:cNvSpPr/>
          <p:nvPr/>
        </p:nvSpPr>
        <p:spPr bwMode="auto">
          <a:xfrm>
            <a:off x="5940152" y="2693625"/>
            <a:ext cx="576064" cy="519351"/>
          </a:xfrm>
          <a:prstGeom prst="ellipse">
            <a:avLst/>
          </a:prstGeom>
          <a:solidFill>
            <a:srgbClr val="FF00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34" name="Łącznik prosty 33"/>
          <p:cNvCxnSpPr>
            <a:stCxn id="19" idx="6"/>
            <a:endCxn id="26" idx="2"/>
          </p:cNvCxnSpPr>
          <p:nvPr/>
        </p:nvCxnSpPr>
        <p:spPr bwMode="auto">
          <a:xfrm flipV="1">
            <a:off x="2123728" y="2521253"/>
            <a:ext cx="1224136" cy="2160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Łącznik prosty 35"/>
          <p:cNvCxnSpPr>
            <a:stCxn id="19" idx="0"/>
          </p:cNvCxnSpPr>
          <p:nvPr/>
        </p:nvCxnSpPr>
        <p:spPr bwMode="auto">
          <a:xfrm flipV="1">
            <a:off x="1835696" y="1719450"/>
            <a:ext cx="523521" cy="758151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Łącznik prosty 40"/>
          <p:cNvCxnSpPr>
            <a:stCxn id="25" idx="0"/>
          </p:cNvCxnSpPr>
          <p:nvPr/>
        </p:nvCxnSpPr>
        <p:spPr bwMode="auto">
          <a:xfrm flipH="1" flipV="1">
            <a:off x="5027673" y="2219377"/>
            <a:ext cx="120391" cy="2582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Łącznik prosty 42"/>
          <p:cNvCxnSpPr>
            <a:stCxn id="25" idx="6"/>
            <a:endCxn id="30" idx="2"/>
          </p:cNvCxnSpPr>
          <p:nvPr/>
        </p:nvCxnSpPr>
        <p:spPr bwMode="auto">
          <a:xfrm>
            <a:off x="5436096" y="2737277"/>
            <a:ext cx="504056" cy="216024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Łącznik prosty 46"/>
          <p:cNvCxnSpPr>
            <a:stCxn id="27" idx="0"/>
            <a:endCxn id="24" idx="2"/>
          </p:cNvCxnSpPr>
          <p:nvPr/>
        </p:nvCxnSpPr>
        <p:spPr bwMode="auto">
          <a:xfrm flipH="1" flipV="1">
            <a:off x="7093341" y="2149868"/>
            <a:ext cx="286971" cy="471749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Elipsa 47"/>
          <p:cNvSpPr/>
          <p:nvPr/>
        </p:nvSpPr>
        <p:spPr bwMode="auto">
          <a:xfrm>
            <a:off x="3347864" y="2780928"/>
            <a:ext cx="504056" cy="5193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Elipsa 48"/>
          <p:cNvSpPr/>
          <p:nvPr/>
        </p:nvSpPr>
        <p:spPr bwMode="auto">
          <a:xfrm>
            <a:off x="5940152" y="3212976"/>
            <a:ext cx="576064" cy="51935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2" name="Dowolny kształt 51"/>
          <p:cNvSpPr/>
          <p:nvPr/>
        </p:nvSpPr>
        <p:spPr bwMode="auto">
          <a:xfrm>
            <a:off x="1638300" y="740833"/>
            <a:ext cx="3801533" cy="1595967"/>
          </a:xfrm>
          <a:custGeom>
            <a:avLst/>
            <a:gdLst>
              <a:gd name="connsiteX0" fmla="*/ 101600 w 3801533"/>
              <a:gd name="connsiteY0" fmla="*/ 211667 h 1595967"/>
              <a:gd name="connsiteX1" fmla="*/ 25400 w 3801533"/>
              <a:gd name="connsiteY1" fmla="*/ 376767 h 1595967"/>
              <a:gd name="connsiteX2" fmla="*/ 203200 w 3801533"/>
              <a:gd name="connsiteY2" fmla="*/ 694267 h 1595967"/>
              <a:gd name="connsiteX3" fmla="*/ 292100 w 3801533"/>
              <a:gd name="connsiteY3" fmla="*/ 986367 h 1595967"/>
              <a:gd name="connsiteX4" fmla="*/ 1054100 w 3801533"/>
              <a:gd name="connsiteY4" fmla="*/ 1138767 h 1595967"/>
              <a:gd name="connsiteX5" fmla="*/ 1714500 w 3801533"/>
              <a:gd name="connsiteY5" fmla="*/ 1100667 h 1595967"/>
              <a:gd name="connsiteX6" fmla="*/ 1816100 w 3801533"/>
              <a:gd name="connsiteY6" fmla="*/ 1202267 h 1595967"/>
              <a:gd name="connsiteX7" fmla="*/ 3213100 w 3801533"/>
              <a:gd name="connsiteY7" fmla="*/ 1481667 h 1595967"/>
              <a:gd name="connsiteX8" fmla="*/ 3644900 w 3801533"/>
              <a:gd name="connsiteY8" fmla="*/ 1481667 h 1595967"/>
              <a:gd name="connsiteX9" fmla="*/ 3721100 w 3801533"/>
              <a:gd name="connsiteY9" fmla="*/ 795867 h 1595967"/>
              <a:gd name="connsiteX10" fmla="*/ 3162300 w 3801533"/>
              <a:gd name="connsiteY10" fmla="*/ 97367 h 1595967"/>
              <a:gd name="connsiteX11" fmla="*/ 1854200 w 3801533"/>
              <a:gd name="connsiteY11" fmla="*/ 211667 h 1595967"/>
              <a:gd name="connsiteX12" fmla="*/ 635000 w 3801533"/>
              <a:gd name="connsiteY12" fmla="*/ 110067 h 1595967"/>
              <a:gd name="connsiteX13" fmla="*/ 101600 w 3801533"/>
              <a:gd name="connsiteY13" fmla="*/ 211667 h 1595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01533" h="1595967">
                <a:moveTo>
                  <a:pt x="101600" y="211667"/>
                </a:moveTo>
                <a:cubicBezTo>
                  <a:pt x="0" y="256117"/>
                  <a:pt x="8467" y="296334"/>
                  <a:pt x="25400" y="376767"/>
                </a:cubicBezTo>
                <a:cubicBezTo>
                  <a:pt x="42333" y="457200"/>
                  <a:pt x="158750" y="592667"/>
                  <a:pt x="203200" y="694267"/>
                </a:cubicBezTo>
                <a:cubicBezTo>
                  <a:pt x="247650" y="795867"/>
                  <a:pt x="150283" y="912284"/>
                  <a:pt x="292100" y="986367"/>
                </a:cubicBezTo>
                <a:cubicBezTo>
                  <a:pt x="433917" y="1060450"/>
                  <a:pt x="817033" y="1119717"/>
                  <a:pt x="1054100" y="1138767"/>
                </a:cubicBezTo>
                <a:cubicBezTo>
                  <a:pt x="1291167" y="1157817"/>
                  <a:pt x="1587500" y="1090084"/>
                  <a:pt x="1714500" y="1100667"/>
                </a:cubicBezTo>
                <a:cubicBezTo>
                  <a:pt x="1841500" y="1111250"/>
                  <a:pt x="1566333" y="1138767"/>
                  <a:pt x="1816100" y="1202267"/>
                </a:cubicBezTo>
                <a:cubicBezTo>
                  <a:pt x="2065867" y="1265767"/>
                  <a:pt x="2908300" y="1435100"/>
                  <a:pt x="3213100" y="1481667"/>
                </a:cubicBezTo>
                <a:cubicBezTo>
                  <a:pt x="3517900" y="1528234"/>
                  <a:pt x="3560233" y="1595967"/>
                  <a:pt x="3644900" y="1481667"/>
                </a:cubicBezTo>
                <a:cubicBezTo>
                  <a:pt x="3729567" y="1367367"/>
                  <a:pt x="3801533" y="1026584"/>
                  <a:pt x="3721100" y="795867"/>
                </a:cubicBezTo>
                <a:cubicBezTo>
                  <a:pt x="3640667" y="565150"/>
                  <a:pt x="3473450" y="194734"/>
                  <a:pt x="3162300" y="97367"/>
                </a:cubicBezTo>
                <a:cubicBezTo>
                  <a:pt x="2851150" y="0"/>
                  <a:pt x="2275417" y="209550"/>
                  <a:pt x="1854200" y="211667"/>
                </a:cubicBezTo>
                <a:cubicBezTo>
                  <a:pt x="1432983" y="213784"/>
                  <a:pt x="929217" y="114300"/>
                  <a:pt x="635000" y="110067"/>
                </a:cubicBezTo>
                <a:cubicBezTo>
                  <a:pt x="340783" y="105834"/>
                  <a:pt x="203200" y="167217"/>
                  <a:pt x="101600" y="2116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Elipsa 52"/>
          <p:cNvSpPr/>
          <p:nvPr/>
        </p:nvSpPr>
        <p:spPr bwMode="auto">
          <a:xfrm rot="5141553">
            <a:off x="7599697" y="1387409"/>
            <a:ext cx="864096" cy="519351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Dowolny kształt 53"/>
          <p:cNvSpPr/>
          <p:nvPr/>
        </p:nvSpPr>
        <p:spPr bwMode="auto">
          <a:xfrm>
            <a:off x="1407583" y="2027767"/>
            <a:ext cx="6866467" cy="1930400"/>
          </a:xfrm>
          <a:custGeom>
            <a:avLst/>
            <a:gdLst>
              <a:gd name="connsiteX0" fmla="*/ 65617 w 6866467"/>
              <a:gd name="connsiteY0" fmla="*/ 436033 h 1930400"/>
              <a:gd name="connsiteX1" fmla="*/ 129117 w 6866467"/>
              <a:gd name="connsiteY1" fmla="*/ 1159933 h 1930400"/>
              <a:gd name="connsiteX2" fmla="*/ 611717 w 6866467"/>
              <a:gd name="connsiteY2" fmla="*/ 1426633 h 1930400"/>
              <a:gd name="connsiteX3" fmla="*/ 2402417 w 6866467"/>
              <a:gd name="connsiteY3" fmla="*/ 1401233 h 1930400"/>
              <a:gd name="connsiteX4" fmla="*/ 3659717 w 6866467"/>
              <a:gd name="connsiteY4" fmla="*/ 1401233 h 1930400"/>
              <a:gd name="connsiteX5" fmla="*/ 4561417 w 6866467"/>
              <a:gd name="connsiteY5" fmla="*/ 1896533 h 1930400"/>
              <a:gd name="connsiteX6" fmla="*/ 5818717 w 6866467"/>
              <a:gd name="connsiteY6" fmla="*/ 1604433 h 1930400"/>
              <a:gd name="connsiteX7" fmla="*/ 6822017 w 6866467"/>
              <a:gd name="connsiteY7" fmla="*/ 474133 h 1930400"/>
              <a:gd name="connsiteX8" fmla="*/ 5552017 w 6866467"/>
              <a:gd name="connsiteY8" fmla="*/ 309033 h 1930400"/>
              <a:gd name="connsiteX9" fmla="*/ 4243917 w 6866467"/>
              <a:gd name="connsiteY9" fmla="*/ 486833 h 1930400"/>
              <a:gd name="connsiteX10" fmla="*/ 3520017 w 6866467"/>
              <a:gd name="connsiteY10" fmla="*/ 347133 h 1930400"/>
              <a:gd name="connsiteX11" fmla="*/ 2643717 w 6866467"/>
              <a:gd name="connsiteY11" fmla="*/ 29633 h 1930400"/>
              <a:gd name="connsiteX12" fmla="*/ 1792817 w 6866467"/>
              <a:gd name="connsiteY12" fmla="*/ 169333 h 1930400"/>
              <a:gd name="connsiteX13" fmla="*/ 522817 w 6866467"/>
              <a:gd name="connsiteY13" fmla="*/ 182033 h 1930400"/>
              <a:gd name="connsiteX14" fmla="*/ 65617 w 6866467"/>
              <a:gd name="connsiteY14" fmla="*/ 436033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6467" h="1930400">
                <a:moveTo>
                  <a:pt x="65617" y="436033"/>
                </a:moveTo>
                <a:cubicBezTo>
                  <a:pt x="0" y="599016"/>
                  <a:pt x="38100" y="994833"/>
                  <a:pt x="129117" y="1159933"/>
                </a:cubicBezTo>
                <a:cubicBezTo>
                  <a:pt x="220134" y="1325033"/>
                  <a:pt x="232834" y="1386416"/>
                  <a:pt x="611717" y="1426633"/>
                </a:cubicBezTo>
                <a:cubicBezTo>
                  <a:pt x="990600" y="1466850"/>
                  <a:pt x="2402417" y="1401233"/>
                  <a:pt x="2402417" y="1401233"/>
                </a:cubicBezTo>
                <a:cubicBezTo>
                  <a:pt x="2910417" y="1397000"/>
                  <a:pt x="3299884" y="1318683"/>
                  <a:pt x="3659717" y="1401233"/>
                </a:cubicBezTo>
                <a:cubicBezTo>
                  <a:pt x="4019550" y="1483783"/>
                  <a:pt x="4201584" y="1862666"/>
                  <a:pt x="4561417" y="1896533"/>
                </a:cubicBezTo>
                <a:cubicBezTo>
                  <a:pt x="4921250" y="1930400"/>
                  <a:pt x="5441950" y="1841500"/>
                  <a:pt x="5818717" y="1604433"/>
                </a:cubicBezTo>
                <a:cubicBezTo>
                  <a:pt x="6195484" y="1367366"/>
                  <a:pt x="6866467" y="690033"/>
                  <a:pt x="6822017" y="474133"/>
                </a:cubicBezTo>
                <a:cubicBezTo>
                  <a:pt x="6777567" y="258233"/>
                  <a:pt x="5981700" y="306916"/>
                  <a:pt x="5552017" y="309033"/>
                </a:cubicBezTo>
                <a:cubicBezTo>
                  <a:pt x="5122334" y="311150"/>
                  <a:pt x="4582584" y="480483"/>
                  <a:pt x="4243917" y="486833"/>
                </a:cubicBezTo>
                <a:cubicBezTo>
                  <a:pt x="3905250" y="493183"/>
                  <a:pt x="3786717" y="423333"/>
                  <a:pt x="3520017" y="347133"/>
                </a:cubicBezTo>
                <a:cubicBezTo>
                  <a:pt x="3253317" y="270933"/>
                  <a:pt x="2931584" y="59266"/>
                  <a:pt x="2643717" y="29633"/>
                </a:cubicBezTo>
                <a:cubicBezTo>
                  <a:pt x="2355850" y="0"/>
                  <a:pt x="2146300" y="143933"/>
                  <a:pt x="1792817" y="169333"/>
                </a:cubicBezTo>
                <a:cubicBezTo>
                  <a:pt x="1439334" y="194733"/>
                  <a:pt x="810684" y="133350"/>
                  <a:pt x="522817" y="182033"/>
                </a:cubicBezTo>
                <a:cubicBezTo>
                  <a:pt x="234950" y="230716"/>
                  <a:pt x="131234" y="273050"/>
                  <a:pt x="65617" y="436033"/>
                </a:cubicBezTo>
                <a:close/>
              </a:path>
            </a:pathLst>
          </a:custGeom>
          <a:noFill/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5" name="Dowolny kształt 54"/>
          <p:cNvSpPr/>
          <p:nvPr/>
        </p:nvSpPr>
        <p:spPr bwMode="auto">
          <a:xfrm>
            <a:off x="4184650" y="605367"/>
            <a:ext cx="2829983" cy="3420533"/>
          </a:xfrm>
          <a:custGeom>
            <a:avLst/>
            <a:gdLst>
              <a:gd name="connsiteX0" fmla="*/ 234950 w 2829983"/>
              <a:gd name="connsiteY0" fmla="*/ 169333 h 3420533"/>
              <a:gd name="connsiteX1" fmla="*/ 6350 w 2829983"/>
              <a:gd name="connsiteY1" fmla="*/ 728133 h 3420533"/>
              <a:gd name="connsiteX2" fmla="*/ 196850 w 2829983"/>
              <a:gd name="connsiteY2" fmla="*/ 1439333 h 3420533"/>
              <a:gd name="connsiteX3" fmla="*/ 514350 w 2829983"/>
              <a:gd name="connsiteY3" fmla="*/ 2252133 h 3420533"/>
              <a:gd name="connsiteX4" fmla="*/ 1479550 w 2829983"/>
              <a:gd name="connsiteY4" fmla="*/ 3280833 h 3420533"/>
              <a:gd name="connsiteX5" fmla="*/ 2673350 w 2829983"/>
              <a:gd name="connsiteY5" fmla="*/ 3090333 h 3420533"/>
              <a:gd name="connsiteX6" fmla="*/ 2419350 w 2829983"/>
              <a:gd name="connsiteY6" fmla="*/ 2010833 h 3420533"/>
              <a:gd name="connsiteX7" fmla="*/ 1466850 w 2829983"/>
              <a:gd name="connsiteY7" fmla="*/ 842433 h 3420533"/>
              <a:gd name="connsiteX8" fmla="*/ 374650 w 2829983"/>
              <a:gd name="connsiteY8" fmla="*/ 93133 h 3420533"/>
              <a:gd name="connsiteX9" fmla="*/ 184150 w 2829983"/>
              <a:gd name="connsiteY9" fmla="*/ 283633 h 342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29983" h="3420533">
                <a:moveTo>
                  <a:pt x="234950" y="169333"/>
                </a:moveTo>
                <a:cubicBezTo>
                  <a:pt x="123825" y="342899"/>
                  <a:pt x="12700" y="516466"/>
                  <a:pt x="6350" y="728133"/>
                </a:cubicBezTo>
                <a:cubicBezTo>
                  <a:pt x="0" y="939800"/>
                  <a:pt x="112183" y="1185333"/>
                  <a:pt x="196850" y="1439333"/>
                </a:cubicBezTo>
                <a:cubicBezTo>
                  <a:pt x="281517" y="1693333"/>
                  <a:pt x="300567" y="1945216"/>
                  <a:pt x="514350" y="2252133"/>
                </a:cubicBezTo>
                <a:cubicBezTo>
                  <a:pt x="728133" y="2559050"/>
                  <a:pt x="1119717" y="3141133"/>
                  <a:pt x="1479550" y="3280833"/>
                </a:cubicBezTo>
                <a:cubicBezTo>
                  <a:pt x="1839383" y="3420533"/>
                  <a:pt x="2516717" y="3302000"/>
                  <a:pt x="2673350" y="3090333"/>
                </a:cubicBezTo>
                <a:cubicBezTo>
                  <a:pt x="2829983" y="2878666"/>
                  <a:pt x="2620433" y="2385483"/>
                  <a:pt x="2419350" y="2010833"/>
                </a:cubicBezTo>
                <a:cubicBezTo>
                  <a:pt x="2218267" y="1636183"/>
                  <a:pt x="1807633" y="1162050"/>
                  <a:pt x="1466850" y="842433"/>
                </a:cubicBezTo>
                <a:cubicBezTo>
                  <a:pt x="1126067" y="522816"/>
                  <a:pt x="588433" y="186266"/>
                  <a:pt x="374650" y="93133"/>
                </a:cubicBezTo>
                <a:cubicBezTo>
                  <a:pt x="160867" y="0"/>
                  <a:pt x="172508" y="141816"/>
                  <a:pt x="184150" y="283633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5" grpId="0" animBg="1"/>
      <p:bldP spid="17" grpId="0" animBg="1"/>
      <p:bldP spid="52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34925" y="514409"/>
            <a:ext cx="9072563" cy="6370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 smtClean="0">
                <a:latin typeface="Arial" pitchFamily="34" charset="0"/>
                <a:cs typeface="Arial" pitchFamily="34" charset="0"/>
              </a:rPr>
              <a:t>Physics-based 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potentials 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smoothing the energy surface by treating rigid objects as single interaction sites (e.g., the </a:t>
            </a:r>
            <a:r>
              <a:rPr lang="en-US" sz="2400" b="0" dirty="0" err="1">
                <a:latin typeface="Arial" pitchFamily="34" charset="0"/>
                <a:cs typeface="Arial" pitchFamily="34" charset="0"/>
              </a:rPr>
              <a:t>Kihara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potentials),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averaging out non-essential degrees of freedom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reproducing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thermodynamic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properties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small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compounds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Statistical potentials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based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„Boltzmann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principle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”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database information implicit in the potentials,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database information explicit in the potentials.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Arbitrary potentials (HP, HNP).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Structure-based potentials 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native secondary structure or other component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of structure built in the potentials</a:t>
            </a:r>
          </a:p>
          <a:p>
            <a:pPr marL="685800" lvl="1" indent="-228600">
              <a:buFont typeface="Wingdings" pitchFamily="2" charset="2"/>
              <a:buChar char="§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the native structure is the global minimum (Go-like potentials).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 dirty="0">
                <a:latin typeface="Arial" pitchFamily="34" charset="0"/>
                <a:cs typeface="Arial" pitchFamily="34" charset="0"/>
              </a:rPr>
              <a:t>Elastic network potentials.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51520" y="-2738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latin typeface="Arial" pitchFamily="34" charset="0"/>
                <a:cs typeface="Arial" pitchFamily="34" charset="0"/>
              </a:rPr>
              <a:t>Types of coarse-grained potentials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8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Text Box 4"/>
          <p:cNvSpPr txBox="1">
            <a:spLocks noChangeArrowheads="1"/>
          </p:cNvSpPr>
          <p:nvPr/>
        </p:nvSpPr>
        <p:spPr bwMode="auto">
          <a:xfrm>
            <a:off x="323528" y="1268760"/>
            <a:ext cx="8569325" cy="23083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Prediction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of 3D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structure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nucleic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acids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their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complexes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)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Large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time-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size-scale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molecular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dynamics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simulations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Computing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thermodynamic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properties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ensemble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averages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thermodynamics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folding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)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512" y="188640"/>
            <a:ext cx="8569325" cy="64633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l-PL" sz="3600" b="0" dirty="0" err="1" smtClean="0">
                <a:latin typeface="Arial" pitchFamily="34" charset="0"/>
                <a:cs typeface="Arial" pitchFamily="34" charset="0"/>
              </a:rPr>
              <a:t>Applications</a:t>
            </a:r>
            <a:r>
              <a:rPr lang="pl-PL" sz="36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36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36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600" b="0" dirty="0" err="1" smtClean="0">
                <a:latin typeface="Arial" pitchFamily="34" charset="0"/>
                <a:cs typeface="Arial" pitchFamily="34" charset="0"/>
              </a:rPr>
              <a:t>potentials</a:t>
            </a:r>
            <a:endParaRPr lang="en-US" sz="36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9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9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9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9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47667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pl-PL" sz="4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4800" b="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l-PL" sz="4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4800" b="0" dirty="0" err="1" smtClean="0">
                <a:latin typeface="Arial" pitchFamily="34" charset="0"/>
                <a:cs typeface="Arial" pitchFamily="34" charset="0"/>
              </a:rPr>
              <a:t>coarse-graining</a:t>
            </a:r>
            <a:r>
              <a:rPr lang="pl-PL" sz="4800" b="0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3164"/>
            <a:ext cx="3312368" cy="34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4139952" y="1775132"/>
            <a:ext cx="46805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coarse-grained</a:t>
            </a:r>
            <a:r>
              <a:rPr lang="en-US" b="0" dirty="0" smtClean="0"/>
              <a:t> - composed of or covered with particles resembling meal in texture or consistency; "granular sugar"; "the photographs were grainy and indistinct"; "it left a mealy residue" of textures that are rough to the touch or substances consisting of relatively large particles; "coarse meal"; "coarse sand"; "a coarse weave"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coarse-grained</a:t>
            </a:r>
            <a:r>
              <a:rPr lang="en-US" b="0" dirty="0" smtClean="0"/>
              <a:t> - not having a fine texture; "coarse-grained wood"; "large-grained sand"- of textures that are rough to the touch or substances consisting of relatively large particles; "coarse meal"; "coarse sand"; "a coarse weave"</a:t>
            </a:r>
          </a:p>
          <a:p>
            <a:endParaRPr lang="pl-PL" b="0" dirty="0" smtClean="0"/>
          </a:p>
          <a:p>
            <a:r>
              <a:rPr lang="en-US" sz="1400" b="0" dirty="0" smtClean="0"/>
              <a:t>Based on </a:t>
            </a:r>
            <a:r>
              <a:rPr lang="en-US" sz="1400" b="0" dirty="0" err="1" smtClean="0"/>
              <a:t>WordNet</a:t>
            </a:r>
            <a:r>
              <a:rPr lang="en-US" sz="1400" b="0" dirty="0" smtClean="0"/>
              <a:t> 3.0, </a:t>
            </a:r>
            <a:r>
              <a:rPr lang="en-US" sz="1400" b="0" dirty="0" err="1" smtClean="0"/>
              <a:t>Farlex</a:t>
            </a:r>
            <a:r>
              <a:rPr lang="en-US" sz="1400" b="0" dirty="0" smtClean="0"/>
              <a:t> clipart collection.</a:t>
            </a:r>
            <a:r>
              <a:rPr lang="en-US" sz="1400" dirty="0" smtClean="0"/>
              <a:t> </a:t>
            </a:r>
            <a:r>
              <a:rPr lang="en-US" sz="1400" b="0" dirty="0" smtClean="0"/>
              <a:t>© 2003-2011 Princeton University, </a:t>
            </a:r>
            <a:r>
              <a:rPr lang="en-US" sz="1400" b="0" dirty="0" err="1" smtClean="0"/>
              <a:t>Farlex</a:t>
            </a:r>
            <a:r>
              <a:rPr lang="en-US" sz="1400" b="0" dirty="0" smtClean="0"/>
              <a:t>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24148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0" dirty="0" smtClean="0">
                <a:latin typeface="Arial" pitchFamily="34" charset="0"/>
                <a:cs typeface="Arial" pitchFamily="34" charset="0"/>
              </a:rPr>
              <a:t>Protein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: 37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years</a:t>
            </a:r>
            <a:endParaRPr lang="pl-PL" sz="28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16024" y="1600919"/>
            <a:ext cx="88204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1975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Levitt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Warshel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a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physics-based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field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Nature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253:694-698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1976 Tanaka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Scheraga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contact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on-lattice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statistical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determined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PDB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Macromolecules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9:945-950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1976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Kuntz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et al.: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off-lattice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statistical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J. Mol. Biol.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106:983-994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1981, 1984: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Crippen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coworkers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statistical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Int. J. Peptide Protein Res.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24:279-296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J. </a:t>
            </a:r>
            <a:r>
              <a:rPr lang="en-US" b="0" i="1" dirty="0" err="1" smtClean="0">
                <a:latin typeface="Arial" pitchFamily="34" charset="0"/>
                <a:cs typeface="Arial" pitchFamily="34" charset="0"/>
              </a:rPr>
              <a:t>Comput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. Chem.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8:972-981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1985: Miyazawa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Jernigan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contact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rigorous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quasi-chemical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approximation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Macromolecules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18:534-552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1990: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Crippen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Snow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Optimization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statistical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maximization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energy gap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Biopolymers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29:1479-1489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/>
              <a:t> </a:t>
            </a:r>
            <a:endParaRPr lang="pl-PL" dirty="0" smtClean="0"/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1990: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Sasai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Wolynes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Application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theory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associative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Hamiltonians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develop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Phys. Rev.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Lett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65:2740-2743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  <a:endParaRPr lang="pl-PL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1754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Infancy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Childhood</a:t>
            </a:r>
            <a:endParaRPr lang="pl-PL" sz="2800" b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18864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Youth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Maturity</a:t>
            </a:r>
            <a:endParaRPr lang="pl-PL" sz="28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780955"/>
            <a:ext cx="87129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1993: Jones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Thoronton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fold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recognition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J. </a:t>
            </a:r>
            <a:r>
              <a:rPr lang="en-US" b="0" i="1" dirty="0" err="1" smtClean="0">
                <a:latin typeface="Arial" pitchFamily="34" charset="0"/>
                <a:cs typeface="Arial" pitchFamily="34" charset="0"/>
              </a:rPr>
              <a:t>Comput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.-Aided Mol. Design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7:439-456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1993: Koliński &amp;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Skolnick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On-lattice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statistical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successful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folding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l-PL" b="0" i="1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. Chem. Phys.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98:7420-7433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1993: First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version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UNRES: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successful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structure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prediction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(Liwo et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el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Protein Sci.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2:1715-1731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1998: First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successful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blind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i="1" dirty="0" smtClean="0">
                <a:latin typeface="Arial" pitchFamily="34" charset="0"/>
                <a:cs typeface="Arial" pitchFamily="34" charset="0"/>
              </a:rPr>
              <a:t>ab initio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protein-structure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predictions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CASP3 (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Skolnick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group,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Scheraga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group).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2001: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Rigorous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formulation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fields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through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cluster-cumulant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expansion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(Liwo et al., 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J. Chem. Phys.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115:2323-2347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2004: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Kolinski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CABS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field for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on-lattice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proteins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Acta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Biochim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. Pol.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51:349-371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2007: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Voth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coworkers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Multiscale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coarse-graining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matching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J. Phys. Chem. B 111:4116-4127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55600" indent="-35560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2008: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Marrink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coworkers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MARTINI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off-lattice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field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thermodynamic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data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J. Chem.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Theor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Comput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4:819-834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0" name="Text Box 4"/>
          <p:cNvSpPr txBox="1">
            <a:spLocks noChangeArrowheads="1"/>
          </p:cNvSpPr>
          <p:nvPr/>
        </p:nvSpPr>
        <p:spPr bwMode="auto">
          <a:xfrm>
            <a:off x="250825" y="44450"/>
            <a:ext cx="8642350" cy="33877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 i="1"/>
              <a:t>J. Mol. Biol.</a:t>
            </a:r>
            <a:r>
              <a:rPr lang="en-US" b="0"/>
              <a:t> (1976) 104, 59-107</a:t>
            </a:r>
          </a:p>
          <a:p>
            <a:endParaRPr lang="en-US" b="0"/>
          </a:p>
          <a:p>
            <a:pPr algn="ctr"/>
            <a:r>
              <a:rPr lang="en-US"/>
              <a:t>A Simplified Representation of Protein Conformations for</a:t>
            </a:r>
          </a:p>
          <a:p>
            <a:pPr algn="ctr"/>
            <a:r>
              <a:rPr lang="en-US"/>
              <a:t>Rapid Simulation of Protein Folding</a:t>
            </a:r>
          </a:p>
          <a:p>
            <a:pPr algn="ctr"/>
            <a:endParaRPr lang="en-US"/>
          </a:p>
          <a:p>
            <a:pPr algn="ctr"/>
            <a:r>
              <a:rPr lang="en-US" b="0"/>
              <a:t>MICHAEL LEVITT</a:t>
            </a:r>
          </a:p>
          <a:p>
            <a:pPr algn="ctr"/>
            <a:endParaRPr lang="en-US" b="0"/>
          </a:p>
          <a:p>
            <a:pPr algn="ctr"/>
            <a:r>
              <a:rPr lang="en-US" b="0"/>
              <a:t>Weizmann Institute of Science, Rehovoth, Israel</a:t>
            </a:r>
          </a:p>
          <a:p>
            <a:pPr algn="ctr"/>
            <a:r>
              <a:rPr lang="en-US" b="0"/>
              <a:t>and</a:t>
            </a:r>
          </a:p>
          <a:p>
            <a:pPr algn="ctr"/>
            <a:r>
              <a:rPr lang="en-US" b="0"/>
              <a:t>Medical Research Council Laboratory of Molecular Biology</a:t>
            </a:r>
          </a:p>
          <a:p>
            <a:pPr algn="ctr"/>
            <a:r>
              <a:rPr lang="en-US" b="0"/>
              <a:t>Hille Road, Cambridge, England-f</a:t>
            </a:r>
          </a:p>
          <a:p>
            <a:pPr algn="ctr"/>
            <a:r>
              <a:rPr lang="en-US" b="0"/>
              <a:t>(Received 12 December 1975, and in revised form 19 February 1976)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476250"/>
            <a:ext cx="5751513" cy="4994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5445125"/>
            <a:ext cx="5184775" cy="8890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8461375" cy="35845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700213"/>
            <a:ext cx="5570537" cy="3994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6192837" cy="40338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4924425"/>
            <a:ext cx="5616575" cy="1152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3470275" cy="24511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575" y="692150"/>
            <a:ext cx="5607050" cy="51863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333375"/>
            <a:ext cx="5715000" cy="62769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ole tekstowe 1"/>
          <p:cNvSpPr txBox="1">
            <a:spLocks noChangeArrowheads="1"/>
          </p:cNvSpPr>
          <p:nvPr/>
        </p:nvSpPr>
        <p:spPr bwMode="auto">
          <a:xfrm>
            <a:off x="250825" y="44450"/>
            <a:ext cx="864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 b="0">
                <a:latin typeface="Arial" pitchFamily="34" charset="0"/>
                <a:cs typeface="Arial" pitchFamily="34" charset="0"/>
              </a:rPr>
              <a:t>Statistical potentials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9725" y="1530350"/>
          <a:ext cx="4719638" cy="1106488"/>
        </p:xfrm>
        <a:graphic>
          <a:graphicData uri="http://schemas.openxmlformats.org/presentationml/2006/ole">
            <p:oleObj spid="_x0000_s75778" name="Równanie" r:id="rId3" imgW="1841400" imgH="431640" progId="Equation.3">
              <p:embed/>
            </p:oleObj>
          </a:graphicData>
        </a:graphic>
      </p:graphicFrame>
      <p:pic>
        <p:nvPicPr>
          <p:cNvPr id="1028" name="Picture 3" descr="radial_function_and_potent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833438"/>
            <a:ext cx="360045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pole tekstowe 4"/>
          <p:cNvSpPr txBox="1">
            <a:spLocks noChangeArrowheads="1"/>
          </p:cNvSpPr>
          <p:nvPr/>
        </p:nvSpPr>
        <p:spPr bwMode="auto">
          <a:xfrm>
            <a:off x="5580063" y="3492500"/>
            <a:ext cx="3313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0"/>
              <a:t>Leu-Leu pair, statistics from PDB</a:t>
            </a:r>
          </a:p>
        </p:txBody>
      </p:sp>
      <p:sp>
        <p:nvSpPr>
          <p:cNvPr id="1030" name="pole tekstowe 5"/>
          <p:cNvSpPr txBox="1">
            <a:spLocks noChangeArrowheads="1"/>
          </p:cNvSpPr>
          <p:nvPr/>
        </p:nvSpPr>
        <p:spPr bwMode="auto">
          <a:xfrm>
            <a:off x="395288" y="2997200"/>
            <a:ext cx="4464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0"/>
              <a:t>x – geometric variable</a:t>
            </a:r>
          </a:p>
          <a:p>
            <a:r>
              <a:rPr lang="pl-PL" sz="2400" b="0"/>
              <a:t>p – type(s) of site(s)</a:t>
            </a:r>
          </a:p>
          <a:p>
            <a:r>
              <a:rPr lang="pl-PL" sz="2400" b="0"/>
              <a:t>s – sequence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88640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pl-PL" sz="3600" dirty="0" err="1" smtClean="0">
                <a:latin typeface="Arial" pitchFamily="34" charset="0"/>
                <a:cs typeface="Arial" pitchFamily="34" charset="0"/>
              </a:rPr>
              <a:t>Physics</a:t>
            </a:r>
            <a:r>
              <a:rPr lang="pl-PL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3600" dirty="0" err="1" smtClean="0">
                <a:latin typeface="Arial" pitchFamily="34" charset="0"/>
                <a:cs typeface="Arial" pitchFamily="34" charset="0"/>
              </a:rPr>
              <a:t>Molecular</a:t>
            </a:r>
            <a:r>
              <a:rPr lang="pl-PL" sz="3600" dirty="0" smtClean="0">
                <a:latin typeface="Arial" pitchFamily="34" charset="0"/>
                <a:cs typeface="Arial" pitchFamily="34" charset="0"/>
              </a:rPr>
              <a:t> Science, </a:t>
            </a:r>
            <a:r>
              <a:rPr lang="pl-PL" sz="3600" dirty="0" err="1" smtClean="0">
                <a:latin typeface="Arial" pitchFamily="34" charset="0"/>
                <a:cs typeface="Arial" pitchFamily="34" charset="0"/>
              </a:rPr>
              <a:t>Molecular</a:t>
            </a:r>
            <a:r>
              <a:rPr lang="pl-PL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600" dirty="0" err="1" smtClean="0">
                <a:latin typeface="Arial" pitchFamily="34" charset="0"/>
                <a:cs typeface="Arial" pitchFamily="34" charset="0"/>
              </a:rPr>
              <a:t>Modeling</a:t>
            </a:r>
            <a:r>
              <a:rPr lang="pl-PL" sz="3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pl-PL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Coarse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graining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reducing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representation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of a system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or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phenomenon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sz="3200" b="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Physicists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prefer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term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renormalization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betanova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4180" y="1571705"/>
            <a:ext cx="6832196" cy="480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betanova_UNR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1654" y="1567166"/>
            <a:ext cx="6832196" cy="480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532812" cy="41560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852738"/>
            <a:ext cx="3914775" cy="3352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784225"/>
            <a:ext cx="4070350" cy="53086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60350"/>
            <a:ext cx="3600450" cy="24272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196975"/>
            <a:ext cx="2187575" cy="32178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1638" y="2014538"/>
            <a:ext cx="3482975" cy="23510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828675"/>
            <a:ext cx="3267075" cy="45450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69888"/>
            <a:ext cx="7561263" cy="5651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34975"/>
            <a:ext cx="3816350" cy="21304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33375"/>
            <a:ext cx="4032250" cy="348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3829050"/>
            <a:ext cx="4895850" cy="25527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032250" cy="33067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557338"/>
            <a:ext cx="4248150" cy="28241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60350"/>
            <a:ext cx="7081838" cy="63515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35038"/>
            <a:ext cx="4106863" cy="4365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709613"/>
            <a:ext cx="2546350" cy="47355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3230562" cy="3689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8913"/>
            <a:ext cx="3267075" cy="36115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617913"/>
            <a:ext cx="3122613" cy="32400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81000"/>
            <a:ext cx="7789862" cy="6288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846" y="1882874"/>
            <a:ext cx="44386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-36512" y="44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Coarse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graining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micro- to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macro-scale</a:t>
            </a:r>
            <a:endParaRPr lang="pl-PL" sz="32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3347864" y="1556792"/>
            <a:ext cx="648072" cy="7200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FF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Prostokąt 13"/>
          <p:cNvSpPr/>
          <p:nvPr/>
        </p:nvSpPr>
        <p:spPr bwMode="auto">
          <a:xfrm>
            <a:off x="0" y="5373216"/>
            <a:ext cx="4355976" cy="187220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51520" y="6269250"/>
            <a:ext cx="399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Calcite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crystallographic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structure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608512" y="5517232"/>
            <a:ext cx="435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Calcite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specimen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 smtClean="0">
                <a:latin typeface="Arial" pitchFamily="34" charset="0"/>
                <a:cs typeface="Arial" pitchFamily="34" charset="0"/>
              </a:rPr>
              <a:t>Shullsburg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District, Lafayette County, Wisconsin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courtesy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Online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Mineral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Museum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)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792088"/>
            <a:ext cx="4450737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eta_ave_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92202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791200" y="0"/>
            <a:ext cx="4114800" cy="6629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38800" y="1828800"/>
            <a:ext cx="2971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ko-KR" sz="2400" b="0">
                <a:ea typeface="굴림" pitchFamily="34" charset="-127"/>
              </a:rPr>
              <a:t>Illustration of the “composition” of the statistical ensemble of, say, a </a:t>
            </a:r>
            <a:r>
              <a:rPr lang="en-US" altLang="ko-KR" sz="2400" b="0">
                <a:latin typeface="Symbol" pitchFamily="18" charset="2"/>
                <a:ea typeface="굴림" pitchFamily="34" charset="-127"/>
              </a:rPr>
              <a:t>b</a:t>
            </a:r>
            <a:r>
              <a:rPr lang="en-US" altLang="ko-KR" sz="2400" b="0">
                <a:ea typeface="굴림" pitchFamily="34" charset="-127"/>
              </a:rPr>
              <a:t>-turn model corresponding to an UNRES chain used to compute the RFE.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8713788" cy="1570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0" dirty="0">
                <a:latin typeface="+mj-lt"/>
                <a:ea typeface="Arial Unicode MS" pitchFamily="34" charset="-128"/>
                <a:cs typeface="Arial" pitchFamily="34" charset="0"/>
              </a:rPr>
              <a:t>The probability density of a coarse-grained conformation to occur can be computed directly as the Boltzmann factor of the coarse-grained energy. The free energy is consistent with that computed from all-atom energy.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07950" y="2276475"/>
          <a:ext cx="8764588" cy="2563813"/>
        </p:xfrm>
        <a:graphic>
          <a:graphicData uri="http://schemas.openxmlformats.org/presentationml/2006/ole">
            <p:oleObj spid="_x0000_s88066" name="Równanie" r:id="rId3" imgW="4254480" imgH="12445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71438" y="147638"/>
            <a:ext cx="8964612" cy="1570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The ensemble averages of quantities that depend on coarse-grained coordinates only (e.g., the C</a:t>
            </a:r>
            <a:r>
              <a:rPr lang="en-US" sz="2400" b="0" baseline="30000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-RMSD in UNRES) calculated with the effective coarse-grained energy function correspond to ensemble averages at the all-atom level.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74688" y="2125663"/>
          <a:ext cx="7858125" cy="3824287"/>
        </p:xfrm>
        <a:graphic>
          <a:graphicData uri="http://schemas.openxmlformats.org/presentationml/2006/ole">
            <p:oleObj spid="_x0000_s89090" name="Równanie" r:id="rId3" imgW="4279680" imgH="2082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8964612" cy="1200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What if a quantity depends on both </a:t>
            </a:r>
            <a:r>
              <a:rPr lang="en-US" sz="2400"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2400"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(e.g., the radius of gyration, proton-proton distance, etc? Doable but requires some extra-parameterization…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227138" y="1631950"/>
          <a:ext cx="6319837" cy="5037138"/>
        </p:xfrm>
        <a:graphic>
          <a:graphicData uri="http://schemas.openxmlformats.org/presentationml/2006/ole">
            <p:oleObj spid="_x0000_s90114" name="Równanie" r:id="rId3" imgW="3441600" imgH="274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07950" y="188913"/>
            <a:ext cx="89646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Average Energy 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4925" y="1257300"/>
          <a:ext cx="9069388" cy="3752850"/>
        </p:xfrm>
        <a:graphic>
          <a:graphicData uri="http://schemas.openxmlformats.org/presentationml/2006/ole">
            <p:oleObj spid="_x0000_s91138" name="Równanie" r:id="rId3" imgW="5219640" imgH="21589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1BDD.pd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142578"/>
            <a:ext cx="4662686" cy="4662686"/>
          </a:xfrm>
          <a:prstGeom prst="rect">
            <a:avLst/>
          </a:prstGeom>
        </p:spPr>
      </p:pic>
      <p:pic>
        <p:nvPicPr>
          <p:cNvPr id="2" name="Obraz 1" descr="1bdd-notemp-temp-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14" y="1271495"/>
            <a:ext cx="4464138" cy="398781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51520" y="44624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Temperature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dependence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fields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602128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N-terminal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part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B-domain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staphylococcal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protein A;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UNRES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1bdd_rmsd_notemp-tem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3049" y="1268760"/>
            <a:ext cx="4483447" cy="40050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ole tekstowe 1"/>
          <p:cNvSpPr txBox="1">
            <a:spLocks noChangeArrowheads="1"/>
          </p:cNvSpPr>
          <p:nvPr/>
        </p:nvSpPr>
        <p:spPr bwMode="auto">
          <a:xfrm>
            <a:off x="250825" y="404813"/>
            <a:ext cx="8713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0">
                <a:latin typeface="Arial" pitchFamily="34" charset="0"/>
                <a:cs typeface="Arial" pitchFamily="34" charset="0"/>
              </a:rPr>
              <a:t>Expressing the total PMF</a:t>
            </a:r>
          </a:p>
        </p:txBody>
      </p:sp>
      <p:sp>
        <p:nvSpPr>
          <p:cNvPr id="40963" name="pole tekstowe 2"/>
          <p:cNvSpPr txBox="1">
            <a:spLocks noChangeArrowheads="1"/>
          </p:cNvSpPr>
          <p:nvPr/>
        </p:nvSpPr>
        <p:spPr bwMode="auto">
          <a:xfrm>
            <a:off x="250825" y="1484313"/>
            <a:ext cx="864235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expressions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Pincus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&amp;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Scheraga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1981; MARTINI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field)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statistical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(Tanaka &amp;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Scheraga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1976; CABS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field)</a:t>
            </a: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Factor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expansion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(UNRES) 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matching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Voth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coworkers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2007)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6"/>
          <p:cNvGraphicFramePr>
            <a:graphicFrameLocks noChangeAspect="1"/>
          </p:cNvGraphicFramePr>
          <p:nvPr/>
        </p:nvGraphicFramePr>
        <p:xfrm>
          <a:off x="303213" y="2276475"/>
          <a:ext cx="8539162" cy="2287588"/>
        </p:xfrm>
        <a:graphic>
          <a:graphicData uri="http://schemas.openxmlformats.org/presentationml/2006/ole">
            <p:oleObj spid="_x0000_s99330" name="Równanie" r:id="rId3" imgW="4267080" imgH="1143000" progId="Equation.3">
              <p:embed/>
            </p:oleObj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smtClean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terms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pole tekstowe 1"/>
          <p:cNvSpPr txBox="1">
            <a:spLocks noChangeArrowheads="1"/>
          </p:cNvSpPr>
          <p:nvPr/>
        </p:nvSpPr>
        <p:spPr bwMode="auto">
          <a:xfrm>
            <a:off x="250825" y="44450"/>
            <a:ext cx="864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 b="0">
                <a:latin typeface="Arial" pitchFamily="34" charset="0"/>
                <a:cs typeface="Arial" pitchFamily="34" charset="0"/>
              </a:rPr>
              <a:t>Statistical potentials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39725" y="1530350"/>
          <a:ext cx="4719638" cy="1106488"/>
        </p:xfrm>
        <a:graphic>
          <a:graphicData uri="http://schemas.openxmlformats.org/presentationml/2006/ole">
            <p:oleObj spid="_x0000_s92162" name="Równanie" r:id="rId3" imgW="1841400" imgH="431640" progId="Equation.3">
              <p:embed/>
            </p:oleObj>
          </a:graphicData>
        </a:graphic>
      </p:graphicFrame>
      <p:pic>
        <p:nvPicPr>
          <p:cNvPr id="10244" name="Picture 3" descr="radial_function_and_potent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833438"/>
            <a:ext cx="3600450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pole tekstowe 4"/>
          <p:cNvSpPr txBox="1">
            <a:spLocks noChangeArrowheads="1"/>
          </p:cNvSpPr>
          <p:nvPr/>
        </p:nvSpPr>
        <p:spPr bwMode="auto">
          <a:xfrm>
            <a:off x="5580063" y="3492500"/>
            <a:ext cx="3313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0"/>
              <a:t>Leu-Leu pair, statistics from PDB</a:t>
            </a:r>
          </a:p>
        </p:txBody>
      </p:sp>
      <p:sp>
        <p:nvSpPr>
          <p:cNvPr id="10246" name="pole tekstowe 5"/>
          <p:cNvSpPr txBox="1">
            <a:spLocks noChangeArrowheads="1"/>
          </p:cNvSpPr>
          <p:nvPr/>
        </p:nvSpPr>
        <p:spPr bwMode="auto">
          <a:xfrm>
            <a:off x="395288" y="2997200"/>
            <a:ext cx="4464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0"/>
              <a:t>x – geometric variable</a:t>
            </a:r>
          </a:p>
          <a:p>
            <a:r>
              <a:rPr lang="pl-PL" sz="2400" b="0"/>
              <a:t>p – type(s) of site(s)</a:t>
            </a:r>
          </a:p>
          <a:p>
            <a:r>
              <a:rPr lang="pl-PL" sz="2400" b="0"/>
              <a:t>s – sequence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42350" cy="5222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2692400" algn="l"/>
              </a:tabLst>
            </a:pPr>
            <a:r>
              <a:rPr lang="pl-PL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Factor expansion</a:t>
            </a:r>
            <a:endParaRPr lang="en-US" sz="2400" b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79388" y="1476375"/>
            <a:ext cx="8785225" cy="45243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Define the coarse-grained interaction sited as well as the coarse-grained and fine grained degrees of freedom.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Express the all-atom energy as a sum over components within and between interaction sites.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Factor out F(X) and determine approximate functional expressions for the factors.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Parametrize the expressions from QM or MM RFE surfaces.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Complete the determination of the force field by calibrating to reproduce properties of training systems (native protein structure, thermodynamic properties, etc.).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09" y="1052736"/>
            <a:ext cx="3272679" cy="569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026368"/>
            <a:ext cx="51625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79512" y="-27384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Fine-grain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structure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does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not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matter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such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applications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…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G-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774700"/>
            <a:ext cx="5688013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2"/>
          <p:cNvGraphicFramePr>
            <a:graphicFrameLocks noChangeAspect="1"/>
          </p:cNvGraphicFramePr>
          <p:nvPr>
            <p:ph/>
          </p:nvPr>
        </p:nvGraphicFramePr>
        <p:xfrm>
          <a:off x="107950" y="4873625"/>
          <a:ext cx="8820150" cy="1795463"/>
        </p:xfrm>
        <a:graphic>
          <a:graphicData uri="http://schemas.openxmlformats.org/presentationml/2006/ole">
            <p:oleObj spid="_x0000_s93186" name="Równanie" r:id="rId4" imgW="4241520" imgH="863280" progId="Equation.3">
              <p:embed/>
            </p:oleObj>
          </a:graphicData>
        </a:graphic>
      </p:graphicFrame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0" y="44450"/>
            <a:ext cx="9144000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Step 1: Definition of coarse-grained sites and energy partition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52400" y="44450"/>
            <a:ext cx="8839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cs typeface="Arial" pitchFamily="34" charset="0"/>
              </a:rPr>
              <a:t>Prototype of the effective energy function in a coarse-grained representations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41300" y="1556792"/>
          <a:ext cx="8667750" cy="3559175"/>
        </p:xfrm>
        <a:graphic>
          <a:graphicData uri="http://schemas.openxmlformats.org/presentationml/2006/ole">
            <p:oleObj spid="_x0000_s87042" name="Równanie" r:id="rId3" imgW="3682800" imgH="15112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4800" y="1143000"/>
          <a:ext cx="7543800" cy="1854200"/>
        </p:xfrm>
        <a:graphic>
          <a:graphicData uri="http://schemas.openxmlformats.org/presentationml/2006/ole">
            <p:oleObj spid="_x0000_s94210" name="Equation" r:id="rId3" imgW="2997000" imgH="736560" progId="Equation.3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04800" y="2924175"/>
          <a:ext cx="6096000" cy="1579563"/>
        </p:xfrm>
        <a:graphic>
          <a:graphicData uri="http://schemas.openxmlformats.org/presentationml/2006/ole">
            <p:oleObj spid="_x0000_s94211" name="Equation" r:id="rId4" imgW="2108160" imgH="545760" progId="Equation.3">
              <p:embed/>
            </p:oleObj>
          </a:graphicData>
        </a:graphic>
      </p:graphicFrame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0">
                <a:latin typeface="Arial" pitchFamily="34" charset="0"/>
                <a:cs typeface="Arial" pitchFamily="34" charset="0"/>
              </a:rPr>
              <a:t>Step 2: Factorization of the RFE in terms of component energies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319088" y="4381500"/>
          <a:ext cx="7743825" cy="1808163"/>
        </p:xfrm>
        <a:graphic>
          <a:graphicData uri="http://schemas.openxmlformats.org/presentationml/2006/ole">
            <p:oleObj spid="_x0000_s94212" name="Equation" r:id="rId5" imgW="3263760" imgH="761760" progId="Equation.3">
              <p:embed/>
            </p:oleObj>
          </a:graphicData>
        </a:graphic>
      </p:graphicFrame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179388" y="6308725"/>
            <a:ext cx="8640762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A. Liwo, C. Czaplewski, H.A. Scheraga, </a:t>
            </a:r>
            <a:r>
              <a:rPr lang="en-US" sz="2000" b="0" i="1">
                <a:effectLst>
                  <a:outerShdw blurRad="38100" dist="38100" dir="2700000" algn="tl">
                    <a:srgbClr val="C0C0C0"/>
                  </a:outerShdw>
                </a:effectLst>
              </a:rPr>
              <a:t>J. Chem. Phys.</a:t>
            </a:r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115</a:t>
            </a:r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, 2323-2347 (2001).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503238" y="1066800"/>
          <a:ext cx="8328025" cy="2146300"/>
        </p:xfrm>
        <a:graphic>
          <a:graphicData uri="http://schemas.openxmlformats.org/presentationml/2006/ole">
            <p:oleObj spid="_x0000_s95234" name="Równanie" r:id="rId3" imgW="4140000" imgH="1066680" progId="Equation.3">
              <p:embed/>
            </p:oleObj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04800" y="307975"/>
            <a:ext cx="574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>
                <a:latin typeface="Arial" pitchFamily="34" charset="0"/>
                <a:cs typeface="Arial" pitchFamily="34" charset="0"/>
              </a:rPr>
              <a:t>Example: the first three 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79388" y="1579563"/>
          <a:ext cx="8878887" cy="3144837"/>
        </p:xfrm>
        <a:graphic>
          <a:graphicData uri="http://schemas.openxmlformats.org/presentationml/2006/ole">
            <p:oleObj spid="_x0000_s96258" name="Równanie" r:id="rId3" imgW="3225600" imgH="1143000" progId="Equation.3">
              <p:embed/>
            </p:oleObj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7950" y="188913"/>
            <a:ext cx="8855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0">
                <a:latin typeface="Arial" pitchFamily="34" charset="0"/>
                <a:cs typeface="Arial" pitchFamily="34" charset="0"/>
              </a:rPr>
              <a:t>Step 3: Expansion of the RFE factors in the generalized cumulant 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Example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torsional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rotation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pl-PL" sz="2400" b="0" baseline="30000" dirty="0" err="1" smtClean="0">
                <a:latin typeface="Symbol" pitchFamily="18" charset="2"/>
                <a:cs typeface="Arial" pitchFamily="34" charset="0"/>
              </a:rPr>
              <a:t>a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…C</a:t>
            </a:r>
            <a:r>
              <a:rPr lang="pl-PL" sz="2400" b="0" baseline="30000" dirty="0" err="1" smtClean="0">
                <a:latin typeface="Symbol" pitchFamily="18" charset="2"/>
                <a:cs typeface="Arial" pitchFamily="34" charset="0"/>
              </a:rPr>
              <a:t>a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virtual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bonds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torsional-reduc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774" y="1052736"/>
            <a:ext cx="7194530" cy="2808312"/>
          </a:xfrm>
          <a:prstGeom prst="rect">
            <a:avLst/>
          </a:prstGeom>
        </p:spPr>
      </p:pic>
      <p:pic>
        <p:nvPicPr>
          <p:cNvPr id="6" name="Obraz 5" descr="torsional-integ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052736"/>
            <a:ext cx="7173886" cy="2808312"/>
          </a:xfrm>
          <a:prstGeom prst="rect">
            <a:avLst/>
          </a:prstGeom>
        </p:spPr>
      </p:pic>
      <p:pic>
        <p:nvPicPr>
          <p:cNvPr id="8" name="Obraz 7" descr="Fig_lambd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1346" y="4631010"/>
            <a:ext cx="3105150" cy="2038350"/>
          </a:xfrm>
          <a:prstGeom prst="rect">
            <a:avLst/>
          </a:prstGeom>
        </p:spPr>
      </p:pic>
      <p:graphicFrame>
        <p:nvGraphicFramePr>
          <p:cNvPr id="9" name="Obiekt 8"/>
          <p:cNvGraphicFramePr>
            <a:graphicFrameLocks noChangeAspect="1"/>
          </p:cNvGraphicFramePr>
          <p:nvPr/>
        </p:nvGraphicFramePr>
        <p:xfrm>
          <a:off x="3434730" y="2672978"/>
          <a:ext cx="114300" cy="215900"/>
        </p:xfrm>
        <a:graphic>
          <a:graphicData uri="http://schemas.openxmlformats.org/presentationml/2006/ole">
            <p:oleObj spid="_x0000_s121858" name="Równanie" r:id="rId6" imgW="114120" imgH="215640" progId="Equation.3">
              <p:embed/>
            </p:oleObj>
          </a:graphicData>
        </a:graphic>
      </p:graphicFrame>
      <p:graphicFrame>
        <p:nvGraphicFramePr>
          <p:cNvPr id="10" name="Obiekt 9"/>
          <p:cNvGraphicFramePr>
            <a:graphicFrameLocks noChangeAspect="1"/>
          </p:cNvGraphicFramePr>
          <p:nvPr/>
        </p:nvGraphicFramePr>
        <p:xfrm>
          <a:off x="6876256" y="2564904"/>
          <a:ext cx="1800200" cy="1800200"/>
        </p:xfrm>
        <a:graphic>
          <a:graphicData uri="http://schemas.openxmlformats.org/presentationml/2006/ole">
            <p:oleObj spid="_x0000_s121859" name="Równanie" r:id="rId7" imgW="990360" imgH="990360" progId="Equation.3">
              <p:embed/>
            </p:oleObj>
          </a:graphicData>
        </a:graphic>
      </p:graphicFrame>
      <p:graphicFrame>
        <p:nvGraphicFramePr>
          <p:cNvPr id="11" name="Obiekt 10"/>
          <p:cNvGraphicFramePr>
            <a:graphicFrameLocks noChangeAspect="1"/>
          </p:cNvGraphicFramePr>
          <p:nvPr/>
        </p:nvGraphicFramePr>
        <p:xfrm>
          <a:off x="1691680" y="2996952"/>
          <a:ext cx="432048" cy="432048"/>
        </p:xfrm>
        <a:graphic>
          <a:graphicData uri="http://schemas.openxmlformats.org/presentationml/2006/ole">
            <p:oleObj spid="_x0000_s121860" name="Równanie" r:id="rId8" imgW="228600" imgH="228600" progId="Equation.3">
              <p:embed/>
            </p:oleObj>
          </a:graphicData>
        </a:graphic>
      </p:graphicFrame>
      <p:graphicFrame>
        <p:nvGraphicFramePr>
          <p:cNvPr id="12" name="Obiekt 11"/>
          <p:cNvGraphicFramePr>
            <a:graphicFrameLocks noChangeAspect="1"/>
          </p:cNvGraphicFramePr>
          <p:nvPr/>
        </p:nvGraphicFramePr>
        <p:xfrm>
          <a:off x="2974355" y="2420938"/>
          <a:ext cx="458788" cy="431800"/>
        </p:xfrm>
        <a:graphic>
          <a:graphicData uri="http://schemas.openxmlformats.org/presentationml/2006/ole">
            <p:oleObj spid="_x0000_s121861" name="Równanie" r:id="rId9" imgW="241200" imgH="228600" progId="Equation.3">
              <p:embed/>
            </p:oleObj>
          </a:graphicData>
        </a:graphic>
      </p:graphicFrame>
      <p:graphicFrame>
        <p:nvGraphicFramePr>
          <p:cNvPr id="13" name="Obiekt 12"/>
          <p:cNvGraphicFramePr>
            <a:graphicFrameLocks noChangeAspect="1"/>
          </p:cNvGraphicFramePr>
          <p:nvPr/>
        </p:nvGraphicFramePr>
        <p:xfrm>
          <a:off x="3718893" y="1628775"/>
          <a:ext cx="434975" cy="431800"/>
        </p:xfrm>
        <a:graphic>
          <a:graphicData uri="http://schemas.openxmlformats.org/presentationml/2006/ole">
            <p:oleObj spid="_x0000_s121862" name="Równanie" r:id="rId10" imgW="228600" imgH="228600" progId="Equation.3">
              <p:embed/>
            </p:oleObj>
          </a:graphicData>
        </a:graphic>
      </p:graphicFrame>
      <p:graphicFrame>
        <p:nvGraphicFramePr>
          <p:cNvPr id="14" name="Obiekt 13"/>
          <p:cNvGraphicFramePr>
            <a:graphicFrameLocks noChangeAspect="1"/>
          </p:cNvGraphicFramePr>
          <p:nvPr/>
        </p:nvGraphicFramePr>
        <p:xfrm>
          <a:off x="4716016" y="2924175"/>
          <a:ext cx="460375" cy="431800"/>
        </p:xfrm>
        <a:graphic>
          <a:graphicData uri="http://schemas.openxmlformats.org/presentationml/2006/ole">
            <p:oleObj spid="_x0000_s121863" name="Równanie" r:id="rId11" imgW="241200" imgH="228600" progId="Equation.3">
              <p:embed/>
            </p:oleObj>
          </a:graphicData>
        </a:graphic>
      </p:graphicFrame>
      <p:graphicFrame>
        <p:nvGraphicFramePr>
          <p:cNvPr id="15" name="Obiekt 14"/>
          <p:cNvGraphicFramePr>
            <a:graphicFrameLocks noChangeAspect="1"/>
          </p:cNvGraphicFramePr>
          <p:nvPr/>
        </p:nvGraphicFramePr>
        <p:xfrm>
          <a:off x="35496" y="4365104"/>
          <a:ext cx="6099078" cy="792088"/>
        </p:xfrm>
        <a:graphic>
          <a:graphicData uri="http://schemas.openxmlformats.org/presentationml/2006/ole">
            <p:oleObj spid="_x0000_s121864" name="Równanie" r:id="rId12" imgW="3911400" imgH="507960" progId="Equation.3">
              <p:embed/>
            </p:oleObj>
          </a:graphicData>
        </a:graphic>
      </p:graphicFrame>
      <p:graphicFrame>
        <p:nvGraphicFramePr>
          <p:cNvPr id="16" name="Obiekt 15"/>
          <p:cNvGraphicFramePr>
            <a:graphicFrameLocks noChangeAspect="1"/>
          </p:cNvGraphicFramePr>
          <p:nvPr/>
        </p:nvGraphicFramePr>
        <p:xfrm>
          <a:off x="107503" y="5349361"/>
          <a:ext cx="3960441" cy="383895"/>
        </p:xfrm>
        <a:graphic>
          <a:graphicData uri="http://schemas.openxmlformats.org/presentationml/2006/ole">
            <p:oleObj spid="_x0000_s121865" name="Równanie" r:id="rId13" imgW="2489040" imgH="241200" progId="Equation.3">
              <p:embed/>
            </p:oleObj>
          </a:graphicData>
        </a:graphic>
      </p:graphicFrame>
      <p:graphicFrame>
        <p:nvGraphicFramePr>
          <p:cNvPr id="17" name="Obiekt 16"/>
          <p:cNvGraphicFramePr>
            <a:graphicFrameLocks noChangeAspect="1"/>
          </p:cNvGraphicFramePr>
          <p:nvPr/>
        </p:nvGraphicFramePr>
        <p:xfrm>
          <a:off x="104775" y="5373216"/>
          <a:ext cx="4768851" cy="384175"/>
        </p:xfrm>
        <a:graphic>
          <a:graphicData uri="http://schemas.openxmlformats.org/presentationml/2006/ole">
            <p:oleObj spid="_x0000_s121866" name="Równanie" r:id="rId14" imgW="2997000" imgH="241200" progId="Equation.3">
              <p:embed/>
            </p:oleObj>
          </a:graphicData>
        </a:graphic>
      </p:graphicFrame>
      <p:pic>
        <p:nvPicPr>
          <p:cNvPr id="21" name="Obraz 20" descr="contour-ala-ecepp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77710" y="908720"/>
            <a:ext cx="1318026" cy="1268760"/>
          </a:xfrm>
          <a:prstGeom prst="rect">
            <a:avLst/>
          </a:prstGeom>
        </p:spPr>
      </p:pic>
      <p:pic>
        <p:nvPicPr>
          <p:cNvPr id="22" name="Obraz 21" descr="contour-ala-ecepp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40152" y="764704"/>
            <a:ext cx="1318026" cy="1268760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22882" name="Równanie" r:id="rId3" imgW="114120" imgH="215640" progId="Equation.3">
              <p:embed/>
            </p:oleObj>
          </a:graphicData>
        </a:graphic>
      </p:graphicFrame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4728" y="1177898"/>
            <a:ext cx="3361728" cy="131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492896"/>
            <a:ext cx="10191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Fig6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980728"/>
            <a:ext cx="3857625" cy="371475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4462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X=Y=Ala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; ECEPP3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field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Fig6d.png"/>
          <p:cNvPicPr>
            <a:picLocks noChangeAspect="1"/>
          </p:cNvPicPr>
          <p:nvPr/>
        </p:nvPicPr>
        <p:blipFill>
          <a:blip r:embed="rId7" cstate="print">
            <a:lum bright="7000"/>
          </a:blip>
          <a:stretch>
            <a:fillRect/>
          </a:stretch>
        </p:blipFill>
        <p:spPr>
          <a:xfrm>
            <a:off x="104775" y="984970"/>
            <a:ext cx="3857625" cy="37147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1130" y="3140968"/>
            <a:ext cx="31813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251520" y="6165304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 smtClean="0">
                <a:latin typeface="Arial" pitchFamily="34" charset="0"/>
                <a:cs typeface="Arial" pitchFamily="34" charset="0"/>
              </a:rPr>
              <a:t>Liwo et al., J.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Phys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., 115, 2323 (2001)</a:t>
            </a:r>
            <a:endParaRPr lang="pl-PL" sz="1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54422" y="188640"/>
            <a:ext cx="90540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tx1"/>
                </a:solidFill>
                <a:latin typeface="Arial" pitchFamily="34" charset="0"/>
                <a:ea typeface="굴림" pitchFamily="34" charset="-127"/>
              </a:rPr>
              <a:t>Can we trust this truncated expansion for the RFE ?</a:t>
            </a:r>
          </a:p>
        </p:txBody>
      </p:sp>
      <p:pic>
        <p:nvPicPr>
          <p:cNvPr id="59395" name="Picture 3" descr="Fig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5857875" cy="4446588"/>
          </a:xfrm>
          <a:prstGeom prst="rect">
            <a:avLst/>
          </a:prstGeom>
          <a:noFill/>
        </p:spPr>
      </p:pic>
      <p:pic>
        <p:nvPicPr>
          <p:cNvPr id="59396" name="Picture 4" descr="tor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14400"/>
            <a:ext cx="2819400" cy="1916113"/>
          </a:xfrm>
          <a:prstGeom prst="rect">
            <a:avLst/>
          </a:prstGeom>
          <a:noFill/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003925" y="2819400"/>
            <a:ext cx="31400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Comparison of the </a:t>
            </a:r>
            <a:r>
              <a:rPr lang="en-US" altLang="ko-KR" sz="2400" b="0" dirty="0" err="1">
                <a:solidFill>
                  <a:schemeClr val="tx1"/>
                </a:solidFill>
                <a:ea typeface="굴림" pitchFamily="34" charset="-127"/>
              </a:rPr>
              <a:t>torsional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 RFE curves of the rotation about the C</a:t>
            </a:r>
            <a:r>
              <a:rPr lang="en-US" altLang="ko-KR" sz="2400" b="0" baseline="30000" dirty="0">
                <a:solidFill>
                  <a:schemeClr val="tx1"/>
                </a:solidFill>
                <a:latin typeface="Symbol" pitchFamily="18" charset="2"/>
                <a:ea typeface="굴림" pitchFamily="34" charset="-127"/>
              </a:rPr>
              <a:t>a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...C</a:t>
            </a:r>
            <a:r>
              <a:rPr lang="en-US" altLang="ko-KR" sz="2400" b="0" baseline="30000" dirty="0">
                <a:solidFill>
                  <a:schemeClr val="tx1"/>
                </a:solidFill>
                <a:latin typeface="Symbol" pitchFamily="18" charset="2"/>
                <a:ea typeface="굴림" pitchFamily="34" charset="-127"/>
              </a:rPr>
              <a:t>a 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virtual bond in Ac-Ala-Ala-</a:t>
            </a:r>
            <a:r>
              <a:rPr lang="en-US" altLang="ko-KR" sz="2400" b="0" dirty="0" err="1">
                <a:solidFill>
                  <a:schemeClr val="tx1"/>
                </a:solidFill>
                <a:ea typeface="굴림" pitchFamily="34" charset="-127"/>
              </a:rPr>
              <a:t>NHMe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  calculated by numerical integration (red) and directly from </a:t>
            </a:r>
            <a:r>
              <a:rPr lang="en-US" altLang="ko-KR" sz="2400" b="0" dirty="0" err="1">
                <a:solidFill>
                  <a:schemeClr val="tx1"/>
                </a:solidFill>
                <a:ea typeface="굴림" pitchFamily="34" charset="-127"/>
              </a:rPr>
              <a:t>cumulant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 expansion (green)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775"/>
            <a:ext cx="392271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889317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Step 4: Parameterization of functional expressions for RFE factors</a:t>
            </a:r>
          </a:p>
        </p:txBody>
      </p:sp>
      <p:sp>
        <p:nvSpPr>
          <p:cNvPr id="531462" name="Text Box 6"/>
          <p:cNvSpPr txBox="1">
            <a:spLocks noChangeArrowheads="1"/>
          </p:cNvSpPr>
          <p:nvPr/>
        </p:nvSpPr>
        <p:spPr bwMode="auto">
          <a:xfrm>
            <a:off x="1260475" y="5708650"/>
            <a:ext cx="27352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/>
              <a:t>U</a:t>
            </a:r>
            <a:r>
              <a:rPr lang="en-US" sz="2000" b="0" baseline="-25000" dirty="0"/>
              <a:t>SCSC</a:t>
            </a:r>
            <a:r>
              <a:rPr lang="en-US" sz="2000" b="0" dirty="0"/>
              <a:t>(Val-Val) (solid lines: fitted)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716016" y="2350621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err="1" smtClean="0">
                <a:latin typeface="Arial" pitchFamily="34" charset="0"/>
                <a:cs typeface="Arial" pitchFamily="34" charset="0"/>
              </a:rPr>
              <a:t>Method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Umbrella-sampling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MD of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models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side-chain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pairs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; WHAM to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compute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PMFs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simulation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results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.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99592" y="112474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err="1" smtClean="0">
                <a:latin typeface="Arial" pitchFamily="34" charset="0"/>
                <a:cs typeface="Arial" pitchFamily="34" charset="0"/>
              </a:rPr>
              <a:t>Example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: SC-SC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interaction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potentials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716016" y="4705399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 smtClean="0">
                <a:latin typeface="Arial" pitchFamily="34" charset="0"/>
                <a:cs typeface="Arial" pitchFamily="34" charset="0"/>
              </a:rPr>
              <a:t>Makowski et al.,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J.Phys.Chem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. B, 111, 2925 (2007).</a:t>
            </a:r>
            <a:endParaRPr lang="pl-PL" sz="1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ext Box 2"/>
          <p:cNvSpPr txBox="1">
            <a:spLocks noChangeArrowheads="1"/>
          </p:cNvSpPr>
          <p:nvPr/>
        </p:nvSpPr>
        <p:spPr bwMode="auto">
          <a:xfrm>
            <a:off x="1066800" y="6416675"/>
            <a:ext cx="2286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1E0L (37 residues)</a:t>
            </a:r>
            <a:endParaRPr lang="en-US" sz="2000" b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0435" name="Text Box 3"/>
          <p:cNvSpPr txBox="1">
            <a:spLocks noChangeArrowheads="1"/>
          </p:cNvSpPr>
          <p:nvPr/>
        </p:nvSpPr>
        <p:spPr bwMode="auto">
          <a:xfrm>
            <a:off x="5791200" y="6356350"/>
            <a:ext cx="2286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1ENH (54 residues)</a:t>
            </a:r>
            <a:endParaRPr lang="en-US" sz="2000" b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0436" name="Rectangle 4"/>
          <p:cNvSpPr>
            <a:spLocks noChangeArrowheads="1"/>
          </p:cNvSpPr>
          <p:nvPr/>
        </p:nvSpPr>
        <p:spPr bwMode="auto">
          <a:xfrm>
            <a:off x="2809875" y="3857625"/>
            <a:ext cx="457200" cy="76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tint val="0"/>
                  <a:invGamma/>
                </a:srgbClr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2933700" y="1128713"/>
            <a:ext cx="381000" cy="76200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8" name="Picture 6" descr="1e0l_lastg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912813"/>
            <a:ext cx="2662238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E0L_full-ther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721100"/>
            <a:ext cx="3262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1ENH-ther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038" y="3706813"/>
            <a:ext cx="32623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9" descr="1enh_lastg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923925"/>
            <a:ext cx="266223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0" descr="1en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4200" y="1006475"/>
            <a:ext cx="136842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 descr="1e0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993775"/>
            <a:ext cx="10096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395288" y="115888"/>
            <a:ext cx="806450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Step 5: Calibration of the force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:\Users\Adam\AppData\Local\Temp\ecoli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66850"/>
            <a:ext cx="5246688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pole tekstowe 6"/>
          <p:cNvSpPr txBox="1">
            <a:spLocks noChangeArrowheads="1"/>
          </p:cNvSpPr>
          <p:nvPr/>
        </p:nvSpPr>
        <p:spPr bwMode="auto">
          <a:xfrm>
            <a:off x="5651500" y="5876925"/>
            <a:ext cx="35290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/>
              <a:t>© David S. Goodsell 1999</a:t>
            </a:r>
            <a:r>
              <a:rPr lang="en-US" sz="1600"/>
              <a:t>. </a:t>
            </a:r>
            <a:endParaRPr lang="pl-PL" sz="1600"/>
          </a:p>
          <a:p>
            <a:r>
              <a:rPr lang="pl-PL" sz="1600" b="0"/>
              <a:t>Molecular Grahics Laboratory</a:t>
            </a:r>
          </a:p>
          <a:p>
            <a:r>
              <a:rPr lang="pl-PL" sz="1600" b="0"/>
              <a:t>Scripps Research Institute, La Jolla, CA</a:t>
            </a:r>
          </a:p>
        </p:txBody>
      </p:sp>
      <p:sp>
        <p:nvSpPr>
          <p:cNvPr id="25604" name="pole tekstowe 7"/>
          <p:cNvSpPr txBox="1">
            <a:spLocks noChangeArrowheads="1"/>
          </p:cNvSpPr>
          <p:nvPr/>
        </p:nvSpPr>
        <p:spPr bwMode="auto">
          <a:xfrm>
            <a:off x="0" y="86717"/>
            <a:ext cx="8964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cross-section of a small portion of an </a:t>
            </a:r>
            <a:r>
              <a:rPr lang="en-US" sz="2400" b="0" i="1" dirty="0">
                <a:latin typeface="Arial" pitchFamily="34" charset="0"/>
                <a:cs typeface="Arial" pitchFamily="34" charset="0"/>
              </a:rPr>
              <a:t>E</a:t>
            </a:r>
            <a:r>
              <a:rPr lang="pl-PL" sz="2400" b="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b="0" i="1" dirty="0">
                <a:latin typeface="Arial" pitchFamily="34" charset="0"/>
                <a:cs typeface="Arial" pitchFamily="34" charset="0"/>
              </a:rPr>
              <a:t> coli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bacterium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042988" y="908050"/>
            <a:ext cx="1368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Flagellum</a:t>
            </a:r>
            <a:endParaRPr lang="pl-PL" sz="2000" b="0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606" name="Łącznik prosty ze strzałką 10"/>
          <p:cNvCxnSpPr>
            <a:cxnSpLocks noChangeShapeType="1"/>
          </p:cNvCxnSpPr>
          <p:nvPr/>
        </p:nvCxnSpPr>
        <p:spPr bwMode="auto">
          <a:xfrm rot="5400000">
            <a:off x="971550" y="1412876"/>
            <a:ext cx="936625" cy="6477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607" name="pole tekstowe 13"/>
          <p:cNvSpPr txBox="1">
            <a:spLocks noChangeArrowheads="1"/>
          </p:cNvSpPr>
          <p:nvPr/>
        </p:nvSpPr>
        <p:spPr bwMode="auto">
          <a:xfrm>
            <a:off x="2843213" y="1700213"/>
            <a:ext cx="2089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 wall</a:t>
            </a:r>
          </a:p>
        </p:txBody>
      </p:sp>
      <p:sp>
        <p:nvSpPr>
          <p:cNvPr id="25608" name="pole tekstowe 14"/>
          <p:cNvSpPr txBox="1">
            <a:spLocks noChangeArrowheads="1"/>
          </p:cNvSpPr>
          <p:nvPr/>
        </p:nvSpPr>
        <p:spPr bwMode="auto">
          <a:xfrm>
            <a:off x="2339975" y="692150"/>
            <a:ext cx="1511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Flagellar motor</a:t>
            </a:r>
          </a:p>
        </p:txBody>
      </p:sp>
      <p:sp>
        <p:nvSpPr>
          <p:cNvPr id="25609" name="pole tekstowe 15"/>
          <p:cNvSpPr txBox="1">
            <a:spLocks noChangeArrowheads="1"/>
          </p:cNvSpPr>
          <p:nvPr/>
        </p:nvSpPr>
        <p:spPr bwMode="auto">
          <a:xfrm>
            <a:off x="6300192" y="3573016"/>
            <a:ext cx="158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 dirty="0" err="1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Ribosomes</a:t>
            </a:r>
            <a:endParaRPr lang="pl-PL" sz="2000" b="0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610" name="Łącznik prosty ze strzałką 16"/>
          <p:cNvCxnSpPr>
            <a:cxnSpLocks noChangeShapeType="1"/>
          </p:cNvCxnSpPr>
          <p:nvPr/>
        </p:nvCxnSpPr>
        <p:spPr bwMode="auto">
          <a:xfrm flipH="1">
            <a:off x="4572000" y="3861048"/>
            <a:ext cx="1799208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5611" name="Łącznik prosty ze strzałką 18"/>
          <p:cNvCxnSpPr>
            <a:cxnSpLocks noChangeShapeType="1"/>
            <a:stCxn id="25612" idx="1"/>
          </p:cNvCxnSpPr>
          <p:nvPr/>
        </p:nvCxnSpPr>
        <p:spPr bwMode="auto">
          <a:xfrm flipH="1">
            <a:off x="3419872" y="2620913"/>
            <a:ext cx="3024336" cy="376039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612" name="pole tekstowe 20"/>
          <p:cNvSpPr txBox="1">
            <a:spLocks noChangeArrowheads="1"/>
          </p:cNvSpPr>
          <p:nvPr/>
        </p:nvSpPr>
        <p:spPr bwMode="auto">
          <a:xfrm>
            <a:off x="6444208" y="2420888"/>
            <a:ext cx="158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 dirty="0" err="1">
                <a:solidFill>
                  <a:srgbClr val="2F59F3"/>
                </a:solidFill>
                <a:latin typeface="Arial" pitchFamily="34" charset="0"/>
                <a:cs typeface="Arial" pitchFamily="34" charset="0"/>
              </a:rPr>
              <a:t>Enzymes</a:t>
            </a:r>
            <a:endParaRPr lang="pl-PL" sz="2000" b="0" dirty="0">
              <a:solidFill>
                <a:srgbClr val="2F59F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613" name="Łącznik prosty ze strzałką 22"/>
          <p:cNvCxnSpPr>
            <a:cxnSpLocks noChangeShapeType="1"/>
          </p:cNvCxnSpPr>
          <p:nvPr/>
        </p:nvCxnSpPr>
        <p:spPr bwMode="auto">
          <a:xfrm flipH="1">
            <a:off x="4788024" y="2636912"/>
            <a:ext cx="1728316" cy="43204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5614" name="Łącznik prosty ze strzałką 25"/>
          <p:cNvCxnSpPr>
            <a:cxnSpLocks noChangeShapeType="1"/>
          </p:cNvCxnSpPr>
          <p:nvPr/>
        </p:nvCxnSpPr>
        <p:spPr bwMode="auto">
          <a:xfrm rot="5400000">
            <a:off x="1259681" y="1988345"/>
            <a:ext cx="2016125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5615" name="Łącznik prosty ze strzałką 27"/>
          <p:cNvCxnSpPr>
            <a:cxnSpLocks noChangeShapeType="1"/>
            <a:stCxn id="25609" idx="1"/>
          </p:cNvCxnSpPr>
          <p:nvPr/>
        </p:nvCxnSpPr>
        <p:spPr bwMode="auto">
          <a:xfrm flipH="1" flipV="1">
            <a:off x="4211960" y="3068960"/>
            <a:ext cx="2088232" cy="704081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616" name="pole tekstowe 30"/>
          <p:cNvSpPr txBox="1">
            <a:spLocks noChangeArrowheads="1"/>
          </p:cNvSpPr>
          <p:nvPr/>
        </p:nvSpPr>
        <p:spPr bwMode="auto">
          <a:xfrm>
            <a:off x="1476375" y="4797425"/>
            <a:ext cx="20875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Cytop;lasm</a:t>
            </a:r>
          </a:p>
        </p:txBody>
      </p:sp>
      <p:sp>
        <p:nvSpPr>
          <p:cNvPr id="25617" name="pole tekstowe 31"/>
          <p:cNvSpPr txBox="1">
            <a:spLocks noChangeArrowheads="1"/>
          </p:cNvSpPr>
          <p:nvPr/>
        </p:nvSpPr>
        <p:spPr bwMode="auto">
          <a:xfrm>
            <a:off x="3635375" y="5732463"/>
            <a:ext cx="2089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Nucleoid</a:t>
            </a:r>
          </a:p>
        </p:txBody>
      </p:sp>
      <p:sp>
        <p:nvSpPr>
          <p:cNvPr id="25618" name="pole tekstowe 32"/>
          <p:cNvSpPr txBox="1">
            <a:spLocks noChangeArrowheads="1"/>
          </p:cNvSpPr>
          <p:nvPr/>
        </p:nvSpPr>
        <p:spPr bwMode="auto">
          <a:xfrm>
            <a:off x="6300788" y="5373688"/>
            <a:ext cx="158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DNA</a:t>
            </a:r>
          </a:p>
        </p:txBody>
      </p:sp>
      <p:cxnSp>
        <p:nvCxnSpPr>
          <p:cNvPr id="25619" name="Łącznik prosty ze strzałką 33"/>
          <p:cNvCxnSpPr>
            <a:cxnSpLocks noChangeShapeType="1"/>
          </p:cNvCxnSpPr>
          <p:nvPr/>
        </p:nvCxnSpPr>
        <p:spPr bwMode="auto">
          <a:xfrm rot="10800000">
            <a:off x="4284663" y="5589588"/>
            <a:ext cx="2016125" cy="15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620" name="pole tekstowe 36"/>
          <p:cNvSpPr txBox="1">
            <a:spLocks noChangeArrowheads="1"/>
          </p:cNvSpPr>
          <p:nvPr/>
        </p:nvSpPr>
        <p:spPr bwMode="auto">
          <a:xfrm>
            <a:off x="6227763" y="4076700"/>
            <a:ext cx="1873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HU protein (bacterial nucleosome)</a:t>
            </a:r>
          </a:p>
        </p:txBody>
      </p:sp>
      <p:cxnSp>
        <p:nvCxnSpPr>
          <p:cNvPr id="25621" name="Łącznik prosty ze strzałką 37"/>
          <p:cNvCxnSpPr>
            <a:cxnSpLocks noChangeShapeType="1"/>
          </p:cNvCxnSpPr>
          <p:nvPr/>
        </p:nvCxnSpPr>
        <p:spPr bwMode="auto">
          <a:xfrm rot="10800000" flipV="1">
            <a:off x="5219700" y="4583113"/>
            <a:ext cx="1081088" cy="9334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622" name="pole tekstowe 39"/>
          <p:cNvSpPr txBox="1">
            <a:spLocks noChangeArrowheads="1"/>
          </p:cNvSpPr>
          <p:nvPr/>
        </p:nvSpPr>
        <p:spPr bwMode="auto">
          <a:xfrm>
            <a:off x="6300192" y="2996952"/>
            <a:ext cx="158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 dirty="0" err="1">
                <a:solidFill>
                  <a:srgbClr val="2F59F3"/>
                </a:solidFill>
                <a:latin typeface="Arial" pitchFamily="34" charset="0"/>
                <a:cs typeface="Arial" pitchFamily="34" charset="0"/>
              </a:rPr>
              <a:t>m-RNA</a:t>
            </a:r>
            <a:endParaRPr lang="pl-PL" sz="2000" b="0" dirty="0">
              <a:solidFill>
                <a:srgbClr val="2F59F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623" name="Łącznik prosty ze strzałką 40"/>
          <p:cNvCxnSpPr>
            <a:cxnSpLocks noChangeShapeType="1"/>
            <a:stCxn id="25622" idx="1"/>
          </p:cNvCxnSpPr>
          <p:nvPr/>
        </p:nvCxnSpPr>
        <p:spPr bwMode="auto">
          <a:xfrm flipH="1" flipV="1">
            <a:off x="5508625" y="3068638"/>
            <a:ext cx="791567" cy="128339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20688"/>
            <a:ext cx="3203848" cy="173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Multiscale Coarse Graining Method </a:t>
            </a:r>
          </a:p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(Force Matching) (Voth </a:t>
            </a:r>
            <a:r>
              <a:rPr lang="pl-PL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and coworkers</a:t>
            </a: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179388" y="1746250"/>
            <a:ext cx="8785225" cy="37861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prototype of the CG energy function is the RFE.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Coordinates of the centers of masses of the CG sites are the CG degrees of freedom.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sites interact with pairwise central potentials.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 force field is parameterized by least-square fitting of the CG forces to the average forces acting on the CG sites determined by MD simulations of a given system.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Explicit water (a single site per each water molecule).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23850" y="44450"/>
            <a:ext cx="84963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Average Forces</a:t>
            </a:r>
          </a:p>
        </p:txBody>
      </p:sp>
      <p:sp>
        <p:nvSpPr>
          <p:cNvPr id="533510" name="Rectangle 6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79388" y="841375"/>
          <a:ext cx="8856662" cy="5395913"/>
        </p:xfrm>
        <a:graphic>
          <a:graphicData uri="http://schemas.openxmlformats.org/presentationml/2006/ole">
            <p:oleObj spid="_x0000_s123906" name="Równanie" r:id="rId3" imgW="4940280" imgH="2997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9388" y="44450"/>
            <a:ext cx="87852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Approximations and Fitting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93688" y="822325"/>
          <a:ext cx="8574087" cy="1885950"/>
        </p:xfrm>
        <a:graphic>
          <a:graphicData uri="http://schemas.openxmlformats.org/presentationml/2006/ole">
            <p:oleObj spid="_x0000_s124930" name="Równanie" r:id="rId3" imgW="3581280" imgH="787320" progId="Equation.3">
              <p:embed/>
            </p:oleObj>
          </a:graphicData>
        </a:graphic>
      </p:graphicFrame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07950" y="2735263"/>
            <a:ext cx="8893175" cy="19383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Each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is represented by values on a grid in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 baseline="-25000">
                <a:ea typeface="Arial Unicode MS" pitchFamily="34" charset="-128"/>
                <a:cs typeface="Arial Unicode MS" pitchFamily="34" charset="-128"/>
              </a:rPr>
              <a:t>,,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a spline, or as a linear combination of analytical functions. The values on the grid or the coefficients of spline/analytical function are determined by solving a linear least—squares problem. Afterwards, the 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’s are obtained by integrating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over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652588" y="4754563"/>
          <a:ext cx="4298950" cy="1914525"/>
        </p:xfrm>
        <a:graphic>
          <a:graphicData uri="http://schemas.openxmlformats.org/presentationml/2006/ole">
            <p:oleObj spid="_x0000_s124931" name="Równanie" r:id="rId4" imgW="1625400" imgH="723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549275"/>
            <a:ext cx="8893175" cy="4786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333375"/>
            <a:ext cx="4427537" cy="50847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5516563"/>
            <a:ext cx="4032250" cy="10461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5120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620713"/>
            <a:ext cx="2360613" cy="44640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57213"/>
            <a:ext cx="7848600" cy="6040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825" y="509588"/>
            <a:ext cx="7118350" cy="58388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5676900" cy="6661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469900"/>
            <a:ext cx="7704138" cy="61991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7313"/>
            <a:ext cx="8672513" cy="60785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chemat blokowy: proces 5"/>
          <p:cNvSpPr>
            <a:spLocks noChangeArrowheads="1"/>
          </p:cNvSpPr>
          <p:nvPr/>
        </p:nvSpPr>
        <p:spPr bwMode="auto">
          <a:xfrm>
            <a:off x="2124075" y="1804988"/>
            <a:ext cx="1800225" cy="800100"/>
          </a:xfrm>
          <a:prstGeom prst="flowChartProcess">
            <a:avLst/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300" b="0" dirty="0" err="1">
                <a:latin typeface="Arial" pitchFamily="34" charset="0"/>
                <a:cs typeface="Arial" pitchFamily="34" charset="0"/>
              </a:rPr>
              <a:t>Individual</a:t>
            </a:r>
            <a:r>
              <a:rPr lang="pl-PL" sz="23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300" b="0" dirty="0" err="1">
                <a:latin typeface="Arial" pitchFamily="34" charset="0"/>
                <a:cs typeface="Arial" pitchFamily="34" charset="0"/>
              </a:rPr>
              <a:t>components</a:t>
            </a:r>
            <a:endParaRPr lang="pl-PL" sz="23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chemat blokowy: proces 7"/>
          <p:cNvSpPr/>
          <p:nvPr/>
        </p:nvSpPr>
        <p:spPr bwMode="auto">
          <a:xfrm>
            <a:off x="1979613" y="5408613"/>
            <a:ext cx="1944687" cy="830262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System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level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(Networks)</a:t>
            </a:r>
          </a:p>
        </p:txBody>
      </p:sp>
      <p:sp>
        <p:nvSpPr>
          <p:cNvPr id="13" name="Strzałka w dół 12"/>
          <p:cNvSpPr/>
          <p:nvPr/>
        </p:nvSpPr>
        <p:spPr bwMode="auto">
          <a:xfrm>
            <a:off x="349250" y="1412875"/>
            <a:ext cx="215900" cy="4752975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pl-PL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-24122" y="1412875"/>
            <a:ext cx="492443" cy="4679950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ctr">
              <a:defRPr/>
            </a:pPr>
            <a:r>
              <a:rPr lang="pl-PL" sz="2000" b="0" dirty="0" err="1">
                <a:latin typeface="Arial" pitchFamily="34" charset="0"/>
                <a:cs typeface="Arial" pitchFamily="34" charset="0"/>
              </a:rPr>
              <a:t>Averaging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over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individual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components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0" name="Schemat blokowy: proces 14"/>
          <p:cNvSpPr>
            <a:spLocks noChangeArrowheads="1"/>
          </p:cNvSpPr>
          <p:nvPr/>
        </p:nvSpPr>
        <p:spPr bwMode="auto">
          <a:xfrm>
            <a:off x="4452938" y="5292725"/>
            <a:ext cx="2206625" cy="708025"/>
          </a:xfrm>
          <a:prstGeom prst="flowChartProcess">
            <a:avLst/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PDEs to describe reaction/diffusion</a:t>
            </a:r>
          </a:p>
        </p:txBody>
      </p:sp>
      <p:sp>
        <p:nvSpPr>
          <p:cNvPr id="26631" name="Schemat blokowy: proces 15"/>
          <p:cNvSpPr>
            <a:spLocks noChangeArrowheads="1"/>
          </p:cNvSpPr>
          <p:nvPr/>
        </p:nvSpPr>
        <p:spPr bwMode="auto">
          <a:xfrm>
            <a:off x="4452938" y="6269038"/>
            <a:ext cx="2159000" cy="400050"/>
          </a:xfrm>
          <a:prstGeom prst="flowChartProcess">
            <a:avLst/>
          </a:prstGeom>
          <a:solidFill>
            <a:srgbClr val="FF00FF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Network graphs</a:t>
            </a:r>
          </a:p>
        </p:txBody>
      </p:sp>
      <p:cxnSp>
        <p:nvCxnSpPr>
          <p:cNvPr id="26632" name="Łącznik łamany 17"/>
          <p:cNvCxnSpPr>
            <a:cxnSpLocks noChangeShapeType="1"/>
            <a:stCxn id="8" idx="3"/>
            <a:endCxn id="26630" idx="1"/>
          </p:cNvCxnSpPr>
          <p:nvPr/>
        </p:nvCxnSpPr>
        <p:spPr bwMode="auto">
          <a:xfrm flipV="1">
            <a:off x="3924300" y="5646738"/>
            <a:ext cx="528638" cy="177800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33" name="Kształt 19"/>
          <p:cNvCxnSpPr>
            <a:cxnSpLocks noChangeShapeType="1"/>
            <a:stCxn id="8" idx="2"/>
            <a:endCxn id="26631" idx="1"/>
          </p:cNvCxnSpPr>
          <p:nvPr/>
        </p:nvCxnSpPr>
        <p:spPr bwMode="auto">
          <a:xfrm rot="16200000" flipH="1">
            <a:off x="3587750" y="5603875"/>
            <a:ext cx="230188" cy="1500188"/>
          </a:xfrm>
          <a:prstGeom prst="bentConnector2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6634" name="Schemat blokowy: proces 21"/>
          <p:cNvSpPr>
            <a:spLocks noChangeArrowheads="1"/>
          </p:cNvSpPr>
          <p:nvPr/>
        </p:nvSpPr>
        <p:spPr bwMode="auto">
          <a:xfrm>
            <a:off x="4524375" y="514350"/>
            <a:ext cx="1919288" cy="431800"/>
          </a:xfrm>
          <a:prstGeom prst="flowChartProcess">
            <a:avLst/>
          </a:prstGeom>
          <a:solidFill>
            <a:srgbClr val="00B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b="0">
                <a:latin typeface="Arial" pitchFamily="34" charset="0"/>
                <a:cs typeface="Arial" pitchFamily="34" charset="0"/>
              </a:rPr>
              <a:t>Fully-detailed</a:t>
            </a:r>
          </a:p>
        </p:txBody>
      </p:sp>
      <p:sp>
        <p:nvSpPr>
          <p:cNvPr id="26635" name="Schemat blokowy: proces 22"/>
          <p:cNvSpPr>
            <a:spLocks noChangeArrowheads="1"/>
          </p:cNvSpPr>
          <p:nvPr/>
        </p:nvSpPr>
        <p:spPr bwMode="auto">
          <a:xfrm>
            <a:off x="4524375" y="1895475"/>
            <a:ext cx="1919288" cy="769938"/>
          </a:xfrm>
          <a:prstGeom prst="flowChartProcess">
            <a:avLst/>
          </a:prstGeom>
          <a:solidFill>
            <a:srgbClr val="00B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b="0">
                <a:latin typeface="Arial" pitchFamily="34" charset="0"/>
                <a:cs typeface="Arial" pitchFamily="34" charset="0"/>
              </a:rPr>
              <a:t>Atomistically-detailed</a:t>
            </a:r>
          </a:p>
        </p:txBody>
      </p:sp>
      <p:sp>
        <p:nvSpPr>
          <p:cNvPr id="26636" name="Schemat blokowy: proces 23"/>
          <p:cNvSpPr>
            <a:spLocks noChangeArrowheads="1"/>
          </p:cNvSpPr>
          <p:nvPr/>
        </p:nvSpPr>
        <p:spPr bwMode="auto">
          <a:xfrm>
            <a:off x="4595813" y="4200525"/>
            <a:ext cx="2136775" cy="431800"/>
          </a:xfrm>
          <a:prstGeom prst="flowChartProcess">
            <a:avLst/>
          </a:prstGeom>
          <a:solidFill>
            <a:srgbClr val="00B05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b="0">
                <a:latin typeface="Arial" pitchFamily="34" charset="0"/>
                <a:cs typeface="Arial" pitchFamily="34" charset="0"/>
              </a:rPr>
              <a:t>Coarse-grained</a:t>
            </a:r>
          </a:p>
        </p:txBody>
      </p:sp>
      <p:sp>
        <p:nvSpPr>
          <p:cNvPr id="26637" name="Schemat blokowy: proces 24"/>
          <p:cNvSpPr>
            <a:spLocks noChangeArrowheads="1"/>
          </p:cNvSpPr>
          <p:nvPr/>
        </p:nvSpPr>
        <p:spPr bwMode="auto">
          <a:xfrm>
            <a:off x="7045325" y="527050"/>
            <a:ext cx="1295400" cy="400050"/>
          </a:xfrm>
          <a:prstGeom prst="flowChartProcess">
            <a:avLst/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QM</a:t>
            </a:r>
          </a:p>
        </p:txBody>
      </p:sp>
      <p:sp>
        <p:nvSpPr>
          <p:cNvPr id="26638" name="Schemat blokowy: proces 25"/>
          <p:cNvSpPr>
            <a:spLocks noChangeArrowheads="1"/>
          </p:cNvSpPr>
          <p:nvPr/>
        </p:nvSpPr>
        <p:spPr bwMode="auto">
          <a:xfrm>
            <a:off x="7045325" y="1247775"/>
            <a:ext cx="1295400" cy="400050"/>
          </a:xfrm>
          <a:prstGeom prst="flowChartProcess">
            <a:avLst/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QM/MM</a:t>
            </a:r>
          </a:p>
        </p:txBody>
      </p:sp>
      <p:sp>
        <p:nvSpPr>
          <p:cNvPr id="26639" name="Schemat blokowy: proces 26"/>
          <p:cNvSpPr>
            <a:spLocks noChangeArrowheads="1"/>
          </p:cNvSpPr>
          <p:nvPr/>
        </p:nvSpPr>
        <p:spPr bwMode="auto">
          <a:xfrm>
            <a:off x="7045325" y="2078038"/>
            <a:ext cx="1295400" cy="400050"/>
          </a:xfrm>
          <a:prstGeom prst="flowChartProcess">
            <a:avLst/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All-atom</a:t>
            </a:r>
          </a:p>
        </p:txBody>
      </p:sp>
      <p:sp>
        <p:nvSpPr>
          <p:cNvPr id="26640" name="Schemat blokowy: proces 27"/>
          <p:cNvSpPr>
            <a:spLocks noChangeArrowheads="1"/>
          </p:cNvSpPr>
          <p:nvPr/>
        </p:nvSpPr>
        <p:spPr bwMode="auto">
          <a:xfrm>
            <a:off x="7045325" y="2843213"/>
            <a:ext cx="1295400" cy="708025"/>
          </a:xfrm>
          <a:prstGeom prst="flowChartProcess">
            <a:avLst/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United-atom</a:t>
            </a:r>
          </a:p>
        </p:txBody>
      </p:sp>
      <p:sp>
        <p:nvSpPr>
          <p:cNvPr id="26641" name="Schemat blokowy: proces 28"/>
          <p:cNvSpPr>
            <a:spLocks noChangeArrowheads="1"/>
          </p:cNvSpPr>
          <p:nvPr/>
        </p:nvSpPr>
        <p:spPr bwMode="auto">
          <a:xfrm>
            <a:off x="7045325" y="3851275"/>
            <a:ext cx="1295400" cy="708025"/>
          </a:xfrm>
          <a:prstGeom prst="flowChartProcess">
            <a:avLst/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Residue level</a:t>
            </a:r>
          </a:p>
        </p:txBody>
      </p:sp>
      <p:sp>
        <p:nvSpPr>
          <p:cNvPr id="26642" name="Schemat blokowy: proces 29"/>
          <p:cNvSpPr>
            <a:spLocks noChangeArrowheads="1"/>
          </p:cNvSpPr>
          <p:nvPr/>
        </p:nvSpPr>
        <p:spPr bwMode="auto">
          <a:xfrm>
            <a:off x="7045325" y="5280025"/>
            <a:ext cx="1295400" cy="1016000"/>
          </a:xfrm>
          <a:prstGeom prst="flowChartProcess">
            <a:avLst/>
          </a:prstGeom>
          <a:solidFill>
            <a:srgbClr val="00B0F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>
                <a:latin typeface="Arial" pitchFamily="34" charset="0"/>
                <a:cs typeface="Arial" pitchFamily="34" charset="0"/>
              </a:rPr>
              <a:t>Molecule/domain level</a:t>
            </a:r>
          </a:p>
        </p:txBody>
      </p:sp>
      <p:cxnSp>
        <p:nvCxnSpPr>
          <p:cNvPr id="26643" name="Łącznik łamany 31"/>
          <p:cNvCxnSpPr>
            <a:cxnSpLocks noChangeShapeType="1"/>
            <a:stCxn id="26634" idx="3"/>
            <a:endCxn id="26637" idx="1"/>
          </p:cNvCxnSpPr>
          <p:nvPr/>
        </p:nvCxnSpPr>
        <p:spPr bwMode="auto">
          <a:xfrm flipV="1">
            <a:off x="6443663" y="727075"/>
            <a:ext cx="601662" cy="3175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44" name="Łącznik łamany 33"/>
          <p:cNvCxnSpPr>
            <a:cxnSpLocks noChangeShapeType="1"/>
            <a:stCxn id="26626" idx="3"/>
            <a:endCxn id="26634" idx="1"/>
          </p:cNvCxnSpPr>
          <p:nvPr/>
        </p:nvCxnSpPr>
        <p:spPr bwMode="auto">
          <a:xfrm flipV="1">
            <a:off x="3924300" y="730250"/>
            <a:ext cx="600075" cy="1474788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45" name="Łącznik łamany 35"/>
          <p:cNvCxnSpPr>
            <a:cxnSpLocks noChangeShapeType="1"/>
            <a:stCxn id="26626" idx="3"/>
            <a:endCxn id="26635" idx="1"/>
          </p:cNvCxnSpPr>
          <p:nvPr/>
        </p:nvCxnSpPr>
        <p:spPr bwMode="auto">
          <a:xfrm>
            <a:off x="3924300" y="2205038"/>
            <a:ext cx="600075" cy="74612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46" name="Kształt 39"/>
          <p:cNvCxnSpPr>
            <a:cxnSpLocks noChangeShapeType="1"/>
            <a:stCxn id="26626" idx="2"/>
            <a:endCxn id="26636" idx="1"/>
          </p:cNvCxnSpPr>
          <p:nvPr/>
        </p:nvCxnSpPr>
        <p:spPr bwMode="auto">
          <a:xfrm rot="16200000" flipH="1">
            <a:off x="2904332" y="2724944"/>
            <a:ext cx="1811337" cy="1571625"/>
          </a:xfrm>
          <a:prstGeom prst="bentConnector2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47" name="Łącznik łamany 42"/>
          <p:cNvCxnSpPr>
            <a:cxnSpLocks noChangeShapeType="1"/>
            <a:stCxn id="26635" idx="3"/>
            <a:endCxn id="26639" idx="1"/>
          </p:cNvCxnSpPr>
          <p:nvPr/>
        </p:nvCxnSpPr>
        <p:spPr bwMode="auto">
          <a:xfrm flipV="1">
            <a:off x="6443663" y="2278063"/>
            <a:ext cx="601662" cy="1587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48" name="Kształt 44"/>
          <p:cNvCxnSpPr>
            <a:cxnSpLocks noChangeShapeType="1"/>
            <a:stCxn id="26634" idx="2"/>
            <a:endCxn id="26638" idx="1"/>
          </p:cNvCxnSpPr>
          <p:nvPr/>
        </p:nvCxnSpPr>
        <p:spPr bwMode="auto">
          <a:xfrm rot="16200000" flipH="1">
            <a:off x="6014244" y="416719"/>
            <a:ext cx="501650" cy="1560512"/>
          </a:xfrm>
          <a:prstGeom prst="bentConnector2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49" name="Łącznik łamany 46"/>
          <p:cNvCxnSpPr>
            <a:cxnSpLocks noChangeShapeType="1"/>
            <a:stCxn id="26635" idx="0"/>
            <a:endCxn id="26638" idx="2"/>
          </p:cNvCxnSpPr>
          <p:nvPr/>
        </p:nvCxnSpPr>
        <p:spPr bwMode="auto">
          <a:xfrm rot="5400000" flipH="1" flipV="1">
            <a:off x="6465094" y="667544"/>
            <a:ext cx="247650" cy="2208212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50" name="Kształt 48"/>
          <p:cNvCxnSpPr>
            <a:cxnSpLocks noChangeShapeType="1"/>
            <a:stCxn id="26635" idx="2"/>
            <a:endCxn id="26640" idx="1"/>
          </p:cNvCxnSpPr>
          <p:nvPr/>
        </p:nvCxnSpPr>
        <p:spPr bwMode="auto">
          <a:xfrm rot="16200000" flipH="1">
            <a:off x="5999163" y="2151063"/>
            <a:ext cx="531812" cy="1560512"/>
          </a:xfrm>
          <a:prstGeom prst="bentConnector2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51" name="Łącznik łamany 50"/>
          <p:cNvCxnSpPr>
            <a:cxnSpLocks noChangeShapeType="1"/>
            <a:stCxn id="26636" idx="2"/>
            <a:endCxn id="26642" idx="0"/>
          </p:cNvCxnSpPr>
          <p:nvPr/>
        </p:nvCxnSpPr>
        <p:spPr bwMode="auto">
          <a:xfrm rot="16200000" flipH="1">
            <a:off x="6354763" y="3941762"/>
            <a:ext cx="647700" cy="2028825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52" name="Łącznik łamany 52"/>
          <p:cNvCxnSpPr>
            <a:cxnSpLocks noChangeShapeType="1"/>
            <a:stCxn id="26636" idx="3"/>
            <a:endCxn id="26641" idx="1"/>
          </p:cNvCxnSpPr>
          <p:nvPr/>
        </p:nvCxnSpPr>
        <p:spPr bwMode="auto">
          <a:xfrm flipV="1">
            <a:off x="6732588" y="4205288"/>
            <a:ext cx="312737" cy="211137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4" name="Strzałka w dół 53"/>
          <p:cNvSpPr/>
          <p:nvPr/>
        </p:nvSpPr>
        <p:spPr bwMode="auto">
          <a:xfrm>
            <a:off x="8485188" y="527050"/>
            <a:ext cx="215900" cy="5832475"/>
          </a:xfrm>
          <a:prstGeom prst="downArrow">
            <a:avLst/>
          </a:prstGeom>
          <a:solidFill>
            <a:srgbClr val="FFC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pl-PL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8688079" y="476250"/>
            <a:ext cx="492443" cy="5976938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ctr">
              <a:defRPr/>
            </a:pPr>
            <a:r>
              <a:rPr lang="pl-PL" sz="2000" b="0" dirty="0" err="1">
                <a:latin typeface="Arial" pitchFamily="34" charset="0"/>
                <a:cs typeface="Arial" pitchFamily="34" charset="0"/>
              </a:rPr>
              <a:t>Averaging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over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„less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important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”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degrees</a:t>
            </a:r>
            <a:r>
              <a:rPr lang="pl-PL" sz="2000" b="0" dirty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>
                <a:latin typeface="Arial" pitchFamily="34" charset="0"/>
                <a:cs typeface="Arial" pitchFamily="34" charset="0"/>
              </a:rPr>
              <a:t>freedom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655" name="Schemat blokowy: proces 66"/>
          <p:cNvSpPr>
            <a:spLocks noChangeArrowheads="1"/>
          </p:cNvSpPr>
          <p:nvPr/>
        </p:nvSpPr>
        <p:spPr bwMode="auto">
          <a:xfrm>
            <a:off x="684213" y="3462338"/>
            <a:ext cx="1727200" cy="830262"/>
          </a:xfrm>
          <a:prstGeom prst="flowChartProcess">
            <a:avLst/>
          </a:prstGeom>
          <a:solidFill>
            <a:srgbClr val="FF99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0" dirty="0" err="1">
                <a:latin typeface="Arial" pitchFamily="34" charset="0"/>
                <a:cs typeface="Arial" pitchFamily="34" charset="0"/>
              </a:rPr>
              <a:t>Description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level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56" name="Kształt 83"/>
          <p:cNvCxnSpPr>
            <a:cxnSpLocks noChangeShapeType="1"/>
            <a:stCxn id="26655" idx="0"/>
            <a:endCxn id="26626" idx="1"/>
          </p:cNvCxnSpPr>
          <p:nvPr/>
        </p:nvCxnSpPr>
        <p:spPr bwMode="auto">
          <a:xfrm rot="5400000" flipH="1" flipV="1">
            <a:off x="1207294" y="2545557"/>
            <a:ext cx="1257300" cy="576262"/>
          </a:xfrm>
          <a:prstGeom prst="bentConnector2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57" name="Kształt 85"/>
          <p:cNvCxnSpPr>
            <a:cxnSpLocks noChangeShapeType="1"/>
            <a:stCxn id="26655" idx="2"/>
            <a:endCxn id="8" idx="1"/>
          </p:cNvCxnSpPr>
          <p:nvPr/>
        </p:nvCxnSpPr>
        <p:spPr bwMode="auto">
          <a:xfrm rot="16200000" flipH="1">
            <a:off x="997744" y="4842669"/>
            <a:ext cx="1531938" cy="431800"/>
          </a:xfrm>
          <a:prstGeom prst="bentConnector2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84984"/>
            <a:ext cx="2171275" cy="117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C:\Users\Adam\AppData\Local\Temp\ecoli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124744"/>
            <a:ext cx="1862634" cy="184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500" y="214040"/>
            <a:ext cx="1944216" cy="102387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6388" y="4818360"/>
            <a:ext cx="2210569" cy="153576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0" name="Picture 5" descr="unres_all_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4308" y="1823616"/>
            <a:ext cx="1999208" cy="139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unres_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1508" y="3429000"/>
            <a:ext cx="2079848" cy="145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7056" y="5034385"/>
            <a:ext cx="1443685" cy="177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04813"/>
            <a:ext cx="6697662" cy="53784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46083" name="pole tekstowe 2"/>
          <p:cNvSpPr txBox="1">
            <a:spLocks noChangeArrowheads="1"/>
          </p:cNvSpPr>
          <p:nvPr/>
        </p:nvSpPr>
        <p:spPr bwMode="auto">
          <a:xfrm>
            <a:off x="323850" y="6021388"/>
            <a:ext cx="799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0"/>
              <a:t>Thorpe et al., </a:t>
            </a:r>
            <a:r>
              <a:rPr lang="pl-PL" b="0" i="1"/>
              <a:t>J. Phys. Chem.B</a:t>
            </a:r>
            <a:r>
              <a:rPr lang="pl-PL" b="0"/>
              <a:t>, </a:t>
            </a:r>
            <a:r>
              <a:rPr lang="pl-PL"/>
              <a:t>2008</a:t>
            </a:r>
            <a:r>
              <a:rPr lang="pl-PL" b="0"/>
              <a:t>, </a:t>
            </a:r>
            <a:r>
              <a:rPr lang="pl-PL" b="0" i="1"/>
              <a:t>112</a:t>
            </a:r>
            <a:r>
              <a:rPr lang="pl-PL" b="0"/>
              <a:t>, 20, 13079-13090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84338"/>
            <a:ext cx="3400425" cy="3733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152650"/>
            <a:ext cx="4105275" cy="33369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9700" name="pole tekstowe 3"/>
          <p:cNvSpPr txBox="1">
            <a:spLocks noChangeArrowheads="1"/>
          </p:cNvSpPr>
          <p:nvPr/>
        </p:nvSpPr>
        <p:spPr bwMode="auto">
          <a:xfrm>
            <a:off x="250825" y="5489575"/>
            <a:ext cx="43926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/>
              <a:t>S</a:t>
            </a:r>
            <a:r>
              <a:rPr lang="en-US" sz="2000" b="0"/>
              <a:t>uperposition of the native fold (cyan) and the</a:t>
            </a:r>
            <a:r>
              <a:rPr lang="pl-PL" sz="2000" b="0"/>
              <a:t> </a:t>
            </a:r>
            <a:r>
              <a:rPr lang="en-US" sz="2000" b="0"/>
              <a:t>conformation (red) with the lowest C</a:t>
            </a:r>
            <a:r>
              <a:rPr lang="pl-PL" sz="2000" b="0" baseline="30000">
                <a:latin typeface="Symbol" pitchFamily="18" charset="2"/>
              </a:rPr>
              <a:t>a</a:t>
            </a:r>
            <a:r>
              <a:rPr lang="en-US" sz="2000" b="0"/>
              <a:t> RMSD (2.85 Å) from the native fold</a:t>
            </a:r>
            <a:endParaRPr lang="pl-PL" sz="2000" b="0"/>
          </a:p>
        </p:txBody>
      </p:sp>
      <p:sp>
        <p:nvSpPr>
          <p:cNvPr id="29701" name="pole tekstowe 4"/>
          <p:cNvSpPr txBox="1">
            <a:spLocks noChangeArrowheads="1"/>
          </p:cNvSpPr>
          <p:nvPr/>
        </p:nvSpPr>
        <p:spPr bwMode="auto">
          <a:xfrm>
            <a:off x="5183188" y="5489575"/>
            <a:ext cx="3781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0"/>
              <a:t>Energy-RMSD diagram</a:t>
            </a:r>
          </a:p>
        </p:txBody>
      </p:sp>
      <p:sp>
        <p:nvSpPr>
          <p:cNvPr id="29702" name="pole tekstowe 5"/>
          <p:cNvSpPr txBox="1">
            <a:spLocks noChangeArrowheads="1"/>
          </p:cNvSpPr>
          <p:nvPr/>
        </p:nvSpPr>
        <p:spPr bwMode="auto">
          <a:xfrm>
            <a:off x="0" y="188913"/>
            <a:ext cx="9144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0"/>
              <a:t>Global optimization of the energy surface of the N-terminal portion of the B-domain of staphylococcal protein A with all-atom ECEPP/3 force field + SRFOPT mean-field solvation model (Vila et al., PNAS, 2003, 100, 14812–14816)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24384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prot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hairp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52950"/>
            <a:ext cx="3276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heli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0"/>
            <a:ext cx="2971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lo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378325"/>
            <a:ext cx="3429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9" name="Rectangle 7"/>
          <p:cNvSpPr>
            <a:spLocks noChangeArrowheads="1"/>
          </p:cNvSpPr>
          <p:nvPr/>
        </p:nvSpPr>
        <p:spPr bwMode="auto">
          <a:xfrm>
            <a:off x="782638" y="2878138"/>
            <a:ext cx="7315200" cy="457200"/>
          </a:xfrm>
          <a:prstGeom prst="rect">
            <a:avLst/>
          </a:prstGeom>
          <a:gradFill rotWithShape="0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9720" name="Rectangle 8"/>
          <p:cNvSpPr>
            <a:spLocks noChangeArrowheads="1"/>
          </p:cNvSpPr>
          <p:nvPr/>
        </p:nvSpPr>
        <p:spPr bwMode="auto">
          <a:xfrm>
            <a:off x="7826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1" name="Rectangle 9"/>
          <p:cNvSpPr>
            <a:spLocks noChangeArrowheads="1"/>
          </p:cNvSpPr>
          <p:nvPr/>
        </p:nvSpPr>
        <p:spPr bwMode="auto">
          <a:xfrm>
            <a:off x="12398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2" name="Rectangle 10"/>
          <p:cNvSpPr>
            <a:spLocks noChangeArrowheads="1"/>
          </p:cNvSpPr>
          <p:nvPr/>
        </p:nvSpPr>
        <p:spPr bwMode="auto">
          <a:xfrm>
            <a:off x="16970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3" name="Rectangle 11"/>
          <p:cNvSpPr>
            <a:spLocks noChangeArrowheads="1"/>
          </p:cNvSpPr>
          <p:nvPr/>
        </p:nvSpPr>
        <p:spPr bwMode="auto">
          <a:xfrm>
            <a:off x="21542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4" name="Rectangle 12"/>
          <p:cNvSpPr>
            <a:spLocks noChangeArrowheads="1"/>
          </p:cNvSpPr>
          <p:nvPr/>
        </p:nvSpPr>
        <p:spPr bwMode="auto">
          <a:xfrm>
            <a:off x="26114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5" name="Rectangle 13"/>
          <p:cNvSpPr>
            <a:spLocks noChangeArrowheads="1"/>
          </p:cNvSpPr>
          <p:nvPr/>
        </p:nvSpPr>
        <p:spPr bwMode="auto">
          <a:xfrm>
            <a:off x="30686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6" name="Rectangle 14"/>
          <p:cNvSpPr>
            <a:spLocks noChangeArrowheads="1"/>
          </p:cNvSpPr>
          <p:nvPr/>
        </p:nvSpPr>
        <p:spPr bwMode="auto">
          <a:xfrm>
            <a:off x="35258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7" name="Rectangle 15"/>
          <p:cNvSpPr>
            <a:spLocks noChangeArrowheads="1"/>
          </p:cNvSpPr>
          <p:nvPr/>
        </p:nvSpPr>
        <p:spPr bwMode="auto">
          <a:xfrm>
            <a:off x="39830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8" name="Rectangle 16"/>
          <p:cNvSpPr>
            <a:spLocks noChangeArrowheads="1"/>
          </p:cNvSpPr>
          <p:nvPr/>
        </p:nvSpPr>
        <p:spPr bwMode="auto">
          <a:xfrm>
            <a:off x="44402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29" name="Rectangle 17"/>
          <p:cNvSpPr>
            <a:spLocks noChangeArrowheads="1"/>
          </p:cNvSpPr>
          <p:nvPr/>
        </p:nvSpPr>
        <p:spPr bwMode="auto">
          <a:xfrm>
            <a:off x="48974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30" name="Rectangle 18"/>
          <p:cNvSpPr>
            <a:spLocks noChangeArrowheads="1"/>
          </p:cNvSpPr>
          <p:nvPr/>
        </p:nvSpPr>
        <p:spPr bwMode="auto">
          <a:xfrm>
            <a:off x="53546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31" name="Rectangle 19"/>
          <p:cNvSpPr>
            <a:spLocks noChangeArrowheads="1"/>
          </p:cNvSpPr>
          <p:nvPr/>
        </p:nvSpPr>
        <p:spPr bwMode="auto">
          <a:xfrm>
            <a:off x="58118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32" name="Rectangle 20"/>
          <p:cNvSpPr>
            <a:spLocks noChangeArrowheads="1"/>
          </p:cNvSpPr>
          <p:nvPr/>
        </p:nvSpPr>
        <p:spPr bwMode="auto">
          <a:xfrm>
            <a:off x="62690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33" name="Rectangle 21"/>
          <p:cNvSpPr>
            <a:spLocks noChangeArrowheads="1"/>
          </p:cNvSpPr>
          <p:nvPr/>
        </p:nvSpPr>
        <p:spPr bwMode="auto">
          <a:xfrm>
            <a:off x="67262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34" name="Rectangle 22"/>
          <p:cNvSpPr>
            <a:spLocks noChangeArrowheads="1"/>
          </p:cNvSpPr>
          <p:nvPr/>
        </p:nvSpPr>
        <p:spPr bwMode="auto">
          <a:xfrm>
            <a:off x="71834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9735" name="Rectangle 23"/>
          <p:cNvSpPr>
            <a:spLocks noChangeArrowheads="1"/>
          </p:cNvSpPr>
          <p:nvPr/>
        </p:nvSpPr>
        <p:spPr bwMode="auto">
          <a:xfrm>
            <a:off x="7640638" y="2878138"/>
            <a:ext cx="457200" cy="457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363538" y="3495675"/>
            <a:ext cx="81756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10</a:t>
            </a:r>
            <a:r>
              <a:rPr lang="zh-CN" altLang="en-US" sz="2400" baseline="300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-15</a:t>
            </a:r>
          </a:p>
          <a:p>
            <a:r>
              <a:rPr lang="en-US" altLang="zh-CN" b="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femto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1747838" y="3495675"/>
            <a:ext cx="81756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10</a:t>
            </a:r>
            <a:r>
              <a:rPr lang="zh-CN" altLang="en-US" sz="2400" baseline="300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-12</a:t>
            </a:r>
          </a:p>
          <a:p>
            <a:r>
              <a:rPr lang="en-US" altLang="zh-CN" b="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pico</a:t>
            </a: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3187700" y="3495675"/>
            <a:ext cx="7048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10</a:t>
            </a:r>
            <a:r>
              <a:rPr lang="zh-CN" altLang="en-US" sz="2400" baseline="300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-9</a:t>
            </a:r>
          </a:p>
          <a:p>
            <a:r>
              <a:rPr lang="en-US" altLang="zh-CN" b="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nano</a:t>
            </a:r>
            <a:endParaRPr lang="en-US" altLang="zh-CN" sz="2400" b="0" baseline="300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4541838" y="3495675"/>
            <a:ext cx="7429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10</a:t>
            </a:r>
            <a:r>
              <a:rPr lang="zh-CN" altLang="en-US" sz="2400" baseline="300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-6</a:t>
            </a:r>
          </a:p>
          <a:p>
            <a:r>
              <a:rPr lang="en-US" altLang="zh-CN" b="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micro</a:t>
            </a: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5930900" y="3495675"/>
            <a:ext cx="7048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10</a:t>
            </a:r>
            <a:r>
              <a:rPr lang="zh-CN" altLang="en-US" sz="2400" baseline="300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-3</a:t>
            </a:r>
          </a:p>
          <a:p>
            <a:r>
              <a:rPr lang="en-US" altLang="zh-CN" b="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milli</a:t>
            </a:r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7132638" y="3495675"/>
            <a:ext cx="10350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10</a:t>
            </a:r>
            <a:r>
              <a:rPr lang="zh-CN" altLang="en-US" sz="2400" baseline="300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0</a:t>
            </a:r>
          </a:p>
          <a:p>
            <a:r>
              <a:rPr lang="en-US" altLang="zh-CN" b="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seconds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304800" y="4191000"/>
            <a:ext cx="10429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b</a:t>
            </a:r>
            <a:r>
              <a:rPr lang="en-US" altLang="zh-CN" sz="16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ond </a:t>
            </a:r>
          </a:p>
          <a:p>
            <a:r>
              <a:rPr lang="en-US" altLang="zh-CN" sz="16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vibration</a:t>
            </a:r>
            <a:endParaRPr lang="en-US" altLang="zh-CN" sz="12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3200400" y="4191000"/>
            <a:ext cx="9064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loop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closure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800" name="Text Box 32"/>
          <p:cNvSpPr txBox="1">
            <a:spLocks noChangeArrowheads="1"/>
          </p:cNvSpPr>
          <p:nvPr/>
        </p:nvSpPr>
        <p:spPr bwMode="auto">
          <a:xfrm>
            <a:off x="3581400" y="1981200"/>
            <a:ext cx="11223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h</a:t>
            </a:r>
            <a:r>
              <a:rPr lang="en-US" altLang="zh-CN" sz="16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elix</a:t>
            </a:r>
          </a:p>
          <a:p>
            <a:r>
              <a:rPr lang="en-US" altLang="zh-CN" sz="16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form</a:t>
            </a:r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ation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801" name="Text Box 33"/>
          <p:cNvSpPr txBox="1">
            <a:spLocks noChangeArrowheads="1"/>
          </p:cNvSpPr>
          <p:nvPr/>
        </p:nvSpPr>
        <p:spPr bwMode="auto">
          <a:xfrm>
            <a:off x="5791200" y="4191000"/>
            <a:ext cx="11541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folding of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  <a:sym typeface="Symbol" pitchFamily="18" charset="2"/>
              </a:rPr>
              <a:t>-</a:t>
            </a:r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hairpins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802" name="Text Box 34"/>
          <p:cNvSpPr txBox="1">
            <a:spLocks noChangeArrowheads="1"/>
          </p:cNvSpPr>
          <p:nvPr/>
        </p:nvSpPr>
        <p:spPr bwMode="auto">
          <a:xfrm>
            <a:off x="8001000" y="2133600"/>
            <a:ext cx="873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protein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  <a:p>
            <a:r>
              <a:rPr lang="en-US" altLang="zh-CN" sz="16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fold</a:t>
            </a:r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ing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499747" name="Line 35"/>
          <p:cNvSpPr>
            <a:spLocks noChangeShapeType="1"/>
          </p:cNvSpPr>
          <p:nvPr/>
        </p:nvSpPr>
        <p:spPr bwMode="auto">
          <a:xfrm flipV="1">
            <a:off x="4267200" y="3505200"/>
            <a:ext cx="0" cy="1524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804" name="Group 36"/>
          <p:cNvGrpSpPr>
            <a:grpSpLocks/>
          </p:cNvGrpSpPr>
          <p:nvPr/>
        </p:nvGrpSpPr>
        <p:grpSpPr bwMode="auto">
          <a:xfrm>
            <a:off x="304800" y="4876800"/>
            <a:ext cx="1085850" cy="1049338"/>
            <a:chOff x="224" y="1486"/>
            <a:chExt cx="684" cy="661"/>
          </a:xfrm>
        </p:grpSpPr>
        <p:sp>
          <p:nvSpPr>
            <p:cNvPr id="32815" name="Text Box 37"/>
            <p:cNvSpPr txBox="1">
              <a:spLocks noChangeArrowheads="1"/>
            </p:cNvSpPr>
            <p:nvPr/>
          </p:nvSpPr>
          <p:spPr bwMode="auto">
            <a:xfrm>
              <a:off x="224" y="1743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altLang="zh-CN" b="0">
                  <a:solidFill>
                    <a:schemeClr val="accent2"/>
                  </a:solidFill>
                  <a:latin typeface="Arial" pitchFamily="34" charset="0"/>
                </a:rPr>
                <a:t>all atom </a:t>
              </a:r>
              <a:r>
                <a:rPr lang="en-US" altLang="zh-CN" b="0">
                  <a:solidFill>
                    <a:schemeClr val="accent2"/>
                  </a:solidFill>
                  <a:latin typeface="Arial" pitchFamily="34" charset="0"/>
                  <a:ea typeface="SimSun" pitchFamily="2" charset="-122"/>
                </a:rPr>
                <a:t>MD step</a:t>
              </a:r>
            </a:p>
          </p:txBody>
        </p:sp>
        <p:sp>
          <p:nvSpPr>
            <p:cNvPr id="499750" name="Line 38"/>
            <p:cNvSpPr>
              <a:spLocks noChangeShapeType="1"/>
            </p:cNvSpPr>
            <p:nvPr/>
          </p:nvSpPr>
          <p:spPr bwMode="auto">
            <a:xfrm flipV="1">
              <a:off x="576" y="1486"/>
              <a:ext cx="0" cy="28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99751" name="Line 39"/>
          <p:cNvSpPr>
            <a:spLocks noChangeShapeType="1"/>
          </p:cNvSpPr>
          <p:nvPr/>
        </p:nvSpPr>
        <p:spPr bwMode="auto">
          <a:xfrm>
            <a:off x="1828800" y="2743200"/>
            <a:ext cx="762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752" name="Line 40"/>
          <p:cNvSpPr>
            <a:spLocks noChangeShapeType="1"/>
          </p:cNvSpPr>
          <p:nvPr/>
        </p:nvSpPr>
        <p:spPr bwMode="auto">
          <a:xfrm flipH="1">
            <a:off x="2133600" y="1600200"/>
            <a:ext cx="0" cy="1143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807" name="Text Box 41"/>
          <p:cNvSpPr txBox="1">
            <a:spLocks noChangeArrowheads="1"/>
          </p:cNvSpPr>
          <p:nvPr/>
        </p:nvSpPr>
        <p:spPr bwMode="auto">
          <a:xfrm>
            <a:off x="762000" y="1981200"/>
            <a:ext cx="1120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sidechain</a:t>
            </a:r>
            <a:endParaRPr lang="en-US" altLang="zh-CN" sz="1600">
              <a:solidFill>
                <a:schemeClr val="accent2"/>
              </a:solidFill>
              <a:latin typeface="Arial" pitchFamily="34" charset="0"/>
              <a:ea typeface="SimSun" pitchFamily="2" charset="-122"/>
            </a:endParaRPr>
          </a:p>
          <a:p>
            <a:r>
              <a:rPr lang="pl-PL" altLang="zh-CN" sz="1600">
                <a:solidFill>
                  <a:schemeClr val="accent2"/>
                </a:solidFill>
                <a:latin typeface="Arial" pitchFamily="34" charset="0"/>
              </a:rPr>
              <a:t>rot</a:t>
            </a:r>
            <a:r>
              <a:rPr lang="en-US" altLang="zh-CN" sz="1600">
                <a:solidFill>
                  <a:schemeClr val="accent2"/>
                </a:solidFill>
                <a:latin typeface="Arial" pitchFamily="34" charset="0"/>
                <a:ea typeface="SimSun" pitchFamily="2" charset="-122"/>
              </a:rPr>
              <a:t>ation</a:t>
            </a:r>
          </a:p>
        </p:txBody>
      </p:sp>
      <p:sp>
        <p:nvSpPr>
          <p:cNvPr id="499754" name="Line 42"/>
          <p:cNvSpPr>
            <a:spLocks noChangeShapeType="1"/>
          </p:cNvSpPr>
          <p:nvPr/>
        </p:nvSpPr>
        <p:spPr bwMode="auto">
          <a:xfrm>
            <a:off x="3886200" y="3505200"/>
            <a:ext cx="762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755" name="Line 43"/>
          <p:cNvSpPr>
            <a:spLocks noChangeShapeType="1"/>
          </p:cNvSpPr>
          <p:nvPr/>
        </p:nvSpPr>
        <p:spPr bwMode="auto">
          <a:xfrm>
            <a:off x="4191000" y="2743200"/>
            <a:ext cx="1143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756" name="Line 44"/>
          <p:cNvSpPr>
            <a:spLocks noChangeShapeType="1"/>
          </p:cNvSpPr>
          <p:nvPr/>
        </p:nvSpPr>
        <p:spPr bwMode="auto">
          <a:xfrm flipH="1">
            <a:off x="4724400" y="182880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757" name="Line 45"/>
          <p:cNvSpPr>
            <a:spLocks noChangeShapeType="1"/>
          </p:cNvSpPr>
          <p:nvPr/>
        </p:nvSpPr>
        <p:spPr bwMode="auto">
          <a:xfrm flipV="1">
            <a:off x="5562600" y="3505200"/>
            <a:ext cx="0" cy="1066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758" name="Line 46"/>
          <p:cNvSpPr>
            <a:spLocks noChangeShapeType="1"/>
          </p:cNvSpPr>
          <p:nvPr/>
        </p:nvSpPr>
        <p:spPr bwMode="auto">
          <a:xfrm>
            <a:off x="5105400" y="3505200"/>
            <a:ext cx="990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759" name="Line 47"/>
          <p:cNvSpPr>
            <a:spLocks noChangeShapeType="1"/>
          </p:cNvSpPr>
          <p:nvPr/>
        </p:nvSpPr>
        <p:spPr bwMode="auto">
          <a:xfrm>
            <a:off x="5562600" y="2743200"/>
            <a:ext cx="2514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760" name="Line 48"/>
          <p:cNvSpPr>
            <a:spLocks noChangeShapeType="1"/>
          </p:cNvSpPr>
          <p:nvPr/>
        </p:nvSpPr>
        <p:spPr bwMode="auto">
          <a:xfrm flipH="1">
            <a:off x="7010400" y="2438400"/>
            <a:ext cx="0" cy="304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00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16523</TotalTime>
  <Words>1829</Words>
  <Application>Microsoft Office PowerPoint</Application>
  <PresentationFormat>Pokaz na ekranie (4:3)</PresentationFormat>
  <Paragraphs>209</Paragraphs>
  <Slides>70</Slides>
  <Notes>0</Notes>
  <HiddenSlides>0</HiddenSlides>
  <MMClips>2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70</vt:i4>
      </vt:variant>
    </vt:vector>
  </HeadingPairs>
  <TitlesOfParts>
    <vt:vector size="73" baseType="lpstr">
      <vt:lpstr>Default Design</vt:lpstr>
      <vt:lpstr>Równanie</vt:lpstr>
      <vt:lpstr>Equation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</vt:vector>
  </TitlesOfParts>
  <Company>Cornell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jarekp</dc:creator>
  <cp:lastModifiedBy>Adam</cp:lastModifiedBy>
  <cp:revision>1306</cp:revision>
  <dcterms:created xsi:type="dcterms:W3CDTF">2001-03-29T14:41:43Z</dcterms:created>
  <dcterms:modified xsi:type="dcterms:W3CDTF">2015-01-19T06:12:09Z</dcterms:modified>
</cp:coreProperties>
</file>