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21" r:id="rId2"/>
    <p:sldId id="769" r:id="rId3"/>
    <p:sldId id="771" r:id="rId4"/>
    <p:sldId id="776" r:id="rId5"/>
    <p:sldId id="772" r:id="rId6"/>
    <p:sldId id="773" r:id="rId7"/>
    <p:sldId id="774" r:id="rId8"/>
    <p:sldId id="775" r:id="rId9"/>
    <p:sldId id="777" r:id="rId10"/>
    <p:sldId id="779" r:id="rId11"/>
    <p:sldId id="778" r:id="rId12"/>
    <p:sldId id="781" r:id="rId13"/>
    <p:sldId id="745" r:id="rId14"/>
    <p:sldId id="780" r:id="rId15"/>
    <p:sldId id="743" r:id="rId16"/>
    <p:sldId id="755" r:id="rId17"/>
    <p:sldId id="783" r:id="rId18"/>
    <p:sldId id="785" r:id="rId19"/>
    <p:sldId id="784" r:id="rId20"/>
    <p:sldId id="752" r:id="rId21"/>
    <p:sldId id="753" r:id="rId22"/>
    <p:sldId id="782" r:id="rId23"/>
    <p:sldId id="767" r:id="rId24"/>
    <p:sldId id="786" r:id="rId25"/>
    <p:sldId id="768" r:id="rId26"/>
    <p:sldId id="766" r:id="rId27"/>
    <p:sldId id="770" r:id="rId28"/>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0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0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0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000" kern="1200">
        <a:solidFill>
          <a:schemeClr val="tx1"/>
        </a:solidFill>
        <a:latin typeface="Times New Roman" pitchFamily="18" charset="0"/>
        <a:ea typeface="+mn-ea"/>
        <a:cs typeface="Arial" charset="0"/>
      </a:defRPr>
    </a:lvl5pPr>
    <a:lvl6pPr marL="2286000" algn="l" defTabSz="914400" rtl="0" eaLnBrk="1" latinLnBrk="0" hangingPunct="1">
      <a:defRPr sz="2000" kern="1200">
        <a:solidFill>
          <a:schemeClr val="tx1"/>
        </a:solidFill>
        <a:latin typeface="Times New Roman" pitchFamily="18" charset="0"/>
        <a:ea typeface="+mn-ea"/>
        <a:cs typeface="Arial" charset="0"/>
      </a:defRPr>
    </a:lvl6pPr>
    <a:lvl7pPr marL="2743200" algn="l" defTabSz="914400" rtl="0" eaLnBrk="1" latinLnBrk="0" hangingPunct="1">
      <a:defRPr sz="2000" kern="1200">
        <a:solidFill>
          <a:schemeClr val="tx1"/>
        </a:solidFill>
        <a:latin typeface="Times New Roman" pitchFamily="18" charset="0"/>
        <a:ea typeface="+mn-ea"/>
        <a:cs typeface="Arial" charset="0"/>
      </a:defRPr>
    </a:lvl7pPr>
    <a:lvl8pPr marL="3200400" algn="l" defTabSz="914400" rtl="0" eaLnBrk="1" latinLnBrk="0" hangingPunct="1">
      <a:defRPr sz="2000" kern="1200">
        <a:solidFill>
          <a:schemeClr val="tx1"/>
        </a:solidFill>
        <a:latin typeface="Times New Roman" pitchFamily="18" charset="0"/>
        <a:ea typeface="+mn-ea"/>
        <a:cs typeface="Arial" charset="0"/>
      </a:defRPr>
    </a:lvl8pPr>
    <a:lvl9pPr marL="3657600" algn="l" defTabSz="914400" rtl="0" eaLnBrk="1" latinLnBrk="0" hangingPunct="1">
      <a:defRPr sz="20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FF7C80"/>
    <a:srgbClr val="FF0000"/>
    <a:srgbClr val="FF3300"/>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0975" autoAdjust="0"/>
  </p:normalViewPr>
  <p:slideViewPr>
    <p:cSldViewPr snapToObjects="1">
      <p:cViewPr varScale="1">
        <p:scale>
          <a:sx n="64" d="100"/>
          <a:sy n="64" d="100"/>
        </p:scale>
        <p:origin x="-7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pl-PL"/>
          </a:p>
        </p:txBody>
      </p:sp>
      <p:sp>
        <p:nvSpPr>
          <p:cNvPr id="460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pl-PL"/>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pl-PL"/>
          </a:p>
        </p:txBody>
      </p:sp>
      <p:sp>
        <p:nvSpPr>
          <p:cNvPr id="460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16F93D6-B175-47A8-A1F5-1284E12923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a:ln/>
        </p:spPr>
      </p:sp>
      <p:sp>
        <p:nvSpPr>
          <p:cNvPr id="38915" name="Symbol zastępczy notatek 2"/>
          <p:cNvSpPr>
            <a:spLocks noGrp="1"/>
          </p:cNvSpPr>
          <p:nvPr>
            <p:ph type="body" idx="1"/>
          </p:nvPr>
        </p:nvSpPr>
        <p:spPr>
          <a:noFill/>
          <a:ln/>
        </p:spPr>
        <p:txBody>
          <a:bodyPr/>
          <a:lstStyle/>
          <a:p>
            <a:endParaRPr lang="pl-PL" smtClean="0"/>
          </a:p>
        </p:txBody>
      </p:sp>
      <p:sp>
        <p:nvSpPr>
          <p:cNvPr id="38916" name="Symbol zastępczy numeru slajdu 3"/>
          <p:cNvSpPr>
            <a:spLocks noGrp="1"/>
          </p:cNvSpPr>
          <p:nvPr>
            <p:ph type="sldNum" sz="quarter" idx="5"/>
          </p:nvPr>
        </p:nvSpPr>
        <p:spPr>
          <a:noFill/>
        </p:spPr>
        <p:txBody>
          <a:bodyPr/>
          <a:lstStyle/>
          <a:p>
            <a:fld id="{F9D88AB7-AD65-4F9C-9B88-5A0809F6C15D}"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CAEFD07-98A2-409A-B423-432747D9B50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D2A61F6-9063-41FC-A769-399A30AE50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83515CF-B45F-4847-A488-B569777B22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B433F6D-AE4A-491C-AE9F-AF5A70301E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1561373-79B8-44CA-BC7C-F34F4636D1A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7C3D1C8-5D96-49B6-A1A9-343FCB154F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DBA3D08C-1E3B-446F-B0B0-CA62BF7EAC7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14EEF614-BDA9-4063-ACB5-CE78F51B63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D95644C2-C51A-438A-BE3D-F0BBE61419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F0E0100-84BC-430E-B26D-77F0F34D93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61BB030-E4B0-4ADD-AE88-6A9583865C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04A6E56-7B84-4662-A8A1-3CE70CE84A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a:xfrm>
            <a:off x="250825" y="1125538"/>
            <a:ext cx="8569325" cy="3035300"/>
          </a:xfrm>
        </p:spPr>
        <p:txBody>
          <a:bodyPr/>
          <a:lstStyle/>
          <a:p>
            <a:pPr eaLnBrk="1" hangingPunct="1"/>
            <a:r>
              <a:rPr lang="pl-PL" dirty="0" smtClean="0">
                <a:latin typeface="Arial" charset="0"/>
                <a:cs typeface="Arial" charset="0"/>
              </a:rPr>
              <a:t>HYDROPHOBIC INTERACTIONS</a:t>
            </a:r>
            <a:br>
              <a:rPr lang="pl-PL" dirty="0" smtClean="0">
                <a:latin typeface="Arial" charset="0"/>
                <a:cs typeface="Arial" charset="0"/>
              </a:rPr>
            </a:br>
            <a:endParaRPr lang="pl-PL"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4624"/>
            <a:ext cx="7772400" cy="576064"/>
          </a:xfrm>
        </p:spPr>
        <p:txBody>
          <a:bodyPr/>
          <a:lstStyle/>
          <a:p>
            <a:r>
              <a:rPr lang="pl-PL" sz="3600" dirty="0" err="1" smtClean="0">
                <a:latin typeface="Calibri" pitchFamily="34" charset="0"/>
              </a:rPr>
              <a:t>Characteristics</a:t>
            </a:r>
            <a:r>
              <a:rPr lang="pl-PL" sz="3600" dirty="0" smtClean="0">
                <a:latin typeface="Calibri" pitchFamily="34" charset="0"/>
              </a:rPr>
              <a:t> of </a:t>
            </a:r>
            <a:r>
              <a:rPr lang="pl-PL" sz="3600" dirty="0" err="1" smtClean="0">
                <a:latin typeface="Calibri" pitchFamily="34" charset="0"/>
              </a:rPr>
              <a:t>hydrophobic</a:t>
            </a:r>
            <a:r>
              <a:rPr lang="pl-PL" sz="3600" dirty="0" smtClean="0">
                <a:latin typeface="Calibri" pitchFamily="34" charset="0"/>
              </a:rPr>
              <a:t> </a:t>
            </a:r>
            <a:r>
              <a:rPr lang="pl-PL" sz="3600" dirty="0" err="1" smtClean="0">
                <a:latin typeface="Calibri" pitchFamily="34" charset="0"/>
              </a:rPr>
              <a:t>effect</a:t>
            </a:r>
            <a:endParaRPr lang="pl-PL" sz="3600" dirty="0">
              <a:latin typeface="Calibri" pitchFamily="34" charset="0"/>
            </a:endParaRPr>
          </a:p>
        </p:txBody>
      </p:sp>
      <p:sp>
        <p:nvSpPr>
          <p:cNvPr id="3" name="Symbol zastępczy zawartości 2"/>
          <p:cNvSpPr>
            <a:spLocks noGrp="1"/>
          </p:cNvSpPr>
          <p:nvPr>
            <p:ph idx="1"/>
          </p:nvPr>
        </p:nvSpPr>
        <p:spPr>
          <a:xfrm>
            <a:off x="760040" y="1268760"/>
            <a:ext cx="7772400" cy="2592288"/>
          </a:xfrm>
        </p:spPr>
        <p:txBody>
          <a:bodyPr/>
          <a:lstStyle/>
          <a:p>
            <a:r>
              <a:rPr lang="pl-PL" dirty="0" err="1" smtClean="0">
                <a:latin typeface="Calibri" pitchFamily="34" charset="0"/>
              </a:rPr>
              <a:t>Entropy-driven</a:t>
            </a:r>
            <a:r>
              <a:rPr lang="pl-PL" dirty="0" smtClean="0">
                <a:latin typeface="Calibri" pitchFamily="34" charset="0"/>
              </a:rPr>
              <a:t> </a:t>
            </a:r>
            <a:r>
              <a:rPr lang="pl-PL" dirty="0" err="1" smtClean="0">
                <a:latin typeface="Calibri" pitchFamily="34" charset="0"/>
              </a:rPr>
              <a:t>(a</a:t>
            </a:r>
            <a:r>
              <a:rPr lang="pl-PL" dirty="0" smtClean="0">
                <a:latin typeface="Calibri" pitchFamily="34" charset="0"/>
              </a:rPr>
              <a:t>t </a:t>
            </a:r>
            <a:r>
              <a:rPr lang="pl-PL" dirty="0" err="1" smtClean="0">
                <a:latin typeface="Calibri" pitchFamily="34" charset="0"/>
              </a:rPr>
              <a:t>room</a:t>
            </a:r>
            <a:r>
              <a:rPr lang="pl-PL" dirty="0" smtClean="0">
                <a:latin typeface="Calibri" pitchFamily="34" charset="0"/>
              </a:rPr>
              <a:t> </a:t>
            </a:r>
            <a:r>
              <a:rPr lang="pl-PL" dirty="0" err="1" smtClean="0">
                <a:latin typeface="Calibri" pitchFamily="34" charset="0"/>
              </a:rPr>
              <a:t>temperature</a:t>
            </a:r>
            <a:r>
              <a:rPr lang="pl-PL" dirty="0" smtClean="0">
                <a:latin typeface="Calibri" pitchFamily="34" charset="0"/>
              </a:rPr>
              <a:t>)</a:t>
            </a:r>
          </a:p>
          <a:p>
            <a:r>
              <a:rPr lang="pl-PL" dirty="0" err="1" smtClean="0">
                <a:latin typeface="Calibri" pitchFamily="34" charset="0"/>
              </a:rPr>
              <a:t>Specific</a:t>
            </a:r>
            <a:r>
              <a:rPr lang="pl-PL" dirty="0" smtClean="0">
                <a:latin typeface="Calibri" pitchFamily="34" charset="0"/>
              </a:rPr>
              <a:t> </a:t>
            </a:r>
            <a:r>
              <a:rPr lang="pl-PL" dirty="0" err="1" smtClean="0">
                <a:latin typeface="Calibri" pitchFamily="34" charset="0"/>
              </a:rPr>
              <a:t>temperature</a:t>
            </a:r>
            <a:r>
              <a:rPr lang="pl-PL" dirty="0" smtClean="0">
                <a:latin typeface="Calibri" pitchFamily="34" charset="0"/>
              </a:rPr>
              <a:t> </a:t>
            </a:r>
            <a:r>
              <a:rPr lang="pl-PL" dirty="0" err="1" smtClean="0">
                <a:latin typeface="Calibri" pitchFamily="34" charset="0"/>
              </a:rPr>
              <a:t>dependence</a:t>
            </a:r>
            <a:endParaRPr lang="pl-PL" dirty="0" smtClean="0">
              <a:latin typeface="Calibri" pitchFamily="34" charset="0"/>
            </a:endParaRPr>
          </a:p>
          <a:p>
            <a:r>
              <a:rPr lang="pl-PL" dirty="0" err="1" smtClean="0">
                <a:latin typeface="Calibri" pitchFamily="34" charset="0"/>
              </a:rPr>
              <a:t>Heat</a:t>
            </a:r>
            <a:r>
              <a:rPr lang="pl-PL" dirty="0" smtClean="0">
                <a:latin typeface="Calibri" pitchFamily="34" charset="0"/>
              </a:rPr>
              <a:t> </a:t>
            </a:r>
            <a:r>
              <a:rPr lang="pl-PL" dirty="0" err="1" smtClean="0">
                <a:latin typeface="Calibri" pitchFamily="34" charset="0"/>
              </a:rPr>
              <a:t>capacity</a:t>
            </a:r>
            <a:r>
              <a:rPr lang="pl-PL" dirty="0" smtClean="0">
                <a:latin typeface="Calibri" pitchFamily="34" charset="0"/>
              </a:rPr>
              <a:t> </a:t>
            </a:r>
            <a:r>
              <a:rPr lang="pl-PL" dirty="0" err="1" smtClean="0">
                <a:latin typeface="Calibri" pitchFamily="34" charset="0"/>
              </a:rPr>
              <a:t>significantly</a:t>
            </a:r>
            <a:r>
              <a:rPr lang="pl-PL" dirty="0" smtClean="0">
                <a:latin typeface="Calibri" pitchFamily="34" charset="0"/>
              </a:rPr>
              <a:t> </a:t>
            </a:r>
            <a:r>
              <a:rPr lang="pl-PL" dirty="0" err="1" smtClean="0">
                <a:latin typeface="Calibri" pitchFamily="34" charset="0"/>
              </a:rPr>
              <a:t>higher</a:t>
            </a:r>
            <a:r>
              <a:rPr lang="pl-PL" dirty="0" smtClean="0">
                <a:latin typeface="Calibri" pitchFamily="34" charset="0"/>
              </a:rPr>
              <a:t> </a:t>
            </a:r>
            <a:r>
              <a:rPr lang="pl-PL" dirty="0" err="1" smtClean="0">
                <a:latin typeface="Calibri" pitchFamily="34" charset="0"/>
              </a:rPr>
              <a:t>than</a:t>
            </a:r>
            <a:r>
              <a:rPr lang="pl-PL" dirty="0" smtClean="0">
                <a:latin typeface="Calibri" pitchFamily="34" charset="0"/>
              </a:rPr>
              <a:t> </a:t>
            </a:r>
            <a:r>
              <a:rPr lang="pl-PL" dirty="0" err="1" smtClean="0">
                <a:latin typeface="Calibri" pitchFamily="34" charset="0"/>
              </a:rPr>
              <a:t>that</a:t>
            </a:r>
            <a:r>
              <a:rPr lang="pl-PL" dirty="0" smtClean="0">
                <a:latin typeface="Calibri" pitchFamily="34" charset="0"/>
              </a:rPr>
              <a:t> of </a:t>
            </a:r>
            <a:r>
              <a:rPr lang="pl-PL" dirty="0" err="1" smtClean="0">
                <a:latin typeface="Calibri" pitchFamily="34" charset="0"/>
              </a:rPr>
              <a:t>regular</a:t>
            </a:r>
            <a:r>
              <a:rPr lang="pl-PL" dirty="0" smtClean="0">
                <a:latin typeface="Calibri" pitchFamily="34" charset="0"/>
              </a:rPr>
              <a:t> </a:t>
            </a:r>
            <a:r>
              <a:rPr lang="pl-PL" dirty="0" err="1" smtClean="0">
                <a:latin typeface="Calibri" pitchFamily="34" charset="0"/>
              </a:rPr>
              <a:t>solutions</a:t>
            </a:r>
            <a:r>
              <a:rPr lang="pl-PL" dirty="0" smtClean="0">
                <a:latin typeface="Calibri" pitchFamily="34" charset="0"/>
              </a:rPr>
              <a:t>.</a:t>
            </a:r>
            <a:endParaRPr lang="pl-PL" dirty="0" smtClean="0">
              <a:latin typeface="Calibri" pitchFamily="34" charset="0"/>
            </a:endParaRPr>
          </a:p>
          <a:p>
            <a:endParaRPr lang="pl-PL" dirty="0" smtClean="0">
              <a:latin typeface="Calibri" pitchFamily="34" charset="0"/>
            </a:endParaRP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6998" y="44624"/>
            <a:ext cx="7916416" cy="1224136"/>
          </a:xfrm>
        </p:spPr>
        <p:txBody>
          <a:bodyPr/>
          <a:lstStyle/>
          <a:p>
            <a:r>
              <a:rPr lang="pl-PL" sz="3600" dirty="0" err="1" smtClean="0">
                <a:latin typeface="Calibri" pitchFamily="34" charset="0"/>
              </a:rPr>
              <a:t>Thermodynamic</a:t>
            </a:r>
            <a:r>
              <a:rPr lang="pl-PL" sz="3600" dirty="0" smtClean="0">
                <a:latin typeface="Calibri" pitchFamily="34" charset="0"/>
              </a:rPr>
              <a:t> </a:t>
            </a:r>
            <a:r>
              <a:rPr lang="pl-PL" sz="3600" dirty="0" err="1" smtClean="0">
                <a:latin typeface="Calibri" pitchFamily="34" charset="0"/>
              </a:rPr>
              <a:t>characteristics</a:t>
            </a:r>
            <a:r>
              <a:rPr lang="pl-PL" sz="3600" dirty="0" smtClean="0">
                <a:latin typeface="Calibri" pitchFamily="34" charset="0"/>
              </a:rPr>
              <a:t> of </a:t>
            </a:r>
            <a:r>
              <a:rPr lang="pl-PL" sz="3600" dirty="0" err="1" smtClean="0">
                <a:latin typeface="Calibri" pitchFamily="34" charset="0"/>
              </a:rPr>
              <a:t>hydrophobic</a:t>
            </a:r>
            <a:r>
              <a:rPr lang="pl-PL" sz="3600" dirty="0" smtClean="0">
                <a:latin typeface="Calibri" pitchFamily="34" charset="0"/>
              </a:rPr>
              <a:t> </a:t>
            </a:r>
            <a:r>
              <a:rPr lang="pl-PL" sz="3600" dirty="0" err="1" smtClean="0">
                <a:latin typeface="Calibri" pitchFamily="34" charset="0"/>
              </a:rPr>
              <a:t>hydration</a:t>
            </a:r>
            <a:endParaRPr lang="pl-PL" sz="3600" dirty="0">
              <a:latin typeface="Calibri" pitchFamily="34" charset="0"/>
            </a:endParaRPr>
          </a:p>
        </p:txBody>
      </p:sp>
      <p:pic>
        <p:nvPicPr>
          <p:cNvPr id="66562" name="Picture 2"/>
          <p:cNvPicPr>
            <a:picLocks noChangeAspect="1" noChangeArrowheads="1"/>
          </p:cNvPicPr>
          <p:nvPr/>
        </p:nvPicPr>
        <p:blipFill>
          <a:blip r:embed="rId2" cstate="print"/>
          <a:srcRect/>
          <a:stretch>
            <a:fillRect/>
          </a:stretch>
        </p:blipFill>
        <p:spPr bwMode="auto">
          <a:xfrm>
            <a:off x="35496" y="1556792"/>
            <a:ext cx="4752528" cy="3802022"/>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4355976" y="1665074"/>
            <a:ext cx="4690705" cy="3666114"/>
          </a:xfrm>
          <a:prstGeom prst="rect">
            <a:avLst/>
          </a:prstGeom>
          <a:noFill/>
          <a:ln w="9525">
            <a:noFill/>
            <a:miter lim="800000"/>
            <a:headEnd/>
            <a:tailEnd/>
          </a:ln>
        </p:spPr>
      </p:pic>
      <p:sp>
        <p:nvSpPr>
          <p:cNvPr id="6" name="pole tekstowe 5"/>
          <p:cNvSpPr txBox="1"/>
          <p:nvPr/>
        </p:nvSpPr>
        <p:spPr>
          <a:xfrm>
            <a:off x="395536" y="5445224"/>
            <a:ext cx="4248472" cy="707886"/>
          </a:xfrm>
          <a:prstGeom prst="rect">
            <a:avLst/>
          </a:prstGeom>
          <a:noFill/>
        </p:spPr>
        <p:txBody>
          <a:bodyPr wrap="square" rtlCol="0">
            <a:spAutoFit/>
          </a:bodyPr>
          <a:lstStyle/>
          <a:p>
            <a:r>
              <a:rPr lang="pl-PL" dirty="0" smtClean="0"/>
              <a:t>Transfer of </a:t>
            </a:r>
            <a:r>
              <a:rPr lang="pl-PL" dirty="0" err="1" smtClean="0"/>
              <a:t>neopentane</a:t>
            </a:r>
            <a:r>
              <a:rPr lang="pl-PL" dirty="0" smtClean="0"/>
              <a:t> </a:t>
            </a:r>
            <a:r>
              <a:rPr lang="pl-PL" dirty="0" err="1" smtClean="0"/>
              <a:t>from</a:t>
            </a:r>
            <a:r>
              <a:rPr lang="pl-PL" dirty="0" smtClean="0"/>
              <a:t> </a:t>
            </a:r>
            <a:r>
              <a:rPr lang="pl-PL" dirty="0" err="1" smtClean="0"/>
              <a:t>liquid</a:t>
            </a:r>
            <a:r>
              <a:rPr lang="pl-PL" dirty="0" smtClean="0"/>
              <a:t> </a:t>
            </a:r>
            <a:r>
              <a:rPr lang="pl-PL" dirty="0" err="1" smtClean="0"/>
              <a:t>neopentane</a:t>
            </a:r>
            <a:r>
              <a:rPr lang="pl-PL" dirty="0" smtClean="0"/>
              <a:t> to </a:t>
            </a:r>
            <a:r>
              <a:rPr lang="pl-PL" dirty="0" err="1" smtClean="0"/>
              <a:t>water</a:t>
            </a:r>
            <a:r>
              <a:rPr lang="pl-PL" dirty="0" smtClean="0"/>
              <a:t> </a:t>
            </a:r>
            <a:r>
              <a:rPr lang="pl-PL" dirty="0" err="1" smtClean="0"/>
              <a:t>phase</a:t>
            </a:r>
            <a:endParaRPr lang="pl-PL" dirty="0"/>
          </a:p>
        </p:txBody>
      </p:sp>
      <p:sp>
        <p:nvSpPr>
          <p:cNvPr id="7" name="pole tekstowe 6"/>
          <p:cNvSpPr txBox="1"/>
          <p:nvPr/>
        </p:nvSpPr>
        <p:spPr>
          <a:xfrm>
            <a:off x="5111552" y="5445224"/>
            <a:ext cx="3996952" cy="707886"/>
          </a:xfrm>
          <a:prstGeom prst="rect">
            <a:avLst/>
          </a:prstGeom>
          <a:noFill/>
        </p:spPr>
        <p:txBody>
          <a:bodyPr wrap="square" rtlCol="0">
            <a:spAutoFit/>
          </a:bodyPr>
          <a:lstStyle/>
          <a:p>
            <a:r>
              <a:rPr lang="pl-PL" dirty="0" smtClean="0"/>
              <a:t>Transfer of </a:t>
            </a:r>
            <a:r>
              <a:rPr lang="pl-PL" dirty="0" err="1" smtClean="0"/>
              <a:t>neopentane</a:t>
            </a:r>
            <a:r>
              <a:rPr lang="pl-PL" dirty="0" smtClean="0"/>
              <a:t> </a:t>
            </a:r>
            <a:r>
              <a:rPr lang="pl-PL" dirty="0" err="1" smtClean="0"/>
              <a:t>from</a:t>
            </a:r>
            <a:r>
              <a:rPr lang="pl-PL" dirty="0" smtClean="0"/>
              <a:t> </a:t>
            </a:r>
            <a:r>
              <a:rPr lang="pl-PL" dirty="0" err="1" smtClean="0"/>
              <a:t>the</a:t>
            </a:r>
            <a:r>
              <a:rPr lang="pl-PL" dirty="0" smtClean="0"/>
              <a:t> gas </a:t>
            </a:r>
            <a:r>
              <a:rPr lang="pl-PL" dirty="0" err="1" smtClean="0"/>
              <a:t>phase</a:t>
            </a:r>
            <a:r>
              <a:rPr lang="pl-PL" dirty="0" smtClean="0"/>
              <a:t> to </a:t>
            </a:r>
            <a:r>
              <a:rPr lang="pl-PL" dirty="0" err="1" smtClean="0"/>
              <a:t>liquid</a:t>
            </a:r>
            <a:r>
              <a:rPr lang="pl-PL" dirty="0" smtClean="0"/>
              <a:t> </a:t>
            </a:r>
            <a:r>
              <a:rPr lang="pl-PL" dirty="0" err="1" smtClean="0"/>
              <a:t>neopentane</a:t>
            </a:r>
            <a:r>
              <a:rPr lang="pl-PL" dirty="0" smtClean="0"/>
              <a:t> </a:t>
            </a:r>
            <a:r>
              <a:rPr lang="pl-PL" dirty="0" err="1" smtClean="0"/>
              <a:t>phase</a:t>
            </a:r>
            <a:endParaRPr lang="pl-PL" dirty="0"/>
          </a:p>
        </p:txBody>
      </p:sp>
      <p:sp>
        <p:nvSpPr>
          <p:cNvPr id="9" name="pole tekstowe 8"/>
          <p:cNvSpPr txBox="1"/>
          <p:nvPr/>
        </p:nvSpPr>
        <p:spPr>
          <a:xfrm>
            <a:off x="1187624" y="6341258"/>
            <a:ext cx="6984776" cy="400110"/>
          </a:xfrm>
          <a:prstGeom prst="rect">
            <a:avLst/>
          </a:prstGeom>
          <a:noFill/>
        </p:spPr>
        <p:txBody>
          <a:bodyPr wrap="square" rtlCol="0">
            <a:spAutoFit/>
          </a:bodyPr>
          <a:lstStyle/>
          <a:p>
            <a:r>
              <a:rPr lang="pl-PL" dirty="0" err="1" smtClean="0"/>
              <a:t>Southall</a:t>
            </a:r>
            <a:r>
              <a:rPr lang="pl-PL" dirty="0" smtClean="0"/>
              <a:t>, </a:t>
            </a:r>
            <a:r>
              <a:rPr lang="pl-PL" dirty="0" err="1" smtClean="0"/>
              <a:t>Haymet</a:t>
            </a:r>
            <a:r>
              <a:rPr lang="pl-PL" dirty="0" smtClean="0"/>
              <a:t>, </a:t>
            </a:r>
            <a:r>
              <a:rPr lang="pl-PL" dirty="0" err="1" smtClean="0"/>
              <a:t>Dill</a:t>
            </a:r>
            <a:r>
              <a:rPr lang="pl-PL" dirty="0" smtClean="0"/>
              <a:t>, </a:t>
            </a:r>
            <a:r>
              <a:rPr lang="pl-PL" i="1" dirty="0" smtClean="0"/>
              <a:t>J. </a:t>
            </a:r>
            <a:r>
              <a:rPr lang="pl-PL" i="1" dirty="0" err="1" smtClean="0"/>
              <a:t>Phys</a:t>
            </a:r>
            <a:r>
              <a:rPr lang="pl-PL" i="1" dirty="0" smtClean="0"/>
              <a:t>. </a:t>
            </a:r>
            <a:r>
              <a:rPr lang="pl-PL" i="1" dirty="0" err="1" smtClean="0"/>
              <a:t>Chem</a:t>
            </a:r>
            <a:r>
              <a:rPr lang="pl-PL" i="1" dirty="0" smtClean="0"/>
              <a:t>. B </a:t>
            </a:r>
            <a:r>
              <a:rPr lang="pl-PL" b="1" dirty="0" smtClean="0"/>
              <a:t>2002</a:t>
            </a:r>
            <a:r>
              <a:rPr lang="pl-PL" dirty="0" smtClean="0"/>
              <a:t>, 106, 521-533</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460536" y="332656"/>
            <a:ext cx="8071904"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116013" y="242888"/>
            <a:ext cx="6769100"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84"/>
            <a:ext cx="7772400" cy="792088"/>
          </a:xfrm>
        </p:spPr>
        <p:txBody>
          <a:bodyPr/>
          <a:lstStyle/>
          <a:p>
            <a:r>
              <a:rPr lang="pl-PL" sz="4000" dirty="0" err="1" smtClean="0">
                <a:latin typeface="Calibri" pitchFamily="34" charset="0"/>
              </a:rPr>
              <a:t>Hydrophobicity</a:t>
            </a:r>
            <a:r>
              <a:rPr lang="pl-PL" sz="4000" dirty="0" smtClean="0">
                <a:latin typeface="Calibri" pitchFamily="34" charset="0"/>
              </a:rPr>
              <a:t> </a:t>
            </a:r>
            <a:r>
              <a:rPr lang="pl-PL" sz="4000" dirty="0" err="1" smtClean="0">
                <a:latin typeface="Calibri" pitchFamily="34" charset="0"/>
              </a:rPr>
              <a:t>scales</a:t>
            </a:r>
            <a:endParaRPr lang="pl-PL" sz="4000" dirty="0">
              <a:latin typeface="Calibri" pitchFamily="34" charset="0"/>
            </a:endParaRPr>
          </a:p>
        </p:txBody>
      </p:sp>
      <p:pic>
        <p:nvPicPr>
          <p:cNvPr id="1026" name="Picture 2" descr="http://upload.wikimedia.org/wikipedia/en/a/a5/Hydrophobicity_scales2.gif"/>
          <p:cNvPicPr>
            <a:picLocks noChangeAspect="1" noChangeArrowheads="1"/>
          </p:cNvPicPr>
          <p:nvPr/>
        </p:nvPicPr>
        <p:blipFill>
          <a:blip r:embed="rId2" cstate="print"/>
          <a:srcRect/>
          <a:stretch>
            <a:fillRect/>
          </a:stretch>
        </p:blipFill>
        <p:spPr bwMode="auto">
          <a:xfrm>
            <a:off x="395536" y="987127"/>
            <a:ext cx="3943350" cy="5610225"/>
          </a:xfrm>
          <a:prstGeom prst="rect">
            <a:avLst/>
          </a:prstGeom>
          <a:noFill/>
        </p:spPr>
      </p:pic>
      <p:sp>
        <p:nvSpPr>
          <p:cNvPr id="5" name="pole tekstowe 4"/>
          <p:cNvSpPr txBox="1"/>
          <p:nvPr/>
        </p:nvSpPr>
        <p:spPr>
          <a:xfrm>
            <a:off x="4499992" y="1299532"/>
            <a:ext cx="4499992" cy="3785652"/>
          </a:xfrm>
          <a:prstGeom prst="rect">
            <a:avLst/>
          </a:prstGeom>
          <a:noFill/>
        </p:spPr>
        <p:txBody>
          <a:bodyPr wrap="square" rtlCol="0">
            <a:spAutoFit/>
          </a:bodyPr>
          <a:lstStyle/>
          <a:p>
            <a:pPr marL="269875" indent="-269875">
              <a:spcAft>
                <a:spcPts val="1200"/>
              </a:spcAft>
              <a:buFont typeface="Arial" pitchFamily="34" charset="0"/>
              <a:buChar char="•"/>
            </a:pPr>
            <a:r>
              <a:rPr lang="pl-PL" dirty="0" err="1" smtClean="0"/>
              <a:t>Partition</a:t>
            </a:r>
            <a:r>
              <a:rPr lang="pl-PL" dirty="0" smtClean="0"/>
              <a:t> </a:t>
            </a:r>
            <a:r>
              <a:rPr lang="pl-PL" dirty="0" err="1" smtClean="0"/>
              <a:t>between</a:t>
            </a:r>
            <a:r>
              <a:rPr lang="pl-PL" dirty="0" smtClean="0"/>
              <a:t> </a:t>
            </a:r>
            <a:r>
              <a:rPr lang="pl-PL" dirty="0" err="1" smtClean="0"/>
              <a:t>ethanol</a:t>
            </a:r>
            <a:r>
              <a:rPr lang="pl-PL" dirty="0" smtClean="0"/>
              <a:t>/</a:t>
            </a:r>
            <a:r>
              <a:rPr lang="pl-PL" dirty="0" err="1" smtClean="0"/>
              <a:t>dioxane</a:t>
            </a:r>
            <a:r>
              <a:rPr lang="pl-PL" dirty="0" smtClean="0"/>
              <a:t> and </a:t>
            </a:r>
            <a:r>
              <a:rPr lang="pl-PL" dirty="0" err="1" smtClean="0"/>
              <a:t>water</a:t>
            </a:r>
            <a:r>
              <a:rPr lang="pl-PL" dirty="0" smtClean="0"/>
              <a:t> (</a:t>
            </a:r>
            <a:r>
              <a:rPr lang="pl-PL" dirty="0" err="1" smtClean="0"/>
              <a:t>Nozaki</a:t>
            </a:r>
            <a:r>
              <a:rPr lang="pl-PL" dirty="0" smtClean="0"/>
              <a:t> </a:t>
            </a:r>
            <a:r>
              <a:rPr lang="pl-PL" dirty="0" smtClean="0"/>
              <a:t>&amp; </a:t>
            </a:r>
            <a:r>
              <a:rPr lang="pl-PL" dirty="0" err="1" smtClean="0"/>
              <a:t>Tanford</a:t>
            </a:r>
            <a:r>
              <a:rPr lang="pl-PL" dirty="0" smtClean="0"/>
              <a:t>, 1971)</a:t>
            </a:r>
          </a:p>
          <a:p>
            <a:pPr marL="269875" indent="-269875">
              <a:spcAft>
                <a:spcPts val="1200"/>
              </a:spcAft>
              <a:buFont typeface="Arial" pitchFamily="34" charset="0"/>
              <a:buChar char="•"/>
            </a:pPr>
            <a:r>
              <a:rPr lang="pl-PL" dirty="0" err="1" smtClean="0"/>
              <a:t>Partition</a:t>
            </a:r>
            <a:r>
              <a:rPr lang="pl-PL" dirty="0" smtClean="0"/>
              <a:t> </a:t>
            </a:r>
            <a:r>
              <a:rPr lang="pl-PL" dirty="0" err="1" smtClean="0"/>
              <a:t>between</a:t>
            </a:r>
            <a:r>
              <a:rPr lang="pl-PL" dirty="0" smtClean="0"/>
              <a:t> </a:t>
            </a:r>
            <a:r>
              <a:rPr lang="pl-PL" dirty="0" err="1" smtClean="0"/>
              <a:t>n-octanol</a:t>
            </a:r>
            <a:r>
              <a:rPr lang="pl-PL" dirty="0" smtClean="0"/>
              <a:t> and </a:t>
            </a:r>
            <a:r>
              <a:rPr lang="pl-PL" dirty="0" err="1" smtClean="0"/>
              <a:t>water</a:t>
            </a:r>
            <a:r>
              <a:rPr lang="pl-PL" dirty="0" smtClean="0"/>
              <a:t> (Pliska et al., 1981)</a:t>
            </a:r>
          </a:p>
          <a:p>
            <a:pPr marL="269875" indent="-269875">
              <a:spcAft>
                <a:spcPts val="1200"/>
              </a:spcAft>
              <a:buFont typeface="Arial" pitchFamily="34" charset="0"/>
              <a:buChar char="•"/>
            </a:pPr>
            <a:r>
              <a:rPr lang="pl-PL" dirty="0" err="1" smtClean="0"/>
              <a:t>Partition</a:t>
            </a:r>
            <a:r>
              <a:rPr lang="pl-PL" dirty="0" smtClean="0"/>
              <a:t> </a:t>
            </a:r>
            <a:r>
              <a:rPr lang="pl-PL" dirty="0" err="1" smtClean="0"/>
              <a:t>between</a:t>
            </a:r>
            <a:r>
              <a:rPr lang="pl-PL" dirty="0" smtClean="0"/>
              <a:t> </a:t>
            </a:r>
            <a:r>
              <a:rPr lang="pl-PL" dirty="0" err="1" smtClean="0"/>
              <a:t>water</a:t>
            </a:r>
            <a:r>
              <a:rPr lang="pl-PL" dirty="0" smtClean="0"/>
              <a:t> and </a:t>
            </a:r>
            <a:r>
              <a:rPr lang="pl-PL" dirty="0" err="1" smtClean="0"/>
              <a:t>micellar</a:t>
            </a:r>
            <a:r>
              <a:rPr lang="pl-PL" dirty="0" smtClean="0"/>
              <a:t> </a:t>
            </a:r>
            <a:r>
              <a:rPr lang="pl-PL" dirty="0" err="1" smtClean="0"/>
              <a:t>phases</a:t>
            </a:r>
            <a:r>
              <a:rPr lang="pl-PL" dirty="0" smtClean="0"/>
              <a:t> (Fendler et al., 1975)</a:t>
            </a:r>
          </a:p>
          <a:p>
            <a:pPr marL="269875" indent="-269875">
              <a:spcAft>
                <a:spcPts val="1200"/>
              </a:spcAft>
              <a:buFont typeface="Arial" pitchFamily="34" charset="0"/>
              <a:buChar char="•"/>
            </a:pPr>
            <a:r>
              <a:rPr lang="pl-PL" dirty="0" smtClean="0"/>
              <a:t> </a:t>
            </a:r>
            <a:r>
              <a:rPr lang="pl-PL" dirty="0" err="1" smtClean="0"/>
              <a:t>Hydration</a:t>
            </a:r>
            <a:r>
              <a:rPr lang="pl-PL" dirty="0" smtClean="0"/>
              <a:t> </a:t>
            </a:r>
            <a:r>
              <a:rPr lang="pl-PL" dirty="0" err="1" smtClean="0"/>
              <a:t>free</a:t>
            </a:r>
            <a:r>
              <a:rPr lang="pl-PL" dirty="0" smtClean="0"/>
              <a:t> </a:t>
            </a:r>
            <a:r>
              <a:rPr lang="pl-PL" dirty="0" err="1" smtClean="0"/>
              <a:t>energies</a:t>
            </a:r>
            <a:r>
              <a:rPr lang="pl-PL" dirty="0" smtClean="0"/>
              <a:t> (</a:t>
            </a:r>
            <a:r>
              <a:rPr lang="pl-PL" dirty="0" err="1" smtClean="0"/>
              <a:t>Eisenberg</a:t>
            </a:r>
            <a:r>
              <a:rPr lang="pl-PL" dirty="0" smtClean="0"/>
              <a:t> and </a:t>
            </a:r>
            <a:r>
              <a:rPr lang="pl-PL" dirty="0" err="1" smtClean="0"/>
              <a:t>McLachlan</a:t>
            </a:r>
            <a:r>
              <a:rPr lang="pl-PL" dirty="0" smtClean="0"/>
              <a:t>, 1986)</a:t>
            </a:r>
          </a:p>
          <a:p>
            <a:pPr marL="269875" indent="-269875">
              <a:spcAft>
                <a:spcPts val="1200"/>
              </a:spcAft>
              <a:buFont typeface="Arial" pitchFamily="34" charset="0"/>
              <a:buChar char="•"/>
            </a:pPr>
            <a:r>
              <a:rPr lang="pl-PL" dirty="0" err="1" smtClean="0"/>
              <a:t>Solvent</a:t>
            </a:r>
            <a:r>
              <a:rPr lang="pl-PL" dirty="0" smtClean="0"/>
              <a:t> </a:t>
            </a:r>
            <a:r>
              <a:rPr lang="pl-PL" dirty="0" err="1" smtClean="0"/>
              <a:t>accessible</a:t>
            </a:r>
            <a:r>
              <a:rPr lang="pl-PL" dirty="0" smtClean="0"/>
              <a:t> </a:t>
            </a:r>
            <a:r>
              <a:rPr lang="pl-PL" dirty="0" err="1" smtClean="0"/>
              <a:t>surface</a:t>
            </a:r>
            <a:r>
              <a:rPr lang="pl-PL" dirty="0" smtClean="0"/>
              <a:t> </a:t>
            </a:r>
            <a:r>
              <a:rPr lang="pl-PL" dirty="0" err="1" smtClean="0"/>
              <a:t>area</a:t>
            </a:r>
            <a:r>
              <a:rPr lang="pl-PL" dirty="0" smtClean="0"/>
              <a:t> (</a:t>
            </a:r>
            <a:r>
              <a:rPr lang="pl-PL" dirty="0" err="1" smtClean="0"/>
              <a:t>Chothia</a:t>
            </a:r>
            <a:r>
              <a:rPr lang="pl-PL" dirty="0" smtClean="0"/>
              <a:t>, 1976)</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2" cstate="print"/>
          <a:srcRect/>
          <a:stretch>
            <a:fillRect/>
          </a:stretch>
        </p:blipFill>
        <p:spPr bwMode="auto">
          <a:xfrm>
            <a:off x="1331913" y="710654"/>
            <a:ext cx="6408737" cy="545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763713" y="12700"/>
            <a:ext cx="5616575" cy="6729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0"/>
            <a:ext cx="7772400" cy="836712"/>
          </a:xfrm>
        </p:spPr>
        <p:txBody>
          <a:bodyPr/>
          <a:lstStyle/>
          <a:p>
            <a:r>
              <a:rPr lang="pl-PL" sz="4000" dirty="0" err="1" smtClean="0">
                <a:latin typeface="Calibri" pitchFamily="34" charset="0"/>
              </a:rPr>
              <a:t>Hydrophobic</a:t>
            </a:r>
            <a:r>
              <a:rPr lang="pl-PL" sz="4000" dirty="0" smtClean="0">
                <a:latin typeface="Calibri" pitchFamily="34" charset="0"/>
              </a:rPr>
              <a:t> </a:t>
            </a:r>
            <a:r>
              <a:rPr lang="pl-PL" sz="4000" dirty="0" err="1" smtClean="0">
                <a:latin typeface="Calibri" pitchFamily="34" charset="0"/>
              </a:rPr>
              <a:t>interactions</a:t>
            </a:r>
            <a:endParaRPr lang="pl-PL" sz="4000" dirty="0">
              <a:latin typeface="Calibri" pitchFamily="34" charset="0"/>
            </a:endParaRPr>
          </a:p>
        </p:txBody>
      </p:sp>
      <p:graphicFrame>
        <p:nvGraphicFramePr>
          <p:cNvPr id="4" name="Obiekt 3"/>
          <p:cNvGraphicFramePr>
            <a:graphicFrameLocks noChangeAspect="1"/>
          </p:cNvGraphicFramePr>
          <p:nvPr/>
        </p:nvGraphicFramePr>
        <p:xfrm>
          <a:off x="579438" y="1372443"/>
          <a:ext cx="8007350" cy="760413"/>
        </p:xfrm>
        <a:graphic>
          <a:graphicData uri="http://schemas.openxmlformats.org/presentationml/2006/ole">
            <p:oleObj spid="_x0000_s39938" name="Równanie" r:id="rId3" imgW="2539800" imgH="241200" progId="Equation.3">
              <p:embed/>
            </p:oleObj>
          </a:graphicData>
        </a:graphic>
      </p:graphicFrame>
      <p:graphicFrame>
        <p:nvGraphicFramePr>
          <p:cNvPr id="7" name="Obiekt 6"/>
          <p:cNvGraphicFramePr>
            <a:graphicFrameLocks noChangeAspect="1"/>
          </p:cNvGraphicFramePr>
          <p:nvPr/>
        </p:nvGraphicFramePr>
        <p:xfrm>
          <a:off x="258067" y="2736850"/>
          <a:ext cx="8634413" cy="2205038"/>
        </p:xfrm>
        <a:graphic>
          <a:graphicData uri="http://schemas.openxmlformats.org/presentationml/2006/ole">
            <p:oleObj spid="_x0000_s39940" name="Równanie" r:id="rId4" imgW="3479760" imgH="8888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188640"/>
            <a:ext cx="7772400" cy="1143000"/>
          </a:xfrm>
        </p:spPr>
        <p:txBody>
          <a:bodyPr/>
          <a:lstStyle/>
          <a:p>
            <a:r>
              <a:rPr lang="pl-PL" sz="4000" dirty="0" err="1" smtClean="0">
                <a:latin typeface="Calibri" pitchFamily="34" charset="0"/>
              </a:rPr>
              <a:t>Methods</a:t>
            </a:r>
            <a:r>
              <a:rPr lang="pl-PL" sz="4000" dirty="0" smtClean="0">
                <a:latin typeface="Calibri" pitchFamily="34" charset="0"/>
              </a:rPr>
              <a:t> of PMF </a:t>
            </a:r>
            <a:r>
              <a:rPr lang="pl-PL" sz="4000" dirty="0" err="1" smtClean="0">
                <a:latin typeface="Calibri" pitchFamily="34" charset="0"/>
              </a:rPr>
              <a:t>determination</a:t>
            </a:r>
            <a:endParaRPr lang="pl-PL" sz="4000" dirty="0">
              <a:latin typeface="Calibri" pitchFamily="34" charset="0"/>
            </a:endParaRPr>
          </a:p>
        </p:txBody>
      </p:sp>
      <p:sp>
        <p:nvSpPr>
          <p:cNvPr id="3" name="Symbol zastępczy zawartości 2"/>
          <p:cNvSpPr>
            <a:spLocks noGrp="1"/>
          </p:cNvSpPr>
          <p:nvPr>
            <p:ph idx="1"/>
          </p:nvPr>
        </p:nvSpPr>
        <p:spPr/>
        <p:txBody>
          <a:bodyPr/>
          <a:lstStyle/>
          <a:p>
            <a:r>
              <a:rPr lang="pl-PL" dirty="0" err="1" smtClean="0"/>
              <a:t>Thermodynamic</a:t>
            </a:r>
            <a:r>
              <a:rPr lang="pl-PL" dirty="0" smtClean="0"/>
              <a:t> </a:t>
            </a:r>
            <a:r>
              <a:rPr lang="pl-PL" dirty="0" err="1" smtClean="0"/>
              <a:t>integration</a:t>
            </a:r>
            <a:endParaRPr lang="pl-PL" dirty="0" smtClean="0"/>
          </a:p>
          <a:p>
            <a:r>
              <a:rPr lang="pl-PL" dirty="0" err="1" smtClean="0"/>
              <a:t>Umbrella</a:t>
            </a:r>
            <a:r>
              <a:rPr lang="pl-PL" dirty="0" smtClean="0"/>
              <a:t> </a:t>
            </a:r>
            <a:r>
              <a:rPr lang="pl-PL" dirty="0" err="1" smtClean="0"/>
              <a:t>sampling</a:t>
            </a:r>
            <a:endParaRPr lang="pl-PL" dirty="0" smtClean="0"/>
          </a:p>
          <a:p>
            <a:r>
              <a:rPr lang="pl-PL" dirty="0" err="1" smtClean="0"/>
              <a:t>Particle</a:t>
            </a:r>
            <a:r>
              <a:rPr lang="pl-PL" dirty="0" smtClean="0"/>
              <a:t> </a:t>
            </a:r>
            <a:r>
              <a:rPr lang="pl-PL" dirty="0" err="1" smtClean="0"/>
              <a:t>insertion</a:t>
            </a:r>
            <a:r>
              <a:rPr lang="pl-PL" dirty="0" smtClean="0"/>
              <a:t> (</a:t>
            </a:r>
            <a:r>
              <a:rPr lang="pl-PL" dirty="0" err="1" smtClean="0"/>
              <a:t>both</a:t>
            </a:r>
            <a:r>
              <a:rPr lang="pl-PL" dirty="0" smtClean="0"/>
              <a:t> </a:t>
            </a:r>
            <a:r>
              <a:rPr lang="pl-PL" dirty="0" err="1" smtClean="0"/>
              <a:t>hydration</a:t>
            </a:r>
            <a:r>
              <a:rPr lang="pl-PL" dirty="0" smtClean="0"/>
              <a:t> </a:t>
            </a:r>
            <a:r>
              <a:rPr lang="pl-PL" dirty="0" err="1" smtClean="0"/>
              <a:t>energies</a:t>
            </a:r>
            <a:r>
              <a:rPr lang="pl-PL" dirty="0" smtClean="0"/>
              <a:t> and </a:t>
            </a:r>
            <a:r>
              <a:rPr lang="pl-PL" dirty="0" err="1" smtClean="0"/>
              <a:t>PMFs</a:t>
            </a:r>
            <a:r>
              <a:rPr lang="pl-PL" dirty="0" smtClean="0"/>
              <a:t>)</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47664" y="1915722"/>
            <a:ext cx="5472608" cy="3601510"/>
          </a:xfrm>
          <a:prstGeom prst="rect">
            <a:avLst/>
          </a:prstGeom>
          <a:noFill/>
          <a:ln w="9525">
            <a:noFill/>
            <a:miter lim="800000"/>
            <a:headEnd/>
            <a:tailEnd/>
          </a:ln>
        </p:spPr>
      </p:pic>
      <p:sp>
        <p:nvSpPr>
          <p:cNvPr id="5" name="pole tekstowe 4"/>
          <p:cNvSpPr txBox="1"/>
          <p:nvPr/>
        </p:nvSpPr>
        <p:spPr>
          <a:xfrm>
            <a:off x="2411760" y="5477162"/>
            <a:ext cx="2304256" cy="400110"/>
          </a:xfrm>
          <a:prstGeom prst="rect">
            <a:avLst/>
          </a:prstGeom>
          <a:noFill/>
        </p:spPr>
        <p:txBody>
          <a:bodyPr wrap="square" rtlCol="0">
            <a:spAutoFit/>
          </a:bodyPr>
          <a:lstStyle/>
          <a:p>
            <a:r>
              <a:rPr lang="pl-PL" dirty="0" err="1" smtClean="0"/>
              <a:t>Contact</a:t>
            </a:r>
            <a:r>
              <a:rPr lang="pl-PL" dirty="0" smtClean="0"/>
              <a:t> minimum</a:t>
            </a:r>
            <a:endParaRPr lang="pl-PL" dirty="0"/>
          </a:p>
        </p:txBody>
      </p:sp>
      <p:sp>
        <p:nvSpPr>
          <p:cNvPr id="6" name="pole tekstowe 5"/>
          <p:cNvSpPr txBox="1"/>
          <p:nvPr/>
        </p:nvSpPr>
        <p:spPr>
          <a:xfrm>
            <a:off x="179512" y="188640"/>
            <a:ext cx="8784976" cy="646331"/>
          </a:xfrm>
          <a:prstGeom prst="rect">
            <a:avLst/>
          </a:prstGeom>
          <a:noFill/>
        </p:spPr>
        <p:txBody>
          <a:bodyPr wrap="square" rtlCol="0">
            <a:spAutoFit/>
          </a:bodyPr>
          <a:lstStyle/>
          <a:p>
            <a:pPr algn="ctr"/>
            <a:r>
              <a:rPr lang="pl-PL" sz="3600" dirty="0" smtClean="0">
                <a:latin typeface="Calibri" pitchFamily="34" charset="0"/>
              </a:rPr>
              <a:t>PMF of </a:t>
            </a:r>
            <a:r>
              <a:rPr lang="pl-PL" sz="3600" dirty="0" err="1" smtClean="0">
                <a:latin typeface="Calibri" pitchFamily="34" charset="0"/>
              </a:rPr>
              <a:t>two</a:t>
            </a:r>
            <a:r>
              <a:rPr lang="pl-PL" sz="3600" dirty="0" smtClean="0">
                <a:latin typeface="Calibri" pitchFamily="34" charset="0"/>
              </a:rPr>
              <a:t> </a:t>
            </a:r>
            <a:r>
              <a:rPr lang="pl-PL" sz="3600" dirty="0" err="1" smtClean="0">
                <a:latin typeface="Calibri" pitchFamily="34" charset="0"/>
              </a:rPr>
              <a:t>methane</a:t>
            </a:r>
            <a:r>
              <a:rPr lang="pl-PL" sz="3600" dirty="0" smtClean="0">
                <a:latin typeface="Calibri" pitchFamily="34" charset="0"/>
              </a:rPr>
              <a:t> </a:t>
            </a:r>
            <a:r>
              <a:rPr lang="pl-PL" sz="3600" dirty="0" err="1" smtClean="0">
                <a:latin typeface="Calibri" pitchFamily="34" charset="0"/>
              </a:rPr>
              <a:t>molecules</a:t>
            </a:r>
            <a:r>
              <a:rPr lang="pl-PL" sz="3600" dirty="0" smtClean="0">
                <a:latin typeface="Calibri" pitchFamily="34" charset="0"/>
              </a:rPr>
              <a:t> </a:t>
            </a:r>
            <a:r>
              <a:rPr lang="pl-PL" sz="3600" dirty="0" err="1" smtClean="0">
                <a:latin typeface="Calibri" pitchFamily="34" charset="0"/>
              </a:rPr>
              <a:t>in</a:t>
            </a:r>
            <a:r>
              <a:rPr lang="pl-PL" sz="3600" dirty="0" smtClean="0">
                <a:latin typeface="Calibri" pitchFamily="34" charset="0"/>
              </a:rPr>
              <a:t> </a:t>
            </a:r>
            <a:r>
              <a:rPr lang="pl-PL" sz="3600" dirty="0" err="1" smtClean="0">
                <a:latin typeface="Calibri" pitchFamily="34" charset="0"/>
              </a:rPr>
              <a:t>water</a:t>
            </a:r>
            <a:endParaRPr lang="pl-PL" sz="3600" dirty="0">
              <a:latin typeface="Calibri" pitchFamily="34" charset="0"/>
            </a:endParaRPr>
          </a:p>
        </p:txBody>
      </p:sp>
      <p:cxnSp>
        <p:nvCxnSpPr>
          <p:cNvPr id="10" name="Łącznik prosty ze strzałką 9"/>
          <p:cNvCxnSpPr>
            <a:stCxn id="5" idx="0"/>
          </p:cNvCxnSpPr>
          <p:nvPr/>
        </p:nvCxnSpPr>
        <p:spPr>
          <a:xfrm flipV="1">
            <a:off x="3563888" y="4581128"/>
            <a:ext cx="432048" cy="896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635896" y="1588730"/>
            <a:ext cx="2304256" cy="400110"/>
          </a:xfrm>
          <a:prstGeom prst="rect">
            <a:avLst/>
          </a:prstGeom>
          <a:noFill/>
        </p:spPr>
        <p:txBody>
          <a:bodyPr wrap="square" rtlCol="0">
            <a:spAutoFit/>
          </a:bodyPr>
          <a:lstStyle/>
          <a:p>
            <a:r>
              <a:rPr lang="pl-PL" dirty="0" err="1" smtClean="0"/>
              <a:t>Desolvation</a:t>
            </a:r>
            <a:r>
              <a:rPr lang="pl-PL" dirty="0" smtClean="0"/>
              <a:t> </a:t>
            </a:r>
            <a:r>
              <a:rPr lang="pl-PL" dirty="0" err="1" smtClean="0"/>
              <a:t>barrier</a:t>
            </a:r>
            <a:endParaRPr lang="pl-PL" dirty="0"/>
          </a:p>
        </p:txBody>
      </p:sp>
      <p:cxnSp>
        <p:nvCxnSpPr>
          <p:cNvPr id="13" name="Łącznik prosty ze strzałką 12"/>
          <p:cNvCxnSpPr>
            <a:stCxn id="11" idx="2"/>
          </p:cNvCxnSpPr>
          <p:nvPr/>
        </p:nvCxnSpPr>
        <p:spPr>
          <a:xfrm flipH="1">
            <a:off x="4716016" y="1988840"/>
            <a:ext cx="720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5292080" y="5477162"/>
            <a:ext cx="2304256" cy="707886"/>
          </a:xfrm>
          <a:prstGeom prst="rect">
            <a:avLst/>
          </a:prstGeom>
          <a:noFill/>
        </p:spPr>
        <p:txBody>
          <a:bodyPr wrap="square" rtlCol="0">
            <a:spAutoFit/>
          </a:bodyPr>
          <a:lstStyle/>
          <a:p>
            <a:r>
              <a:rPr lang="pl-PL" dirty="0" err="1" smtClean="0"/>
              <a:t>Solvent-separated</a:t>
            </a:r>
            <a:r>
              <a:rPr lang="pl-PL" dirty="0" smtClean="0"/>
              <a:t> </a:t>
            </a:r>
            <a:r>
              <a:rPr lang="pl-PL" dirty="0" err="1" smtClean="0"/>
              <a:t>mimimum</a:t>
            </a:r>
            <a:endParaRPr lang="pl-PL" dirty="0"/>
          </a:p>
        </p:txBody>
      </p:sp>
      <p:cxnSp>
        <p:nvCxnSpPr>
          <p:cNvPr id="16" name="Łącznik prosty ze strzałką 15"/>
          <p:cNvCxnSpPr>
            <a:stCxn id="14" idx="0"/>
          </p:cNvCxnSpPr>
          <p:nvPr/>
        </p:nvCxnSpPr>
        <p:spPr>
          <a:xfrm flipH="1" flipV="1">
            <a:off x="5508104" y="4581128"/>
            <a:ext cx="936104" cy="896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2008" y="116632"/>
            <a:ext cx="8964488" cy="6986528"/>
          </a:xfrm>
          <a:prstGeom prst="rect">
            <a:avLst/>
          </a:prstGeom>
          <a:noFill/>
        </p:spPr>
        <p:txBody>
          <a:bodyPr wrap="square" rtlCol="0">
            <a:spAutoFit/>
          </a:bodyPr>
          <a:lstStyle/>
          <a:p>
            <a:r>
              <a:rPr lang="pl-PL" sz="3200" dirty="0" err="1" smtClean="0">
                <a:latin typeface="Calibri" pitchFamily="34" charset="0"/>
              </a:rPr>
              <a:t>Hydrophobicity</a:t>
            </a:r>
            <a:r>
              <a:rPr lang="pl-PL" sz="3200" dirty="0" smtClean="0">
                <a:latin typeface="Calibri" pitchFamily="34" charset="0"/>
              </a:rPr>
              <a:t>: </a:t>
            </a:r>
            <a:r>
              <a:rPr lang="pl-PL" sz="3200" dirty="0" err="1" smtClean="0">
                <a:latin typeface="Calibri" pitchFamily="34" charset="0"/>
              </a:rPr>
              <a:t>dislike</a:t>
            </a:r>
            <a:r>
              <a:rPr lang="pl-PL" sz="3200" dirty="0" smtClean="0">
                <a:latin typeface="Calibri" pitchFamily="34" charset="0"/>
              </a:rPr>
              <a:t> of </a:t>
            </a:r>
            <a:r>
              <a:rPr lang="pl-PL" sz="3200" dirty="0" err="1" smtClean="0">
                <a:latin typeface="Calibri" pitchFamily="34" charset="0"/>
              </a:rPr>
              <a:t>water</a:t>
            </a:r>
            <a:endParaRPr lang="pl-PL" sz="3200" dirty="0" smtClean="0">
              <a:latin typeface="Calibri" pitchFamily="34" charset="0"/>
            </a:endParaRPr>
          </a:p>
          <a:p>
            <a:endParaRPr lang="pl-PL" sz="3200" dirty="0">
              <a:latin typeface="Calibri" pitchFamily="34" charset="0"/>
            </a:endParaRPr>
          </a:p>
          <a:p>
            <a:r>
              <a:rPr lang="pl-PL" sz="3200" dirty="0" err="1" smtClean="0">
                <a:latin typeface="Calibri" pitchFamily="34" charset="0"/>
              </a:rPr>
              <a:t>Pliny</a:t>
            </a:r>
            <a:r>
              <a:rPr lang="pl-PL" sz="3200" dirty="0" smtClean="0">
                <a:latin typeface="Calibri" pitchFamily="34" charset="0"/>
              </a:rPr>
              <a:t> (</a:t>
            </a:r>
            <a:r>
              <a:rPr lang="pl-PL" sz="3200" dirty="0" err="1" smtClean="0">
                <a:latin typeface="Calibri" pitchFamily="34" charset="0"/>
              </a:rPr>
              <a:t>Plinius</a:t>
            </a:r>
            <a:r>
              <a:rPr lang="pl-PL" sz="3200" dirty="0" smtClean="0">
                <a:latin typeface="Calibri" pitchFamily="34" charset="0"/>
              </a:rPr>
              <a:t>) </a:t>
            </a:r>
            <a:r>
              <a:rPr lang="pl-PL" sz="3200" dirty="0" err="1" smtClean="0">
                <a:latin typeface="Calibri" pitchFamily="34" charset="0"/>
              </a:rPr>
              <a:t>the</a:t>
            </a:r>
            <a:r>
              <a:rPr lang="pl-PL" sz="3200" dirty="0" smtClean="0">
                <a:latin typeface="Calibri" pitchFamily="34" charset="0"/>
              </a:rPr>
              <a:t> </a:t>
            </a:r>
            <a:r>
              <a:rPr lang="pl-PL" sz="3200" dirty="0" err="1" smtClean="0">
                <a:latin typeface="Calibri" pitchFamily="34" charset="0"/>
              </a:rPr>
              <a:t>Elder</a:t>
            </a:r>
            <a:r>
              <a:rPr lang="pl-PL" sz="3200" dirty="0" smtClean="0">
                <a:latin typeface="Calibri" pitchFamily="34" charset="0"/>
              </a:rPr>
              <a:t> (</a:t>
            </a:r>
            <a:r>
              <a:rPr lang="pl-PL" sz="3200" dirty="0">
                <a:latin typeface="Calibri" pitchFamily="34" charset="0"/>
              </a:rPr>
              <a:t>1</a:t>
            </a:r>
            <a:r>
              <a:rPr lang="pl-PL" sz="3200" dirty="0" smtClean="0">
                <a:latin typeface="Calibri" pitchFamily="34" charset="0"/>
              </a:rPr>
              <a:t>st </a:t>
            </a:r>
            <a:r>
              <a:rPr lang="pl-PL" sz="3200" dirty="0" err="1" smtClean="0">
                <a:latin typeface="Calibri" pitchFamily="34" charset="0"/>
              </a:rPr>
              <a:t>Century</a:t>
            </a:r>
            <a:r>
              <a:rPr lang="pl-PL" sz="3200" dirty="0" smtClean="0">
                <a:latin typeface="Calibri" pitchFamily="34" charset="0"/>
              </a:rPr>
              <a:t>), Benjamin Franklin (1773), Lord </a:t>
            </a:r>
            <a:r>
              <a:rPr lang="pl-PL" sz="3200" dirty="0" err="1" smtClean="0">
                <a:latin typeface="Calibri" pitchFamily="34" charset="0"/>
              </a:rPr>
              <a:t>Raileigh</a:t>
            </a:r>
            <a:r>
              <a:rPr lang="pl-PL" sz="3200" dirty="0" smtClean="0">
                <a:latin typeface="Calibri" pitchFamily="34" charset="0"/>
              </a:rPr>
              <a:t> (1891): </a:t>
            </a:r>
          </a:p>
          <a:p>
            <a:r>
              <a:rPr lang="pl-PL" sz="3200" dirty="0">
                <a:latin typeface="Calibri" pitchFamily="34" charset="0"/>
              </a:rPr>
              <a:t>	</a:t>
            </a:r>
            <a:r>
              <a:rPr lang="pl-PL" sz="3200" dirty="0" smtClean="0">
                <a:latin typeface="Calibri" pitchFamily="34" charset="0"/>
              </a:rPr>
              <a:t>oil </a:t>
            </a:r>
            <a:r>
              <a:rPr lang="pl-PL" sz="3200" dirty="0" err="1" smtClean="0">
                <a:latin typeface="Calibri" pitchFamily="34" charset="0"/>
              </a:rPr>
              <a:t>stills</a:t>
            </a:r>
            <a:r>
              <a:rPr lang="pl-PL" sz="3200" dirty="0" smtClean="0">
                <a:latin typeface="Calibri" pitchFamily="34" charset="0"/>
              </a:rPr>
              <a:t> </a:t>
            </a:r>
            <a:r>
              <a:rPr lang="pl-PL" sz="3200" dirty="0" err="1" smtClean="0">
                <a:latin typeface="Calibri" pitchFamily="34" charset="0"/>
              </a:rPr>
              <a:t>water</a:t>
            </a:r>
            <a:r>
              <a:rPr lang="pl-PL" sz="3200" dirty="0" smtClean="0">
                <a:latin typeface="Calibri" pitchFamily="34" charset="0"/>
              </a:rPr>
              <a:t> </a:t>
            </a:r>
            <a:r>
              <a:rPr lang="pl-PL" sz="3200" dirty="0" err="1" smtClean="0">
                <a:latin typeface="Calibri" pitchFamily="34" charset="0"/>
              </a:rPr>
              <a:t>waves</a:t>
            </a:r>
            <a:r>
              <a:rPr lang="pl-PL" sz="3200" dirty="0" smtClean="0">
                <a:latin typeface="Calibri" pitchFamily="34" charset="0"/>
              </a:rPr>
              <a:t>.</a:t>
            </a:r>
          </a:p>
          <a:p>
            <a:endParaRPr lang="pl-PL" sz="3200" dirty="0">
              <a:latin typeface="Calibri" pitchFamily="34" charset="0"/>
            </a:endParaRPr>
          </a:p>
          <a:p>
            <a:r>
              <a:rPr lang="pl-PL" sz="3200" dirty="0" err="1" smtClean="0">
                <a:latin typeface="Calibri" pitchFamily="34" charset="0"/>
              </a:rPr>
              <a:t>Taube</a:t>
            </a:r>
            <a:r>
              <a:rPr lang="pl-PL" sz="3200" dirty="0" smtClean="0">
                <a:latin typeface="Calibri" pitchFamily="34" charset="0"/>
              </a:rPr>
              <a:t> (1891): </a:t>
            </a:r>
            <a:r>
              <a:rPr lang="pl-PL" sz="3200" dirty="0" err="1" smtClean="0">
                <a:latin typeface="Calibri" pitchFamily="34" charset="0"/>
              </a:rPr>
              <a:t>amphiphilic</a:t>
            </a:r>
            <a:r>
              <a:rPr lang="pl-PL" sz="3200" dirty="0" smtClean="0">
                <a:latin typeface="Calibri" pitchFamily="34" charset="0"/>
              </a:rPr>
              <a:t> </a:t>
            </a:r>
            <a:r>
              <a:rPr lang="pl-PL" sz="3200" dirty="0" err="1" smtClean="0">
                <a:latin typeface="Calibri" pitchFamily="34" charset="0"/>
              </a:rPr>
              <a:t>molecules</a:t>
            </a:r>
            <a:r>
              <a:rPr lang="pl-PL" sz="3200" dirty="0" smtClean="0">
                <a:latin typeface="Calibri" pitchFamily="34" charset="0"/>
              </a:rPr>
              <a:t> </a:t>
            </a:r>
            <a:r>
              <a:rPr lang="pl-PL" sz="3200" dirty="0" err="1" smtClean="0">
                <a:latin typeface="Calibri" pitchFamily="34" charset="0"/>
              </a:rPr>
              <a:t>concentrate</a:t>
            </a:r>
            <a:r>
              <a:rPr lang="pl-PL" sz="3200" dirty="0" smtClean="0">
                <a:latin typeface="Calibri" pitchFamily="34" charset="0"/>
              </a:rPr>
              <a:t> on </a:t>
            </a:r>
            <a:r>
              <a:rPr lang="pl-PL" sz="3200" dirty="0" err="1" smtClean="0">
                <a:latin typeface="Calibri" pitchFamily="34" charset="0"/>
              </a:rPr>
              <a:t>water</a:t>
            </a:r>
            <a:r>
              <a:rPr lang="pl-PL" sz="3200" dirty="0" smtClean="0">
                <a:latin typeface="Calibri" pitchFamily="34" charset="0"/>
              </a:rPr>
              <a:t>/air </a:t>
            </a:r>
            <a:r>
              <a:rPr lang="pl-PL" sz="3200" dirty="0" err="1" smtClean="0">
                <a:latin typeface="Calibri" pitchFamily="34" charset="0"/>
              </a:rPr>
              <a:t>interface</a:t>
            </a:r>
            <a:r>
              <a:rPr lang="pl-PL" sz="3200" dirty="0" smtClean="0">
                <a:latin typeface="Calibri" pitchFamily="34" charset="0"/>
              </a:rPr>
              <a:t>.</a:t>
            </a:r>
          </a:p>
          <a:p>
            <a:endParaRPr lang="pl-PL" sz="3200" dirty="0">
              <a:latin typeface="Calibri" pitchFamily="34" charset="0"/>
            </a:endParaRPr>
          </a:p>
          <a:p>
            <a:r>
              <a:rPr lang="pl-PL" sz="3200" dirty="0" smtClean="0">
                <a:latin typeface="Calibri" pitchFamily="34" charset="0"/>
              </a:rPr>
              <a:t>Agnes </a:t>
            </a:r>
            <a:r>
              <a:rPr lang="pl-PL" sz="3200" dirty="0" err="1" smtClean="0">
                <a:latin typeface="Calibri" pitchFamily="34" charset="0"/>
              </a:rPr>
              <a:t>Pockels</a:t>
            </a:r>
            <a:r>
              <a:rPr lang="pl-PL" sz="3200" dirty="0" smtClean="0">
                <a:latin typeface="Calibri" pitchFamily="34" charset="0"/>
              </a:rPr>
              <a:t> (1892) </a:t>
            </a:r>
            <a:r>
              <a:rPr lang="pl-PL" sz="3200" dirty="0" err="1" smtClean="0">
                <a:latin typeface="Calibri" pitchFamily="34" charset="0"/>
              </a:rPr>
              <a:t>developed</a:t>
            </a:r>
            <a:r>
              <a:rPr lang="pl-PL" sz="3200" dirty="0" smtClean="0">
                <a:latin typeface="Calibri" pitchFamily="34" charset="0"/>
              </a:rPr>
              <a:t> a </a:t>
            </a:r>
            <a:r>
              <a:rPr lang="pl-PL" sz="3200" dirty="0" err="1" smtClean="0">
                <a:latin typeface="Calibri" pitchFamily="34" charset="0"/>
              </a:rPr>
              <a:t>prototype</a:t>
            </a:r>
            <a:r>
              <a:rPr lang="pl-PL" sz="3200" dirty="0" smtClean="0">
                <a:latin typeface="Calibri" pitchFamily="34" charset="0"/>
              </a:rPr>
              <a:t> of </a:t>
            </a:r>
            <a:r>
              <a:rPr lang="pl-PL" sz="3200" dirty="0" err="1" smtClean="0">
                <a:latin typeface="Calibri" pitchFamily="34" charset="0"/>
              </a:rPr>
              <a:t>Langmuir</a:t>
            </a:r>
            <a:r>
              <a:rPr lang="pl-PL" sz="3200" dirty="0" smtClean="0">
                <a:latin typeface="Calibri" pitchFamily="34" charset="0"/>
              </a:rPr>
              <a:t> </a:t>
            </a:r>
            <a:r>
              <a:rPr lang="pl-PL" sz="3200" dirty="0" err="1" smtClean="0">
                <a:latin typeface="Calibri" pitchFamily="34" charset="0"/>
              </a:rPr>
              <a:t>throug</a:t>
            </a:r>
            <a:r>
              <a:rPr lang="pl-PL" sz="3200" dirty="0" smtClean="0">
                <a:latin typeface="Calibri" pitchFamily="34" charset="0"/>
              </a:rPr>
              <a:t> (</a:t>
            </a:r>
            <a:r>
              <a:rPr lang="pl-PL" sz="3200" dirty="0" err="1" smtClean="0">
                <a:latin typeface="Calibri" pitchFamily="34" charset="0"/>
              </a:rPr>
              <a:t>the</a:t>
            </a:r>
            <a:r>
              <a:rPr lang="pl-PL" sz="3200" dirty="0" smtClean="0">
                <a:latin typeface="Calibri" pitchFamily="34" charset="0"/>
              </a:rPr>
              <a:t> </a:t>
            </a:r>
            <a:r>
              <a:rPr lang="pl-PL" sz="3200" dirty="0" err="1" smtClean="0">
                <a:latin typeface="Calibri" pitchFamily="34" charset="0"/>
              </a:rPr>
              <a:t>work</a:t>
            </a:r>
            <a:r>
              <a:rPr lang="pl-PL" sz="3200" dirty="0" smtClean="0">
                <a:latin typeface="Calibri" pitchFamily="34" charset="0"/>
              </a:rPr>
              <a:t> was </a:t>
            </a:r>
            <a:r>
              <a:rPr lang="pl-PL" sz="3200" dirty="0" err="1" smtClean="0">
                <a:latin typeface="Calibri" pitchFamily="34" charset="0"/>
              </a:rPr>
              <a:t>later</a:t>
            </a:r>
            <a:r>
              <a:rPr lang="pl-PL" sz="3200" dirty="0" smtClean="0">
                <a:latin typeface="Calibri" pitchFamily="34" charset="0"/>
              </a:rPr>
              <a:t> </a:t>
            </a:r>
            <a:r>
              <a:rPr lang="pl-PL" sz="3200" dirty="0" err="1" smtClean="0">
                <a:latin typeface="Calibri" pitchFamily="34" charset="0"/>
              </a:rPr>
              <a:t>published</a:t>
            </a:r>
            <a:r>
              <a:rPr lang="pl-PL" sz="3200" dirty="0" smtClean="0">
                <a:latin typeface="Calibri" pitchFamily="34" charset="0"/>
              </a:rPr>
              <a:t> </a:t>
            </a:r>
            <a:r>
              <a:rPr lang="pl-PL" sz="3200" dirty="0" err="1" smtClean="0">
                <a:latin typeface="Calibri" pitchFamily="34" charset="0"/>
              </a:rPr>
              <a:t>in</a:t>
            </a:r>
            <a:r>
              <a:rPr lang="pl-PL" sz="3200" dirty="0" smtClean="0">
                <a:latin typeface="Calibri" pitchFamily="34" charset="0"/>
              </a:rPr>
              <a:t> </a:t>
            </a:r>
            <a:r>
              <a:rPr lang="pl-PL" sz="3200" dirty="0" err="1" smtClean="0">
                <a:latin typeface="Calibri" pitchFamily="34" charset="0"/>
              </a:rPr>
              <a:t>Nature</a:t>
            </a:r>
            <a:r>
              <a:rPr lang="pl-PL" sz="3200" dirty="0" smtClean="0">
                <a:latin typeface="Calibri" pitchFamily="34" charset="0"/>
              </a:rPr>
              <a:t> on </a:t>
            </a:r>
            <a:r>
              <a:rPr lang="pl-PL" sz="3200" dirty="0" err="1" smtClean="0">
                <a:latin typeface="Calibri" pitchFamily="34" charset="0"/>
              </a:rPr>
              <a:t>Langmuir’s</a:t>
            </a:r>
            <a:r>
              <a:rPr lang="pl-PL" sz="3200" dirty="0" smtClean="0">
                <a:latin typeface="Calibri" pitchFamily="34" charset="0"/>
              </a:rPr>
              <a:t> </a:t>
            </a:r>
            <a:r>
              <a:rPr lang="pl-PL" sz="3200" dirty="0" err="1" smtClean="0">
                <a:latin typeface="Calibri" pitchFamily="34" charset="0"/>
              </a:rPr>
              <a:t>recommendation</a:t>
            </a:r>
            <a:r>
              <a:rPr lang="pl-PL" sz="3200" dirty="0" smtClean="0">
                <a:latin typeface="Calibri" pitchFamily="34" charset="0"/>
              </a:rPr>
              <a:t>).</a:t>
            </a:r>
          </a:p>
          <a:p>
            <a:endParaRPr lang="pl-PL" sz="3200" dirty="0" smtClean="0">
              <a:latin typeface="Calibri" pitchFamily="34" charset="0"/>
            </a:endParaRPr>
          </a:p>
          <a:p>
            <a:endParaRPr lang="pl-PL" sz="32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187450" y="692150"/>
            <a:ext cx="6624638" cy="6070600"/>
          </a:xfrm>
          <a:prstGeom prst="rect">
            <a:avLst/>
          </a:prstGeom>
          <a:noFill/>
          <a:ln w="9525">
            <a:noFill/>
            <a:miter lim="800000"/>
            <a:headEnd/>
            <a:tailEnd/>
          </a:ln>
        </p:spPr>
      </p:pic>
      <p:sp>
        <p:nvSpPr>
          <p:cNvPr id="5" name="Elipsa 4"/>
          <p:cNvSpPr/>
          <p:nvPr/>
        </p:nvSpPr>
        <p:spPr>
          <a:xfrm>
            <a:off x="1979613" y="188913"/>
            <a:ext cx="504825" cy="503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charset="0"/>
            </a:endParaRPr>
          </a:p>
        </p:txBody>
      </p:sp>
      <p:sp>
        <p:nvSpPr>
          <p:cNvPr id="6" name="Elipsa 5"/>
          <p:cNvSpPr/>
          <p:nvPr/>
        </p:nvSpPr>
        <p:spPr>
          <a:xfrm>
            <a:off x="3419475" y="188913"/>
            <a:ext cx="504825" cy="503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charset="0"/>
            </a:endParaRPr>
          </a:p>
        </p:txBody>
      </p:sp>
      <p:cxnSp>
        <p:nvCxnSpPr>
          <p:cNvPr id="8" name="Łącznik prosty ze strzałką 7"/>
          <p:cNvCxnSpPr/>
          <p:nvPr/>
        </p:nvCxnSpPr>
        <p:spPr>
          <a:xfrm>
            <a:off x="2236788" y="434975"/>
            <a:ext cx="1441450" cy="1588"/>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011863" y="1557338"/>
            <a:ext cx="431800" cy="57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charset="0"/>
            </a:endParaRPr>
          </a:p>
        </p:txBody>
      </p:sp>
      <p:pic>
        <p:nvPicPr>
          <p:cNvPr id="8193" name="Picture 1"/>
          <p:cNvPicPr>
            <a:picLocks noChangeAspect="1" noChangeArrowheads="1"/>
          </p:cNvPicPr>
          <p:nvPr/>
        </p:nvPicPr>
        <p:blipFill>
          <a:blip r:embed="rId3" cstate="print"/>
          <a:srcRect/>
          <a:stretch>
            <a:fillRect/>
          </a:stretch>
        </p:blipFill>
        <p:spPr bwMode="auto">
          <a:xfrm>
            <a:off x="437208" y="878904"/>
            <a:ext cx="3774752" cy="4422304"/>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4139952" y="764704"/>
            <a:ext cx="4775818" cy="4608512"/>
          </a:xfrm>
          <a:prstGeom prst="rect">
            <a:avLst/>
          </a:prstGeom>
          <a:noFill/>
          <a:ln w="9525">
            <a:noFill/>
            <a:miter lim="800000"/>
            <a:headEnd/>
            <a:tailEnd/>
          </a:ln>
        </p:spPr>
      </p:pic>
      <p:sp>
        <p:nvSpPr>
          <p:cNvPr id="7" name="Prostokąt zaokrąglony 6"/>
          <p:cNvSpPr/>
          <p:nvPr/>
        </p:nvSpPr>
        <p:spPr>
          <a:xfrm>
            <a:off x="4211960" y="878904"/>
            <a:ext cx="792088" cy="9659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725240" y="5271591"/>
            <a:ext cx="3342704" cy="461665"/>
          </a:xfrm>
          <a:prstGeom prst="rect">
            <a:avLst/>
          </a:prstGeom>
          <a:noFill/>
        </p:spPr>
        <p:txBody>
          <a:bodyPr wrap="square" rtlCol="0">
            <a:spAutoFit/>
          </a:bodyPr>
          <a:lstStyle/>
          <a:p>
            <a:r>
              <a:rPr lang="pl-PL" sz="2400" dirty="0" err="1" smtClean="0"/>
              <a:t>Molecular</a:t>
            </a:r>
            <a:r>
              <a:rPr lang="pl-PL" sz="2400" dirty="0" smtClean="0"/>
              <a:t> </a:t>
            </a:r>
            <a:r>
              <a:rPr lang="pl-PL" sz="2400" dirty="0" err="1" smtClean="0"/>
              <a:t>surface</a:t>
            </a:r>
            <a:r>
              <a:rPr lang="pl-PL" sz="2400" dirty="0" smtClean="0"/>
              <a:t> model</a:t>
            </a:r>
          </a:p>
        </p:txBody>
      </p:sp>
      <p:sp>
        <p:nvSpPr>
          <p:cNvPr id="9" name="pole tekstowe 8"/>
          <p:cNvSpPr txBox="1"/>
          <p:nvPr/>
        </p:nvSpPr>
        <p:spPr>
          <a:xfrm>
            <a:off x="5004048" y="5301208"/>
            <a:ext cx="3672408" cy="830997"/>
          </a:xfrm>
          <a:prstGeom prst="rect">
            <a:avLst/>
          </a:prstGeom>
          <a:noFill/>
        </p:spPr>
        <p:txBody>
          <a:bodyPr wrap="square" rtlCol="0">
            <a:spAutoFit/>
          </a:bodyPr>
          <a:lstStyle/>
          <a:p>
            <a:r>
              <a:rPr lang="pl-PL" sz="2400" dirty="0" err="1" smtClean="0"/>
              <a:t>Solvent-accessible</a:t>
            </a:r>
            <a:r>
              <a:rPr lang="pl-PL" sz="2400" dirty="0" smtClean="0"/>
              <a:t> </a:t>
            </a:r>
            <a:r>
              <a:rPr lang="pl-PL" sz="2400" dirty="0" err="1" smtClean="0"/>
              <a:t>surface</a:t>
            </a:r>
            <a:r>
              <a:rPr lang="pl-PL" sz="2400" dirty="0" smtClean="0"/>
              <a:t> (SASA) model</a:t>
            </a:r>
          </a:p>
        </p:txBody>
      </p:sp>
      <p:graphicFrame>
        <p:nvGraphicFramePr>
          <p:cNvPr id="10" name="Obiekt 9"/>
          <p:cNvGraphicFramePr>
            <a:graphicFrameLocks noChangeAspect="1"/>
          </p:cNvGraphicFramePr>
          <p:nvPr/>
        </p:nvGraphicFramePr>
        <p:xfrm>
          <a:off x="941264" y="5877272"/>
          <a:ext cx="2478608" cy="784893"/>
        </p:xfrm>
        <a:graphic>
          <a:graphicData uri="http://schemas.openxmlformats.org/presentationml/2006/ole">
            <p:oleObj spid="_x0000_s8195" name="Równanie" r:id="rId5" imgW="761760" imgH="241200" progId="Equation.3">
              <p:embed/>
            </p:oleObj>
          </a:graphicData>
        </a:graphic>
      </p:graphicFrame>
      <p:sp>
        <p:nvSpPr>
          <p:cNvPr id="11" name="pole tekstowe 10"/>
          <p:cNvSpPr txBox="1"/>
          <p:nvPr/>
        </p:nvSpPr>
        <p:spPr>
          <a:xfrm>
            <a:off x="0" y="0"/>
            <a:ext cx="9144000" cy="646331"/>
          </a:xfrm>
          <a:prstGeom prst="rect">
            <a:avLst/>
          </a:prstGeom>
          <a:noFill/>
        </p:spPr>
        <p:txBody>
          <a:bodyPr wrap="square" rtlCol="0">
            <a:spAutoFit/>
          </a:bodyPr>
          <a:lstStyle/>
          <a:p>
            <a:pPr algn="ctr"/>
            <a:r>
              <a:rPr lang="pl-PL" sz="3600" dirty="0" err="1" smtClean="0">
                <a:latin typeface="Calibri" pitchFamily="34" charset="0"/>
              </a:rPr>
              <a:t>Models</a:t>
            </a:r>
            <a:r>
              <a:rPr lang="pl-PL" sz="3600" dirty="0" smtClean="0">
                <a:latin typeface="Calibri" pitchFamily="34" charset="0"/>
              </a:rPr>
              <a:t> of </a:t>
            </a:r>
            <a:r>
              <a:rPr lang="pl-PL" sz="3600" dirty="0" err="1" smtClean="0">
                <a:latin typeface="Calibri" pitchFamily="34" charset="0"/>
              </a:rPr>
              <a:t>hydrophobic</a:t>
            </a:r>
            <a:r>
              <a:rPr lang="pl-PL" sz="3600" dirty="0" smtClean="0">
                <a:latin typeface="Calibri" pitchFamily="34" charset="0"/>
              </a:rPr>
              <a:t> </a:t>
            </a:r>
            <a:r>
              <a:rPr lang="pl-PL" sz="3600" dirty="0" err="1" smtClean="0">
                <a:latin typeface="Calibri" pitchFamily="34" charset="0"/>
              </a:rPr>
              <a:t>hydration</a:t>
            </a:r>
            <a:endParaRPr lang="pl-PL" sz="36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38100"/>
            <a:ext cx="8605870" cy="726604"/>
          </a:xfrm>
        </p:spPr>
        <p:txBody>
          <a:bodyPr/>
          <a:lstStyle/>
          <a:p>
            <a:r>
              <a:rPr lang="pl-PL" sz="3200" dirty="0" err="1" smtClean="0">
                <a:latin typeface="Calibri" pitchFamily="34" charset="0"/>
              </a:rPr>
              <a:t>Comparison</a:t>
            </a:r>
            <a:r>
              <a:rPr lang="pl-PL" sz="3200" dirty="0" smtClean="0">
                <a:latin typeface="Calibri" pitchFamily="34" charset="0"/>
              </a:rPr>
              <a:t> of </a:t>
            </a:r>
            <a:r>
              <a:rPr lang="pl-PL" sz="3200" dirty="0" err="1" smtClean="0">
                <a:latin typeface="Calibri" pitchFamily="34" charset="0"/>
              </a:rPr>
              <a:t>the</a:t>
            </a:r>
            <a:r>
              <a:rPr lang="pl-PL" sz="3200" dirty="0" smtClean="0">
                <a:latin typeface="Calibri" pitchFamily="34" charset="0"/>
              </a:rPr>
              <a:t> performance of </a:t>
            </a:r>
            <a:r>
              <a:rPr lang="pl-PL" sz="3200" dirty="0" err="1" smtClean="0">
                <a:latin typeface="Calibri" pitchFamily="34" charset="0"/>
              </a:rPr>
              <a:t>the</a:t>
            </a:r>
            <a:r>
              <a:rPr lang="pl-PL" sz="3200" dirty="0" smtClean="0">
                <a:latin typeface="Calibri" pitchFamily="34" charset="0"/>
              </a:rPr>
              <a:t> </a:t>
            </a:r>
            <a:r>
              <a:rPr lang="pl-PL" sz="3200" dirty="0" err="1" smtClean="0">
                <a:latin typeface="Calibri" pitchFamily="34" charset="0"/>
              </a:rPr>
              <a:t>two</a:t>
            </a:r>
            <a:r>
              <a:rPr lang="pl-PL" sz="3200" dirty="0" smtClean="0">
                <a:latin typeface="Calibri" pitchFamily="34" charset="0"/>
              </a:rPr>
              <a:t> </a:t>
            </a:r>
            <a:r>
              <a:rPr lang="pl-PL" sz="3200" dirty="0" err="1" smtClean="0">
                <a:latin typeface="Calibri" pitchFamily="34" charset="0"/>
              </a:rPr>
              <a:t>models</a:t>
            </a:r>
            <a:r>
              <a:rPr lang="pl-PL" sz="3200" dirty="0" smtClean="0">
                <a:latin typeface="Calibri" pitchFamily="34" charset="0"/>
              </a:rPr>
              <a:t> </a:t>
            </a:r>
            <a:endParaRPr lang="pl-PL" sz="3200" dirty="0">
              <a:latin typeface="Calibri" pitchFamily="34" charset="0"/>
            </a:endParaRPr>
          </a:p>
        </p:txBody>
      </p:sp>
      <p:pic>
        <p:nvPicPr>
          <p:cNvPr id="38914" name="Picture 2"/>
          <p:cNvPicPr>
            <a:picLocks noChangeAspect="1" noChangeArrowheads="1"/>
          </p:cNvPicPr>
          <p:nvPr/>
        </p:nvPicPr>
        <p:blipFill>
          <a:blip r:embed="rId2" cstate="print"/>
          <a:srcRect/>
          <a:stretch>
            <a:fillRect/>
          </a:stretch>
        </p:blipFill>
        <p:spPr bwMode="auto">
          <a:xfrm>
            <a:off x="251520" y="1268760"/>
            <a:ext cx="4283562" cy="5085357"/>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4644008" y="824482"/>
            <a:ext cx="4213382" cy="3104007"/>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4860032" y="3441141"/>
            <a:ext cx="3962268" cy="3084203"/>
          </a:xfrm>
          <a:prstGeom prst="rect">
            <a:avLst/>
          </a:prstGeom>
          <a:noFill/>
          <a:ln w="9525">
            <a:noFill/>
            <a:miter lim="800000"/>
            <a:headEnd/>
            <a:tailEnd/>
          </a:ln>
        </p:spPr>
      </p:pic>
      <p:sp>
        <p:nvSpPr>
          <p:cNvPr id="7" name="Prostokąt 6"/>
          <p:cNvSpPr/>
          <p:nvPr/>
        </p:nvSpPr>
        <p:spPr>
          <a:xfrm>
            <a:off x="179512" y="5589240"/>
            <a:ext cx="4464496" cy="764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539552" y="6354117"/>
            <a:ext cx="5616624" cy="400110"/>
          </a:xfrm>
          <a:prstGeom prst="rect">
            <a:avLst/>
          </a:prstGeom>
          <a:noFill/>
        </p:spPr>
        <p:txBody>
          <a:bodyPr wrap="square" rtlCol="0">
            <a:spAutoFit/>
          </a:bodyPr>
          <a:lstStyle/>
          <a:p>
            <a:r>
              <a:rPr lang="pl-PL" dirty="0" err="1" smtClean="0"/>
              <a:t>Rank</a:t>
            </a:r>
            <a:r>
              <a:rPr lang="pl-PL" dirty="0" smtClean="0"/>
              <a:t> and Baker, </a:t>
            </a:r>
            <a:r>
              <a:rPr lang="pl-PL" i="1" dirty="0" smtClean="0"/>
              <a:t>Prot. </a:t>
            </a:r>
            <a:r>
              <a:rPr lang="pl-PL" i="1" dirty="0" err="1" smtClean="0"/>
              <a:t>Sci</a:t>
            </a:r>
            <a:r>
              <a:rPr lang="pl-PL" i="1" dirty="0" smtClean="0"/>
              <a:t>.</a:t>
            </a:r>
            <a:r>
              <a:rPr lang="pl-PL" dirty="0" smtClean="0"/>
              <a:t>, 1</a:t>
            </a:r>
            <a:r>
              <a:rPr lang="pl-PL" b="1" dirty="0" smtClean="0"/>
              <a:t>997</a:t>
            </a:r>
            <a:r>
              <a:rPr lang="pl-PL" dirty="0" smtClean="0"/>
              <a:t>, 6, 347-354</a:t>
            </a: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07950" y="974725"/>
            <a:ext cx="4779963" cy="4254500"/>
          </a:xfrm>
          <a:prstGeom prst="rect">
            <a:avLst/>
          </a:prstGeom>
          <a:noFill/>
          <a:ln w="9525">
            <a:noFill/>
            <a:miter lim="800000"/>
            <a:headEnd/>
            <a:tailEnd/>
          </a:ln>
        </p:spPr>
      </p:pic>
      <p:sp>
        <p:nvSpPr>
          <p:cNvPr id="31747" name="pole tekstowe 4"/>
          <p:cNvSpPr txBox="1">
            <a:spLocks noChangeArrowheads="1"/>
          </p:cNvSpPr>
          <p:nvPr/>
        </p:nvSpPr>
        <p:spPr bwMode="auto">
          <a:xfrm>
            <a:off x="1187450" y="6308725"/>
            <a:ext cx="6480175" cy="400050"/>
          </a:xfrm>
          <a:prstGeom prst="rect">
            <a:avLst/>
          </a:prstGeom>
          <a:noFill/>
          <a:ln w="9525">
            <a:noFill/>
            <a:miter lim="800000"/>
            <a:headEnd/>
            <a:tailEnd/>
          </a:ln>
        </p:spPr>
        <p:txBody>
          <a:bodyPr>
            <a:spAutoFit/>
          </a:bodyPr>
          <a:lstStyle/>
          <a:p>
            <a:r>
              <a:rPr lang="pl-PL"/>
              <a:t>Sobolewski et al., J.Phys.Chem., 111, 10765-10744 (2008)</a:t>
            </a:r>
          </a:p>
        </p:txBody>
      </p:sp>
      <p:pic>
        <p:nvPicPr>
          <p:cNvPr id="31748" name="Picture 3"/>
          <p:cNvPicPr>
            <a:picLocks noChangeAspect="1" noChangeArrowheads="1"/>
          </p:cNvPicPr>
          <p:nvPr/>
        </p:nvPicPr>
        <p:blipFill>
          <a:blip r:embed="rId3" cstate="print"/>
          <a:srcRect/>
          <a:stretch>
            <a:fillRect/>
          </a:stretch>
        </p:blipFill>
        <p:spPr bwMode="auto">
          <a:xfrm>
            <a:off x="4484688" y="1047750"/>
            <a:ext cx="4840287" cy="425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260648"/>
            <a:ext cx="7772400" cy="1143000"/>
          </a:xfrm>
        </p:spPr>
        <p:txBody>
          <a:bodyPr/>
          <a:lstStyle/>
          <a:p>
            <a:r>
              <a:rPr lang="pl-PL" dirty="0" err="1" smtClean="0"/>
              <a:t>Cooperativity</a:t>
            </a:r>
            <a:endParaRPr lang="pl-PL" dirty="0"/>
          </a:p>
        </p:txBody>
      </p:sp>
      <p:pic>
        <p:nvPicPr>
          <p:cNvPr id="4" name="Picture 2"/>
          <p:cNvPicPr>
            <a:picLocks noChangeAspect="1" noChangeArrowheads="1"/>
          </p:cNvPicPr>
          <p:nvPr/>
        </p:nvPicPr>
        <p:blipFill>
          <a:blip r:embed="rId2" cstate="print"/>
          <a:srcRect/>
          <a:stretch>
            <a:fillRect/>
          </a:stretch>
        </p:blipFill>
        <p:spPr bwMode="auto">
          <a:xfrm>
            <a:off x="179512" y="1628800"/>
            <a:ext cx="6192688" cy="4472223"/>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6876256" y="2924944"/>
            <a:ext cx="2028311" cy="237626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95288" y="188913"/>
            <a:ext cx="7993062"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323850" y="44450"/>
            <a:ext cx="5688013" cy="3648075"/>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395288" y="3373438"/>
            <a:ext cx="5545137" cy="3440112"/>
          </a:xfrm>
          <a:prstGeom prst="rect">
            <a:avLst/>
          </a:prstGeom>
          <a:noFill/>
          <a:ln w="9525">
            <a:noFill/>
            <a:miter lim="800000"/>
            <a:headEnd/>
            <a:tailEnd/>
          </a:ln>
        </p:spPr>
      </p:pic>
      <p:sp>
        <p:nvSpPr>
          <p:cNvPr id="33796" name="pole tekstowe 5"/>
          <p:cNvSpPr txBox="1">
            <a:spLocks noChangeArrowheads="1"/>
          </p:cNvSpPr>
          <p:nvPr/>
        </p:nvSpPr>
        <p:spPr bwMode="auto">
          <a:xfrm>
            <a:off x="5545138" y="3713163"/>
            <a:ext cx="3490912" cy="2308225"/>
          </a:xfrm>
          <a:prstGeom prst="rect">
            <a:avLst/>
          </a:prstGeom>
          <a:noFill/>
          <a:ln w="9525">
            <a:noFill/>
            <a:miter lim="800000"/>
            <a:headEnd/>
            <a:tailEnd/>
          </a:ln>
        </p:spPr>
        <p:txBody>
          <a:bodyPr>
            <a:spAutoFit/>
          </a:bodyPr>
          <a:lstStyle/>
          <a:p>
            <a:r>
              <a:rPr lang="pl-PL" sz="2400"/>
              <a:t>Dependence of the PMF and cavity contribution to the PMF of two methane molecules on temperature (Sobolewski et al., PEDS, 22, 547-552 (2009)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07950" y="549275"/>
            <a:ext cx="9266238" cy="4643438"/>
          </a:xfrm>
          <a:prstGeom prst="rect">
            <a:avLst/>
          </a:prstGeom>
          <a:noFill/>
          <a:ln w="9525">
            <a:noFill/>
            <a:miter lim="800000"/>
            <a:headEnd/>
            <a:tailEnd/>
          </a:ln>
        </p:spPr>
      </p:pic>
      <p:sp>
        <p:nvSpPr>
          <p:cNvPr id="34819" name="Prostokąt 2"/>
          <p:cNvSpPr>
            <a:spLocks noChangeArrowheads="1"/>
          </p:cNvSpPr>
          <p:nvPr/>
        </p:nvSpPr>
        <p:spPr bwMode="auto">
          <a:xfrm>
            <a:off x="215900" y="5661025"/>
            <a:ext cx="8820150" cy="1016000"/>
          </a:xfrm>
          <a:prstGeom prst="rect">
            <a:avLst/>
          </a:prstGeom>
          <a:noFill/>
          <a:ln w="9525">
            <a:noFill/>
            <a:miter lim="800000"/>
            <a:headEnd/>
            <a:tailEnd/>
          </a:ln>
        </p:spPr>
        <p:txBody>
          <a:bodyPr>
            <a:spAutoFit/>
          </a:bodyPr>
          <a:lstStyle/>
          <a:p>
            <a:r>
              <a:rPr lang="pl-PL"/>
              <a:t>S. </a:t>
            </a:r>
            <a:r>
              <a:rPr lang="en-US"/>
              <a:t>Miyazawa</a:t>
            </a:r>
            <a:r>
              <a:rPr lang="pl-PL"/>
              <a:t> &amp; R.L. </a:t>
            </a:r>
            <a:r>
              <a:rPr lang="en-US"/>
              <a:t>Jernigan, R. L. 1985. Estimation of effective interresidue contact energies from protein crystal structures: quasi-chemical approximation.</a:t>
            </a:r>
            <a:r>
              <a:rPr lang="en-US" i="1"/>
              <a:t> </a:t>
            </a:r>
            <a:r>
              <a:rPr lang="en-US"/>
              <a:t>Macromolecules</a:t>
            </a:r>
            <a:r>
              <a:rPr lang="en-US" i="1"/>
              <a:t>,</a:t>
            </a:r>
            <a:r>
              <a:rPr lang="en-US"/>
              <a:t> 18:534-552</a:t>
            </a:r>
            <a:r>
              <a:rPr lang="pl-PL"/>
              <a:t>, 1985</a:t>
            </a:r>
            <a:r>
              <a:rPr lang="en-US"/>
              <a:t>.</a:t>
            </a:r>
            <a:endParaRPr 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384"/>
            <a:ext cx="9144000" cy="1008112"/>
          </a:xfrm>
        </p:spPr>
        <p:txBody>
          <a:bodyPr/>
          <a:lstStyle/>
          <a:p>
            <a:r>
              <a:rPr lang="pl-PL" sz="3600" b="1" dirty="0" err="1" smtClean="0">
                <a:solidFill>
                  <a:schemeClr val="tx1"/>
                </a:solidFill>
                <a:latin typeface="Calibri" pitchFamily="34" charset="0"/>
              </a:rPr>
              <a:t>Franklin’s</a:t>
            </a:r>
            <a:r>
              <a:rPr lang="pl-PL" sz="3600" b="1" dirty="0" smtClean="0">
                <a:solidFill>
                  <a:schemeClr val="tx1"/>
                </a:solidFill>
                <a:latin typeface="Calibri" pitchFamily="34" charset="0"/>
              </a:rPr>
              <a:t> e</a:t>
            </a:r>
            <a:r>
              <a:rPr lang="en-US" sz="3600" b="1" dirty="0" err="1" smtClean="0">
                <a:solidFill>
                  <a:schemeClr val="tx1"/>
                </a:solidFill>
                <a:latin typeface="Calibri" pitchFamily="34" charset="0"/>
              </a:rPr>
              <a:t>xperiments</a:t>
            </a:r>
            <a:r>
              <a:rPr lang="en-US" sz="3600" b="1" dirty="0" smtClean="0">
                <a:solidFill>
                  <a:schemeClr val="tx1"/>
                </a:solidFill>
                <a:latin typeface="Calibri" pitchFamily="34" charset="0"/>
              </a:rPr>
              <a:t> on a pond at </a:t>
            </a:r>
            <a:r>
              <a:rPr lang="en-US" sz="3600" b="1" dirty="0" err="1" smtClean="0">
                <a:solidFill>
                  <a:schemeClr val="tx1"/>
                </a:solidFill>
                <a:latin typeface="Calibri" pitchFamily="34" charset="0"/>
              </a:rPr>
              <a:t>Clapham</a:t>
            </a:r>
            <a:endParaRPr lang="pl-PL" b="1" dirty="0">
              <a:latin typeface="Calibri" pitchFamily="34" charset="0"/>
            </a:endParaRPr>
          </a:p>
        </p:txBody>
      </p:sp>
      <p:sp>
        <p:nvSpPr>
          <p:cNvPr id="3" name="Symbol zastępczy zawartości 2"/>
          <p:cNvSpPr>
            <a:spLocks noGrp="1"/>
          </p:cNvSpPr>
          <p:nvPr>
            <p:ph idx="1"/>
          </p:nvPr>
        </p:nvSpPr>
        <p:spPr>
          <a:xfrm>
            <a:off x="395536" y="1052736"/>
            <a:ext cx="8496944" cy="5410944"/>
          </a:xfrm>
        </p:spPr>
        <p:txBody>
          <a:bodyPr/>
          <a:lstStyle/>
          <a:p>
            <a:pPr marL="0" indent="0">
              <a:buNone/>
            </a:pPr>
            <a:r>
              <a:rPr lang="en-US" sz="2800" dirty="0" smtClean="0">
                <a:solidFill>
                  <a:schemeClr val="tx1"/>
                </a:solidFill>
                <a:latin typeface="Calibri" pitchFamily="34" charset="0"/>
              </a:rPr>
              <a:t>“I fetched out a cruet of oil and dropped a little of it on the water. I saw it spread itself with surprising swiftness upon the surface… Though</a:t>
            </a:r>
            <a:r>
              <a:rPr lang="pl-PL" sz="2800" dirty="0" smtClean="0">
                <a:solidFill>
                  <a:schemeClr val="tx1"/>
                </a:solidFill>
                <a:latin typeface="Calibri" pitchFamily="34" charset="0"/>
              </a:rPr>
              <a:t> </a:t>
            </a:r>
            <a:r>
              <a:rPr lang="en-US" sz="2800" dirty="0" smtClean="0">
                <a:solidFill>
                  <a:schemeClr val="tx1"/>
                </a:solidFill>
                <a:latin typeface="Calibri" pitchFamily="34" charset="0"/>
              </a:rPr>
              <a:t>not more than a teaspoonful, produced an instant calm over a space several yards square which spread amazingly and extended itself gradually till it reached the lee side, making all that quarter of the pond, perhaps half an acre, as smooth as a looking glass.</a:t>
            </a:r>
            <a:r>
              <a:rPr lang="pl-PL" sz="2800" dirty="0" smtClean="0">
                <a:solidFill>
                  <a:schemeClr val="tx1"/>
                </a:solidFill>
                <a:latin typeface="Calibri" pitchFamily="34" charset="0"/>
              </a:rPr>
              <a:t>  </a:t>
            </a:r>
            <a:r>
              <a:rPr lang="en-US" sz="2800" dirty="0" smtClean="0">
                <a:solidFill>
                  <a:schemeClr val="tx1"/>
                </a:solidFill>
                <a:latin typeface="Calibri" pitchFamily="34" charset="0"/>
              </a:rPr>
              <a:t>After this I contrived to take with me, whenever I went into the country, a little oil in the upper hollow joint of my bamboo cane, with which I might repeat the experiment and I found it constantly to succeed." </a:t>
            </a:r>
          </a:p>
          <a:p>
            <a:endParaRPr lang="pl-PL"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223192"/>
            <a:ext cx="7772400" cy="915888"/>
          </a:xfrm>
        </p:spPr>
        <p:txBody>
          <a:bodyPr/>
          <a:lstStyle/>
          <a:p>
            <a:r>
              <a:rPr lang="pl-PL" dirty="0" smtClean="0">
                <a:solidFill>
                  <a:schemeClr val="tx2"/>
                </a:solidFill>
                <a:latin typeface="+mj-lt"/>
                <a:ea typeface="+mj-ea"/>
                <a:cs typeface="+mj-cs"/>
              </a:rPr>
              <a:t/>
            </a:r>
            <a:br>
              <a:rPr lang="pl-PL" dirty="0" smtClean="0">
                <a:solidFill>
                  <a:schemeClr val="tx2"/>
                </a:solidFill>
                <a:latin typeface="+mj-lt"/>
                <a:ea typeface="+mj-ea"/>
                <a:cs typeface="+mj-cs"/>
              </a:rPr>
            </a:br>
            <a:r>
              <a:rPr lang="pl-PL" sz="4000" dirty="0" err="1" smtClean="0">
                <a:solidFill>
                  <a:schemeClr val="tx2"/>
                </a:solidFill>
                <a:latin typeface="Calibri" pitchFamily="34" charset="0"/>
              </a:rPr>
              <a:t>Another</a:t>
            </a:r>
            <a:r>
              <a:rPr lang="pl-PL" sz="4000" dirty="0" smtClean="0">
                <a:solidFill>
                  <a:schemeClr val="tx2"/>
                </a:solidFill>
                <a:latin typeface="Calibri" pitchFamily="34" charset="0"/>
              </a:rPr>
              <a:t> </a:t>
            </a:r>
            <a:r>
              <a:rPr lang="pl-PL" sz="4000" dirty="0" err="1" smtClean="0">
                <a:solidFill>
                  <a:schemeClr val="tx2"/>
                </a:solidFill>
                <a:latin typeface="Calibri" pitchFamily="34" charset="0"/>
              </a:rPr>
              <a:t>experiment</a:t>
            </a:r>
            <a:endParaRPr lang="pl-PL" sz="4000" dirty="0">
              <a:latin typeface="Calibri" pitchFamily="34" charset="0"/>
            </a:endParaRPr>
          </a:p>
        </p:txBody>
      </p:sp>
      <p:sp>
        <p:nvSpPr>
          <p:cNvPr id="3" name="Symbol zastępczy zawartości 2"/>
          <p:cNvSpPr>
            <a:spLocks noGrp="1"/>
          </p:cNvSpPr>
          <p:nvPr>
            <p:ph idx="1"/>
          </p:nvPr>
        </p:nvSpPr>
        <p:spPr>
          <a:xfrm>
            <a:off x="251520" y="1052736"/>
            <a:ext cx="6120680" cy="3600400"/>
          </a:xfrm>
        </p:spPr>
        <p:txBody>
          <a:bodyPr/>
          <a:lstStyle/>
          <a:p>
            <a:pPr marL="0" indent="0">
              <a:buNone/>
            </a:pPr>
            <a:r>
              <a:rPr lang="pl-PL" sz="2800" dirty="0" smtClean="0">
                <a:solidFill>
                  <a:schemeClr val="tx2"/>
                </a:solidFill>
                <a:latin typeface="Calibri" pitchFamily="34" charset="0"/>
              </a:rPr>
              <a:t>„</a:t>
            </a:r>
            <a:r>
              <a:rPr lang="en-US" sz="2800" dirty="0" smtClean="0">
                <a:solidFill>
                  <a:schemeClr val="tx2"/>
                </a:solidFill>
                <a:latin typeface="Calibri" pitchFamily="34" charset="0"/>
              </a:rPr>
              <a:t>Mr. Jessop</a:t>
            </a:r>
            <a:r>
              <a:rPr lang="pl-PL" sz="2800" dirty="0" smtClean="0">
                <a:solidFill>
                  <a:schemeClr val="tx2"/>
                </a:solidFill>
                <a:latin typeface="Calibri" pitchFamily="34" charset="0"/>
              </a:rPr>
              <a:t> </a:t>
            </a:r>
            <a:r>
              <a:rPr lang="en-US" sz="2800" dirty="0" smtClean="0">
                <a:solidFill>
                  <a:schemeClr val="tx2"/>
                </a:solidFill>
                <a:latin typeface="Calibri" pitchFamily="34" charset="0"/>
              </a:rPr>
              <a:t>was about to clean a little cup in</a:t>
            </a:r>
            <a:r>
              <a:rPr lang="pl-PL" sz="2800" dirty="0" smtClean="0">
                <a:solidFill>
                  <a:schemeClr val="tx2"/>
                </a:solidFill>
                <a:latin typeface="Calibri" pitchFamily="34" charset="0"/>
              </a:rPr>
              <a:t> </a:t>
            </a:r>
            <a:r>
              <a:rPr lang="en-US" sz="2800" dirty="0" smtClean="0">
                <a:solidFill>
                  <a:schemeClr val="tx2"/>
                </a:solidFill>
                <a:latin typeface="Calibri" pitchFamily="34" charset="0"/>
              </a:rPr>
              <a:t>which he kept oil, and he threw upon the water some flies that had been drowned in the oil. These flies presently began to move and turned around on the water very rapidly as if they were vigorously alive, though on examination he found they were not so.</a:t>
            </a:r>
            <a:r>
              <a:rPr lang="pl-PL" sz="2800" dirty="0" smtClean="0">
                <a:solidFill>
                  <a:schemeClr val="tx2"/>
                </a:solidFill>
                <a:latin typeface="Calibri" pitchFamily="34" charset="0"/>
              </a:rPr>
              <a:t>”</a:t>
            </a:r>
          </a:p>
          <a:p>
            <a:pPr marL="0" indent="0">
              <a:buNone/>
            </a:pPr>
            <a:r>
              <a:rPr lang="en-US" sz="2400" i="1" dirty="0" smtClean="0">
                <a:solidFill>
                  <a:schemeClr val="tx2"/>
                </a:solidFill>
                <a:latin typeface="Calibri" pitchFamily="34" charset="0"/>
              </a:rPr>
              <a:t/>
            </a:r>
            <a:br>
              <a:rPr lang="en-US" sz="2400" i="1" dirty="0" smtClean="0">
                <a:solidFill>
                  <a:schemeClr val="tx2"/>
                </a:solidFill>
                <a:latin typeface="Calibri" pitchFamily="34" charset="0"/>
              </a:rPr>
            </a:br>
            <a:endParaRPr lang="pl-PL" sz="2400" dirty="0">
              <a:latin typeface="Calibri" pitchFamily="34" charset="0"/>
            </a:endParaRPr>
          </a:p>
        </p:txBody>
      </p:sp>
      <p:pic>
        <p:nvPicPr>
          <p:cNvPr id="64515" name="Picture 3"/>
          <p:cNvPicPr>
            <a:picLocks noChangeAspect="1" noChangeArrowheads="1"/>
          </p:cNvPicPr>
          <p:nvPr/>
        </p:nvPicPr>
        <p:blipFill>
          <a:blip r:embed="rId2" cstate="print"/>
          <a:srcRect/>
          <a:stretch>
            <a:fillRect/>
          </a:stretch>
        </p:blipFill>
        <p:spPr bwMode="auto">
          <a:xfrm>
            <a:off x="6298629" y="1196752"/>
            <a:ext cx="2809875" cy="2324100"/>
          </a:xfrm>
          <a:prstGeom prst="rect">
            <a:avLst/>
          </a:prstGeom>
          <a:noFill/>
          <a:ln w="9525">
            <a:noFill/>
            <a:miter lim="800000"/>
            <a:headEnd/>
            <a:tailEnd/>
          </a:ln>
        </p:spPr>
      </p:pic>
      <p:sp>
        <p:nvSpPr>
          <p:cNvPr id="6" name="Prostokąt 5"/>
          <p:cNvSpPr/>
          <p:nvPr/>
        </p:nvSpPr>
        <p:spPr>
          <a:xfrm>
            <a:off x="181744" y="5013176"/>
            <a:ext cx="8782744" cy="1323439"/>
          </a:xfrm>
          <a:prstGeom prst="rect">
            <a:avLst/>
          </a:prstGeom>
        </p:spPr>
        <p:txBody>
          <a:bodyPr wrap="square">
            <a:spAutoFit/>
          </a:bodyPr>
          <a:lstStyle/>
          <a:p>
            <a:r>
              <a:rPr lang="en-US" dirty="0" smtClean="0">
                <a:solidFill>
                  <a:schemeClr val="tx2"/>
                </a:solidFill>
                <a:latin typeface="Calibri" pitchFamily="34" charset="0"/>
              </a:rPr>
              <a:t>Findings were published in </a:t>
            </a:r>
            <a:r>
              <a:rPr lang="en-US" i="1" dirty="0" smtClean="0">
                <a:solidFill>
                  <a:schemeClr val="tx2"/>
                </a:solidFill>
                <a:latin typeface="Calibri" pitchFamily="34" charset="0"/>
              </a:rPr>
              <a:t>Philosophical Transactions in 1774, one of the world’s 1stscientific </a:t>
            </a:r>
            <a:r>
              <a:rPr lang="en-US" i="1" dirty="0" err="1" smtClean="0">
                <a:solidFill>
                  <a:schemeClr val="tx2"/>
                </a:solidFill>
                <a:latin typeface="Calibri" pitchFamily="34" charset="0"/>
              </a:rPr>
              <a:t>journals“I</a:t>
            </a:r>
            <a:r>
              <a:rPr lang="en-US" i="1" dirty="0" smtClean="0">
                <a:solidFill>
                  <a:schemeClr val="tx2"/>
                </a:solidFill>
                <a:latin typeface="Calibri" pitchFamily="34" charset="0"/>
              </a:rPr>
              <a:t> immediately concluded that the motion was occasioned by the power of the repulsion and that the oil issuing gradually from the spongy body of the fly </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99392"/>
            <a:ext cx="7772400" cy="864096"/>
          </a:xfrm>
        </p:spPr>
        <p:txBody>
          <a:bodyPr/>
          <a:lstStyle/>
          <a:p>
            <a:r>
              <a:rPr lang="pl-PL" dirty="0" err="1" smtClean="0"/>
              <a:t>Langmuir</a:t>
            </a:r>
            <a:r>
              <a:rPr lang="pl-PL" dirty="0" smtClean="0"/>
              <a:t> </a:t>
            </a:r>
            <a:r>
              <a:rPr lang="pl-PL" dirty="0" err="1" smtClean="0"/>
              <a:t>through</a:t>
            </a:r>
            <a:endParaRPr lang="pl-PL" dirty="0"/>
          </a:p>
        </p:txBody>
      </p:sp>
      <p:sp>
        <p:nvSpPr>
          <p:cNvPr id="51206" name="AutoShape 6" descr="data:image/jpeg;base64,/9j/4AAQSkZJRgABAQAAAQABAAD/2wCEAAkGBxQTEhUUExMWFhUVFx0ZFxcYGSAdGRccFxwcFxUdFxwbHCggICAlIBgYJTEhJikrLi4uHCAzODMsNygtLisBCgoKDg0OGxAQGzckICQsLCwsLDQyNzQsNCwsNy8sLC0sLDQ0NCw0LCwsLCwsLCwsLCwsLCw0LCwsLDQsLDQ0LP/AABEIAJ8BPgMBEQACEQEDEQH/xAAcAAEAAgMBAQEAAAAAAAAAAAAAAQYDBAUHAgj/xABQEAACAQIDAwQNCAYIBQUBAAABAgMAEQQSIQUGMRNBUWEHFBYiMlNxkZKh0eHwI1JUYoGU0tMzQnKTsbIVJDRDc4OzwUVjdMPxJTVEgsIX/8QAGwEBAQADAQEBAAAAAAAAAAAAAAEDBQYCBAf/xABAEQACAAMCCAoKAAcBAQEAAAAAAQIDEQQhBRIVMVFSkfAUFkFhcYGSobHhBhMiMlOCwdHi8SMkMzRCcsJzY2L/2gAMAwEAAhEDEQA/APcaAUAoBQCgFAKAwduR8pyXKJyuXPyeYZ8t7Zst75b6X4UBnoBQCgFAKAUAoBQCgFAKAUAoBQCgFAKAUAoBQCgFAKAUAoBQCgFAKAUAoBQCgFAKAUAoBQHPx+JcusMXhNrI+nySWNmseLMRlUcOLahSpA4G9OBSGOBYLxscQXuhIZnZJCpdgbkNMYQ2bQkqDoaAy7Z37ggeRRHNMIP7RJDGWjw40vyjcLi4JVbkC5IsDYDsbA29h8ZEJcPKsi89j3yH5rrxU9RoDpUAoBQCgFAKAUAoBQCgFAKAUAoBQCgFAKAUAoBQCgFAKAUAoBQCgFAKAUAoBQCgFAKA5exLZHmY6yuzlif1ASsXHwQEVbgaXLHiSSB53vNvEmJxMc0WM7VSFX7TnkibteaY8pBPmkYBLAWCkHS7E30sBm2ftBZdlLhIgDJisQ+EZuVE3KFyXxU6yKAXHJl2zZbKbXGUUBbtr7mwykSwk4fFKAFxEejaENaVRYSKSNVbj1GxAGiN5cRgu92mimK2mMgVjH+qPl0sTESTxuVJva2goC14LGRyoskTrIjeC6MGU82hGh1BoDPQCgFAKAUAoBQCgFAKAUAoBQCgFAKAUAoBQCgFAKAUAoBQCgFAKAUAoBQCgFAKArW19zlnuvbWKjibwoUdDE12Lm6yRvoSbFb5baW43Arsu08Hg8dNFjnVQkMceFV1L8rE1pJXOjXdplIPC/Jobc5A7W6mCeaQ4yWHkFylMJh+HJRsczSSJayyyHU28FbDjmuBbaAhhcWOoNAVPHbpyQu0+zZeQkLZnge7YWUkG+aMEFGN75kI1GoPEAZdn74qJBBjo+05ybIHYGKa5IBhl0BvbwWytqNKAtANAKAUAoBQCgFAKAUBT9yNpyy4raaSSFlhxISMHgi5b2FAYt/d+m2d3xgR0GXwpgkj5iAeRjCsWC31LZRza0BycDvjiV2ltLllBwmFhjkID99EnJGVWRQnfs+lwSMvC5tqBs7A7JyTyxxtHEGmhaWIRYgSkZEMhScBByT5Rw11BHNQG5sHfWfEYDt04NI0I7zPiFC6Myu0jlQEjUKO+sWuT3ugJArW0+yHLicPA8I5Bl2tFhZMj51kQhy2ViinK1hzA0B63QCgFAKAUAoBQCgFAKAUAoBQCgFAKAUAoBQHN25sKDFoEmS9iGVlJWRGBuCjqQynyGgK6Z8ds7ww+Owgbw1BOMiVud1UWlAJA70KQNdQNALHsPbuHxaF8PKsgBswHhIeFnU98p04ECgOjQCgNbaGAinQxzRpIh4q6gjo4HymgKpHsPGYADtGU4jDL/8ADmIzqtxZcPMSLZVuAslxpYnnAHW3d3sgxbGMZ4p1UM+HmQxyoDz5WGovzrcajpFAd6gFAKAUAoBQCgKFiOx9OMRiJsPtObD9sScoyJGpF+A1J1oBvH2NRi5MQ7YyVVxMUccq5Fb9DYx5GOqLnVWZRxObUXFgNpdwh2xPK2IYpi4VixUQQBZMkRhBRrloxwNrk3B1IOgH3sDcc4cANiTIiQmKJREiZQVyZnKDNI2XS5I5zxOgGGTseqdmwYAYl17XkEiyBRZyrs4EkZuGXv8AhfiqnmtQGoOxkLENimbNjkxzMYwCZVDCUaMAFYtcADveF240B6DQCgFAKAUAoBQCgFAKAUAoBQCgFAKAUAoBQCgFAVzb+6STvy0MkmFxQHezQm2bwrCVDdZFuxOov0EUBopvXLhGEe1IwgJsmKhVzh2F2tynExNYC4YkcTewNgLejgi4IIPAjhQH1QCgKj2TsInaUuKyL2xhUMkEtu/jZSGBU9FwLqdCNCCKAt1AKAUAoBQCgKtvhvmMDLBCMNNiJMQHKJCAW+TALacTob6dBoD63f33w+Iid5L4Vo5OSkjxFo2RzqiksbEsOA40B1MTvDhI0WR8VAiOSqu0qBWKEq4Uk2JBBBA4EUBk2htrDQKrTYiGJX8BpJFUNz96WIv9lAfGK3gwsaJJJioESQXjdpUVXHG6EmzcRwoDLHtaBmjVZ4i0y5ogHUmVQLloxfvhbW4vQGEbw4Syt21BZyyqeVSzMnhhTfUrzjmoCZt4cIhjD4qBTMA0QaVBygbwSlz3wNxYjjQGztDGpDG0kmbIouxVGcgdOVATYc5tpxoDktvhhQiyEzcm+XI/a0+VuUIEeU8lY5iQBbjcUB3YnDAML2IBFwQdddQQCD1HWgODid4mRspw0qcO+dXyrfnd4keMKOJOfQcbUBMG0HmvkxeFUDRuT+UYA86sXCqeNrowuL68KA6GBwDIczYiabTvc5QAX46RIgPNqwNua1zcDfoBQCgFAKAUAoBQCgFAKAUAoBQCgPiaJXUqwDKwIIIuCDoQRQFSbdSbCMX2XKsSE3fCS3bDsTmJMZ1aEkt+p3ungnhQG1sHfCOaQYeeN8Li7EmGUEBshAcwyWySLc6WNyNbWoCzUBROyptmIQDBctEkmJNm5U/JpGurmYgjIjHLHe4N373gbAdHZ2+aiQQY1O1JmICZmDQzXJAMMw70k28FsrdXGwFqoBQCgFAKA877Ie7b4zaWzVtOsKjEcrNCSpjugKXcAhcxW2vHUUBp74bipBs9YMLFLO0mMikmZ7ySSC5zGQ28ELpwAt1kkgfG/Wwp02hHPCsy4btMwgYaBJyr8pnK8k4KqGBHfgcVtQHP2xus8OD2eqQ4wz4dJeTlVEnMXKZmEU8VypBDBbgEAC2tARtjZUz4PZ8naE2GxUccthhoVkiiL5u9lgN7CS4YgjvcxB1FAbOEw+Jim2Rim2a8YjgmWSDDoLRvLfLdb94HJDHN4OYgm4NAc3YW7eIZdmLNhJLJj8RJKjxkhFaxQvpa1+B4G1AbO9u7eJ7ex3e4kwYtIViGHgjlDKqGNkZ5B8hY63BAs176aAei4vDmHZpiPKSMuGEWitI7tyfJgkICSSeJtbnNAV3GFv6KwEXIz8ojYTOgglLL2tJCZswCaWCm3zrd7egL/E4YBhexAIuCDrrqCAQeo60BwcTvE6tlOGkThq6uVW/O7xI8YA4k59BxtQGM4ntj++wRyfV5XwvK65eHXf7KAy4TdlFbOZpTfWyZI11170xIslugFzpxvQHfoBQCgFAKAUAoBQCgFAKAUAoBQCgFAKA0Ns7FgxScniIlkUG4voVPAMjCzK3WCDQFfj3TxaJyce1sQsYBVFMULsq/qjlGTOSBpmJvQHU2TurhoEkURiQzX5aSWzyTXJPyrEd9xOnAdFAV7bG5DxxyLg2V4HBzYCcXga+YsIG0aFjmNiDYE8LAWAq+yt8XwW0I8Ge2EjleMdr4sF5EaSQxWw8ytYxgFWu5YEKQDckkD2SgFAKAUAoBQCgFAKAUAoBQCgFAKAr43hcvkMPItwtiGyHrKlVaNwOfI5tcXsTQGzNhJpbFjh9OF4zJe/RdltwHTegMGG3XRXLmWU3vouSIC5vo0KLJbqLnTjegO9QCgFAKAUAoBQCgFAKAUBVdtbw4lMYcNh48McsCSlp5mj/SPIllyxte3J3+2gPvBb5RDCQ4jE3haZnQIqvKWaNnVjGEQsykIWBy8CKAyzb74FVicz3EyM8YWORmcIwRwFVC2ZSdVtmFmJFlNgMGP36wqrMI5Q0sIlzBo5ciNCpZxKyxHKLA621/VvQHUl3iw6SpC8gEjgWGVioLC6hny5ULcwYgnS170BiwO9WFmnMEUpeVXeNlEb2Vorhw7Zcq8Da5F+a9AdqgFAKAUBUOybNMMIEwgHbc7rFAdA19ZGyuSApCI5BJA06SKA727u0hicLBOCDysasSAQLkd9YHW170B0aAUAoBQCgFAKAUAoBQCgFAKAUB8ugIsQCDxB1FAVjFIIdp4RIroksOJaRFJCOyGDIxTwcwztra/DoFgLTQCgFAKAUAoBQCgFAKAUAoCj7z7rSzY44hcLgcShw6RZcUTdGR5HJUCFxqHHRwoDDid0cWMLHFG8Y+XeSTDrI8UQjkUgQxSRpyiopINgFzXbweFAZ9z9z5cJJhy5jKwRYmMZWYk9sYhZ4yMy30UMDck+W9AZ33XmOC2jh7x58XJiGjNzlAn/R5zluCOewNuugOfj9wWkxxnIieORoXfPJMGjaBUXvI43WOQNya2L2ym574DLQFl3V2Q+GXEBypMuKnmGW/gzSF0DXA74A68fLQHboBQCgFAV/ezYEmJ7Xkhn5GbDS8ojFS6G6lHV48wBurEX4i5sRc0Bt7rbJOEwkGGL5zCgTMBbNbntc2oDq0AoBQCgFAKAUAoBQCgFAKAUBzt45SuExLKSrLBIVINiCEJBB6RQH5Q7u9pfT8T+9b20B+ioJC2M2QzElmwU5JOpJK4Ukk9NAeEb0b67QTG4pExuIVVxEqqolawAdgANeAFAe9dh/Hyz7KglmkeSRjJd3JZjaVwLk9AAFAXOgFAKAUAoBQCgFAKAUBVN+N8HwKExYPEYhuF0Q8mptcZm4n/wCoPA3IoCsdinsiTY7tpsSshyspjEULNGikWy3QFr3Fzm6dOgAegf02nzJ/u8v4KA0ttb0RwYeWbk5/k42f9BIPBBPFlA85FAUvcLsryYzk0mwM92uDNAjPFdQCSRa4/WNgSeAsb0B6kDQE0AoBQCgKF2S94J8M0fISWEMUmKmUAXdYmjWNHJByo+eQXGt104GgL7QCgFAKAUAoBQCgFAKAUAoBQCgNDb2HaTDTxoLs8Lqo4XLKQBc6cTQH5q//AI5tb6Ov76P8VAe4JA0eN2SjCzJg8QrDjYqMKDw6xQHj+8XYm2pLi8RKkClJJ5HU8rGLqzllNs3QRQHtHYt2LNg9mw4fELklQyZlBDeFIzLqpI4EUBbKAUAoBQHnm/ag4wBgDaCO17Hi817X8g9VdFgttWe7WfhCcx6RTpsty/VxNVxsza0aCvDDp81fRX2V99Wc27baviRdp/cntZPmr5lpjPepOHWn4kW2IdrJ81fMvspjPepeHWn4kW2L7l07Gy2ixAFrDEaW4AcjCdPPWkwx/Ug/1/6iO1wJMjmWRRRtt1ee95y31qTbCgNHtvDozd/CrcG75Q3e3sDrfS585rKpE1qqhewlT6/pWDx8Xpr7avB52o9jFUP6TgOnLRG+ls66+ujs81f4vYxU21UDgLeSsJSaAUAoBQCgKB2RNx8VjZA+FxSxCSMQYhJFBBhzZ7x2UnNfmuL6d8vOBf6AUAoBQCgFAKAUAoBQCgFAKAUAoBQFE3ylZds7GCsRmOKDWNsw5OM2PSLgG3UKAvdAU/sjKCkANrco3G1vANuNbfBHvRvmXijS4dmxy7NjQNp1Waq06CldrR/U9Ffw1uqvQcfw61a8Xaf3Ha8f1PRX8NW/QOHWrXi7T+47Xj+p6K/hpfoHDrVrxdp/ctHY8jCzy5bWMa8AAPCPQK1WFn/Dh6WdP6PT5k1TPWRN0pnbenSY99/7Z/kR/wA81e8GP+X+Z+EJ83pPnlfN9DhgX6DX3nK5iMo6vj/xVqy1ZIA6vjXpqVZG2W/scfosT/1H/YgrTYXX8SD/AF/6iO9wB/ZQ9L8S3VqTcigPJsfCDNPw/Ty83/Mb3V1kltSoEtVeB+f4bjat0fV4Iw8gvV5j7ayY7NX6yIcgLjQeEvD9oVIom4WuZn14PjfCpf8AsvE9T2ntSLDhDM4QO6xrf9Z38FR5j5jXKSpMc1tQKtE2+hZz9IboJtqRLNHAzgSyqzInOwS2bq5+HUeg0UmNy3MSuTSfXWngK30IG1oeXOG5ReWCcpyf62Um1x08KvqJnq/W09mtK8+7FVWg2ttWHDR8rPIsaXAzMdLnQD466SZMydFiS1VhtLOMdteGGSKOWRUeclYlJ8MqLm3nH2kDnpLkTJkMUUKqob2G0iZNqRLOuHLgTOhdU5yqkAno5/tseg1FJjctzEvZTSrzuv2Fb6Hym14TiGwwkXllQOY+fK1wCOnhrbhcdIquRMUtTaey21XnVPuKqtD6we1IpZJYo3DSQECVRxQsMy38ov5j0UjkxwQwxxK6LN1XCpOJ2nFHLFE7hZJs3JqeL5Bme3kFSGVHFBFGldDSvXmFTFjNtwRSGKSVVdYmmKnmjTRnPVofMeivUFnmRw48Kuqoet8gqj4n2/h0gTENKBDIUCPrY8oQE5r8/wBmt+FVWaa5jlJe0q1X+t78BVUqZtpbWhgMYmkVOVfk0zaZmIJA9X8OmvMqRMm1xFWiq+jMG0jalkCqWYgKoJJJsABqSTWNJt0RTm90WG7V7b5Ze17X5Tm8LJ5b5tLdNZ+CTvXeoxfa0d/gTGVKmxtHa0MCK8sgVXdUUn9ZpDZALfFrmvEqTHMbhgVWk31K9hug2htaGBoklkVGmfJGD+s1r26vt5yBxIpLkTJiicCriqr6M31DaROy9pxYhC8Lh1DshI+chKsNesfboak2THKixY1R0T6mqruCdTNPi0RkV3VWkOVATYsQCxC9JsCa8wwRRJtLNnKZWYDUm1eQamM2pFFJFFI4V5yVjU8WKjM1vIP4jprJBJjjhiihV0N767iVEm1IlnTDlwJXRnVOcqpAY9HP9tj0GikxuW5iVyaTfO608BW+hO0NpxQcnyrhOVkEaX/WdvBUdZsaS5UcyuKq0VX0IN0PnFbVhjliheRRLNfk052yi5sPsqwSJkcEUcKuhzvpFVmKdvt/7zsT9rFf6SViKXKLakTTvhw4Msaq7pzhXuFPRzesdIrI5MalqY1c20nzqlfElb6FS3w2lFiEjMLh+Tnkje36rohDKb9Fx5xW2wdKilRtR3VhTXOm7jRekLXBPmX1K6M31fX7K2lxw3sk990L66eyPZI77oX1+ynsj2Sw7hfp5enkl/mNa7Cv9KHpZ13oz7szpX1MG+4/rnEj5CPh+3NXvBn9v8z8ITx6T55XzfQ4l79P+3TX35jlMw85oAbdBoW8t3Y5PyeJ1H9p/wCxBWnwuv4kv/X/AKiO8wC0rFDXS/EtmYdIrU0ZuMeHSM46RSjGPDpPKceDy01vHy8//MeuqkUUqCurD4I4DDTh4dM6vBGHI3X5/dWWsJq6wkEHS/zl4n6w6qjao+hn2YPcPCpf+yLJ2WiOSwOv/EYP4SVrMBr+JO/8o/ofocyJUV/KY92guJ2zjsUdVwyrhYjawzDWbjrmDAi45mPG9W2J2fB0mTyx1jaryf481Gr9NUFEnG3U+uyJJ2ticBjwe9jl5GY30Ec3Oe9IAFjc9YHPUwVCp8mdZnnaxoemHk353yCOJVTTI3vbtraeAwgN0iJxUoB+ZpFewuNb84BzeSlgXqLFOnvO/YXXn5foIok4kqm72VMC0uAaSI2lwzriIyOIaM6kCxv3pOhFuFYsCzIYLUoI/djThfX5iZEmrmc3D7SXEbXwE62tLgGa172ubkX6jcfZX0RSHKwfOlvkmJbBjpxp8xk3+k7VxuAx4ICK5w+IN9BHL4LHvSAqnOSdCe9Hk84MhU+zTrM89MeHphzrpd3e+QRRLGTTMu5RH9KbY1/vIP5HrzhCH+SsvRH4oQxLGd59b3Ef0vsjXnxP+mtSwwvgFq+TxEUSxlea+6cCYvH7TxMih0zdqLmUZSqraVbML9APMb89ZLc47NZbPKhbT9938rzO7u5UIYoXE2yns5j2XLg2Jvg9ooi3GvJs+dCxGhJJfh1VtlAo7dDPX+cpvrpR89Fd1mPGWLTnPR+yVs44jZ8wjPykQE0duOaI57AAG5IDAC3EiuewROUq1wuP3X7L6Hd+zLMihcOc4O9u8pxGxojCw5XHBIQAb2LnLONF14OpsBa9xwr7bDYlJwjFDHfDLrFozXp5+h5yRzE4M5sdknBLBsGWFeESQINb+DLEONeMDzHNwpDMi5XE9qYjaxKJmLbwGJ2lszC2zJDGcTKLDTKuWIm+hBcWtx1r3ZYXIsVon1o21Ar+er58xIok4ledfsn7PabZ8hjPysDLPFb50RubAA3OXNYWte1fJgabDLtcKj92KsL6H50rzHqZFC4bmV3sV7TXtrFRrZUxKR4yNdDblAFxChgALJIcgFge9NbDDcl+plxO9wNwPq91360N55lxJNnY7K2FbtVMVF+lwUqzLY6so0kW4IsLEEnXRbc9fHgWOH17kx+7MTh6+R/RdJZkSaqmafZHxq4vDYCGNiy46eJioFi8AHKPqfBteM8x08tZcEyXJnTo488uGLtZl08vMJkaaV5tdlvB3wS4iMAy4OVJ4zYHwSAwN9cttSAdSo6Kx4Dj/mfVRe7MThfXm6+RV0iZEmrnmPibFrLtrAyobpJgnZSdLhjddDqNDwNeoZUUGDp0MWdTEn1BxLHTMnZQI/8ATdf+JQf/AKrzgaF/x/8Ayj+gmRQ3X8ph2BJ21trF4j+7wka4eM30LMS0ltLGxBBFyRcdOnq0w8HwdLlcsbcT6Fm5dl1/UFEnHWpG+zD+mdia/rYr/SStJQyY0Ok0tq7T7W2htWcEZo8ChS4uM9rJcDmzWropNmc+yWeXpmOvRy06u8xONKJvmNTDbJXDbMwCWszFpJLgZi0iEm9uNhYAnmAFZ3Pc62znWqVEuhPd9JpMO04GktZfUwEDnBPn9tqzXnGJvSMo+Yfj7aVekVekBR80jz/7GlXpFXpLJuF+nl1/u1/mNavCq/hwvnZ1noz7szq+pr78D+uc/wCgj4ftzVkwZTg/zPwhPHpM75XzfQ4R8vn+PJWw6jluoW6Dfyj/AG+2nSOkmx6vN7vJS4XFn3EU5J9QAMScwte/9XgtY30rUYUp6yCmr/1EdngmnAIa6WWqw6vj7a1t591IeYWHV8fbS8Uh0opWL3ZxJkkZBAQ8jsM0jA2diwDARHhfprcwW+SoIU61SSzLkuuvNPbME8InOZj0rS6maippWipi7mcX83DfvX/Jr1lCR/8ArYvufNkH/wCnd5kjdjFEgEQAXF7SMbWOthyI5usUeEJNHSuxfcySMDKVNhj9ZWjrm0dZtdk7YcmKwqJCudkmWTKNDorKCCTbTNw9laaG1z7OonJSeMnC09D8ztMDcDVpranRK9PkqmnfnzozdjjYbYXCZJI8kjSMzcLm50zEeTzWr1Nts+1NRzlR0Soub75+sxYVgsqtMXBnjQ6em/muWY398tk9s4KaFVBZ170HpBBFtRY3Gh6bcaSbTNs8amyveW7XWj5rJDZ/XQqddC3e1yc/Lm6CudjXd2eGSebFI3KMqojO+ZsoJZwNToTlPWb15ht1pmyvVTIVDCm4qJUq226vorRcxtsOw4PxoOCOt1+iiSS0X3F5xOHDIykCzKQb6ixFtRcafbUhjihacLvWY0ShhTq0eY9j/dLE4fGq88bBI43RWLXFidAut7cbVkiwpa7RjwTYUlE1E2tKVO86XCsGC+CwcGjrEsyv5XV1uzrMXXfjZBxOCmhVQWZbqOsEEW1Fj0X0qSbVOs0frZWdd65V1o0Vjgs7nwqfdC7m1yc/Lm6DhdjDYE+HOKfEIVaZkPfNdmKh8xOp+dx59a8cNtFoghhmwpKGtKc7bfVmSRtcOqwOZDwV42nPRUSSS2Op8dk3d/EYh8NJh0LGHP4Jsys2Ug3zfV0twPl08TLXaJcmOVKVVHSulUdVQ9+j7wfLmRRWp0azV91ppppqnPpv8ez2PdiHC4GOJ4wj3ZnGlyWY2LEcTlyj7AOas862TrVF62dc9CzJc3j0mrwhLsytESs98HI+q/vqU3e/cueXaLSxxXjkaMllso72wOYXvfQ3NVYWtsrFlwQpwrGSb0RKmnkzo3WD4cFcCiU6NqN51f8A4uqpdy5j1V0BB0+PPWFN8hzGLDnoeVbr7mYiPHxcrG3a0Mjul3PJjwjGUXMbd8wIHl461mytbZkyPHhSxkoXFS9pV5efl5ruQ6a2w4K4AvUxVjzpX54mq1uWZKn7Ltv9sl8TgZoY1uzZTl52yOrkA30Pe/7c9eZVqnWaNTpV8S5HsfcabB8FldohVougdatcnPy8pXuxlu1NBLPLiIirsiIrMQWyppYG5IFlQW+qOiscq22mORDImKkMLbXPV1v6K3c1xtPSB4PmTFHZXVv3qZuRc17vb28pf5YQVIIFiCNevTpoomr0znsSFXtHlu5O5+Ig2gkkkZEcQkVWLXXK2bKEFybXYkDrNZ48MW2fjS5qWLFSr6OX5nRvopmOlt8rBKsS9RFWPRy3333L3Umj0nbGFzwSoEDlkYBW4NcEAHQ/wrDDNjlvHgd6vXSc9JlyvWQ49yqqvm2nl24mysQ2Jw6TxSiHDZ3jzqVVGYcxIF7nmr5rLhC2xTI/WNtRr2qrv6fM7HD1mwVBZMaz4uPVK51fj039F56htnBcrBLGFUl0ZQGF1JIsLi9fTDMjgeNA71euk46TDKUyFzF7Nb6Z6Hm/Y83VxMGLjeeNljiidVzMCBmtoADzm5066uUrXPcxTIUlHFjvmaVKLu3Z0uGVgrg0Cs8eNHClD087uWa/bmLH2T9gy4rDxLCmcpKHKjQ6KVBBJtpm4ezWcKnyII/VKuNC4X0PlRrsB8DgtKitLpSjT5Kpp35zc7H+xmw2ECyqRK7vJJmbMzMx4sb8bAV7m2yfaqRzbmkkksySPlwlLssNoiVmvgWY5O+aj+mNjftYr/TSsLd6PmghSgiVNBxd+tzcRiMeZEizxuIwSCAoCnUNc9WvVX0S8LW2z4sEqFNLGo/9lTTyO9HRYNhwVwOL18bUTzrodbruXNnLVvvGAuHCgABmAA0Fgh08lfdgy+KNvQvE4LDNODVWlFZv9b7LCtrTmOTpzDOPnn1eylHoFHqk+Q+a1QnUWTcL+0S9PJL/ADNWswq/4UPS/BHW+jPuzOlfU199h/XP8iP+easmDP7f5n4Qnj0nzyvm/wCTiXt019+c5S5j44fHVQDXpPl+BS4txadwf0WJ/wCp/wCxBWpwo/4kH+v/AFEdpglfyMHS/EsuXqrW1PuxXoJy9VKjFegadFBdoGnRS8ezoFQt3IiKp5zArSocLFrf+aZxRw3gihXC2MtKkUDWcm1C0recXacExxUJiZUtDOGZ42ddXw9h3rpYmxPHWx6KjvZ7h9mF4xy8PJNlWCSIGMZnlKk3dOUIYNFlJCMWJAzMWCOLEXvKlcNb0dvYUWVZAq5Ys/yKZcoVMiAgKQCoz5za3PVPD0HSK1anlwsA0KnW4Zfi9KkxXn+pJ1oXPeRa1CJUzk2oVwtkZaVJiNC16ClcwC0qFBQmhb2RlpUmLS9kmhXVkWoSlM4y0qXFfIcbau7qz4rCYlmZWwhkKqPBflVCnNz6WHCo72WFuGFqmc7QqkS5Crb9DSDS/ft/Ia2eDEsaLoXianDP9t8yK1r0CtpcclcLt0Dz+6lwpCQb9AH8RpVuLcWLcH9PL/hL/Ma1uFf6UPSzrfRn3ZnSvqa+/B/rnP8AoI+H7c1ZMGf2/wAz8ITx6TZ5XzfQ4ebov5xX30OWppGY9B9nClBREX8v8PsoDf2NtyTDCVUhjkV5OUBMpS3yaR2IEbX1j435+GlfNaLJDaGooommlSlK8reladBvrDhWXIs8MqKF1Tfeb/dpN9Fi+8n8ivnyXBrvs/kfVlqRqRb9Y7tJfosX3k/kUyXBrvs/kMtyNWLfrHdnP9Fi+8Ho/wACqsFyviPs/kTLknVexDu0m+jRfeD+RVyVL132fyGW5WrFsQ7tJvo0X3g+XxFMlyviPs/kFhuTqxdw7tZvosX3k/kVFgqXyzH2fyPWW5HJC9+sd2s30WL7yfyKZKl/EfZ/IZbkasW/WO7Sb6LF95P5FXJUv4j7P5DLdn1YiO7Sb6LF95P5FMlS/iPs/kTLcjVe/WT3aTfRYvvJ/IqLBcvlmPs/kXLcjVe/WR3aTfRYvvJ/Iq5KlfEfZ/ImWpFfdezzJ7tJvosX3k/kUyVK+I+z+Qy3I1Hs8zBHvS6yNIMJEGfwj2y1jYWBI5G17AC9r2ApkqV8R9n8i5ck6r2eZn7tZvosX3k/kVFgqX8R9n8g8NyH/jEBvpN9Fi+8n8irkqV8R9j8iLDchf4xb9Y7tZvosX3k/kUyVK+I+z+RXhuS/wDGId2s30WL7yfyKZKlfEfZ/IZbkar36x3aTfRYvvJ8niKZKlfEfZ/ImW5GrFv1ju1m+ixfeT+RUyVL+I+z+RcuSNWIju0m+ixfeT+RVyXK+I+z+RMtSM+K9nmT3aTfRYvvJ/IpkqV8R9n8hluRqvfrIO+k30WL7yfyKZKlckx9n8i5bkPPDFv1ju1m+ixfeT+RUyXL+I+z+Qy3I1Yt+snu0m+ixfeT+RVeCpfxH2fyJluRqxbPMd2s30WL7yfyKmSpdf6j7P5Fy3I1WO7Sb6LF95P5FXJUr4j7P5DLcjViIG+k30WL7yfyKmS5fxH2fyJluRqvZ5ju0m+ixfeT+RVyVK+I+z+RctyNV79Y7tJvosX3k/kV5yXBrvs/kMtyM+LFs8x3aTfRYfvJ/Iq5Ll0/qPs/kMtyK+69nmaG1ttyYnk88KIIyTdZS5JIsBbk1txPPX0SLJBIq1FWvNT6s+HCGE5dpk+rhTV6zmla/MfjrvWc0eblJt1N8fbVqK85A6APi3l8lOkvSyy7hf2iX/CX+Y1q8K19XD0s6z0Y92Z0r6mDfb+2f5Ef881ZMG/2/wAz8ITH6T55XzfQ4Qt8C1ffecteTbm+OilRUXHl66CjAW/s+2lRWgyD4B9vXSrJVjIPgGlWKsiw+B8dVCk5Pi56LVKkqLfGt6oqLDr85oW8WH1vX7KCr3oLD63rpUVe9BYdfr9lKir3oLD63r9lBV70GUfW9dKsVe9BYdfr9lKir3oLD63r9lBV70Fh9b10qKvegsOv1+ygq96Cw+t6/ZQVe9BYfW9fspUVe9BYdfr9lBV70Fh9b10FXvQWHX6/ZSoq96Cw6/X7KCr3oLD63rpUVe9BYdfr9lKir3oLDr9fsoKvegsPreulRV70Fh1+v2UqKvegsPrev2UF+9BlH1vXSoq96Cw6/X7KVFXvQWH1vX7KCr3oAPL5z/vQVItbnt8Hj56VqK1IuPnDzCrfoLfoJuOHHyCpRko1eWPcEfLy/wCEv8xrWYV/pw9LOt9GX7MzpX1MG+w/rn+RHzfXmrJgz+3+Z+EJ49J88r5vocS/UfPX3nKEfYL/APjhQoPV6qAgkdPX6/aKt5byAn7VKjG6Byf7XnFKjG6D6Nuk+eoS8jL1er+OvxarUtScnl89SpMYnJ5ft1/3pUVIyH4HvpUVW/6GX4t76VFVv+hk+Le+lRVb/oZT8D30qKrf9DL8W99Kiq3/AETk+Le+lRVb/ojKfge+lRVb/oZfi3vpUVW/6GT4t76VFVv+hlPwPfSoqt/0Mvxb30qKrf8AQyfFvfSoqt/0Mp+B76VFVv8AoZfi3vpUVW/6GU/A99Kiq3/Qy/FvfSoqt/0Mvxb30qKrf9DIfge+lRVb/oZfi3vpUVW/6GT4t76VFVv+hkPwPfSoqt/0Mvxb30qKrf8AQyfFvfSoqt/0Mp+B76VFVv8AoEjhr5/jppeLyRf29Hm56C4a9A9dLiXAg/B8lLhcWLcEfLy/4a/zNWswr/ShfO/BHXejL9mZ1fU2t6tgTzYgSRqpXklXV8purOx0sdLOPXWKw22VKk4keerebSl9j78L4NmWxwYjSpXPz0+xyBunivFx/ZJ7q+vKUjS9hp+Llo113/YDdTFeLT95/DSjwlI0vYTi5aNeHv8AsSu6uK8XH+891R4RkaXsD9G7Rrrv+x9DdjF+LT957qZQs+l7CcWrRrw9/wBiO5bF/MT0x+GrlGz8+zzLxbtGtD3kDdbF/MT0x+GplGz844tz9Zd/2Hcti/Fx/vPdTKNn0vYOLVo113/YHdXF/MT94PX3tXKUjn2eY4t2jWh7yDuri/mJ+8HT+zTKVn59nmXi3P1oe8DdTF86J6Y/DTKVn59nmOLdo5Il3juVxPi09MfgplKTpezzJxbtOvD3juVxPi09MfgplKTpezzHFu068PeO5XE+LT0x+CmUZOl7PMvFu068PeO5XE+LT0x+CmUpOl7PMnFu068PeO5XE+LT0x+CmUpOl7PMcW7Trw947lcT4tPTHR+xTKMnS9nmXi3adeHvHcrifFp6Y/BTKUnS9nmTi3adeHvHcrifFp6Y/B5aZSk6Xs8xxbtOvD3juWxPi09MdH7FMoydL2eZeLdp14e8dyuJ8Wnpj8FMpSdL2eZOLdp14e8dyuJ8Wnpj8FMpSdL2eZeLdp14e8dyuJ8Wnpj8FMoydL2eY4t2nXh7x3K4nxaemPwdNMoydL2eZOLdp14e8dyuJ8Wnpj8FMpSdL2eZeLdp14e8dyuJ8Wnpj8FMpSdL2eY4t2nXh7x3K4nxaemPwUyjJ0vZ5k4t2nXh7x3K4nxaemPwUyjJ0vZ5l4t2nXh7x3K4nxaemPweSmUpOl7PMnFu068PeBurifFp6Y/BTKMnS9nmOLdp14e8dyuJ8Wnpjo/YplGTpezzLxbtOvD3juVxPi09MfgplKTpezzJxbtOvD3juVxPi09MfgplKTpezzHFu068PeO5bE+LT0x+CmUZOl7PMvFu068PeO5TFcyJ6Y/DTKUjS9nmTi3aOWJd59dy2K8Wn7z3VMoyNL2E4t2jXh7/ALEdyuK8XH+891XKUjS9heLdo113/YHdTFeLT957qmUpGl7BxbtOuu/7EDdTFjhHH6Y/DVylI0vYXi3aHnjXf9ju7o7EmglkeVVAZAos19QSegcxFfDb7VKnQQwwcjZusEYOmWNRKNp1pmP/2Q=="/>
          <p:cNvSpPr>
            <a:spLocks noChangeAspect="1" noChangeArrowheads="1"/>
          </p:cNvSpPr>
          <p:nvPr/>
        </p:nvSpPr>
        <p:spPr bwMode="auto">
          <a:xfrm>
            <a:off x="15557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08" name="AutoShape 8" descr="data:image/jpeg;base64,/9j/4AAQSkZJRgABAQAAAQABAAD/2wCEAAkGBxQTEhUUExMWFhUVFx0ZFxcYGSAdGRccFxwcFxUdFxwbHCggICAlIBgYJTEhJikrLi4uHCAzODMsNygtLisBCgoKDg0OGxAQGzckICQsLCwsLDQyNzQsNCwsNy8sLC0sLDQ0NCw0LCwsLCwsLCwsLCwsLCw0LCwsLDQsLDQ0LP/AABEIAJ8BPgMBEQACEQEDEQH/xAAcAAEAAgMBAQEAAAAAAAAAAAAAAQYDBAUHAgj/xABQEAACAQIDAwQNCAYIBQUBAAABAgMAEQQSIQUGMRNBUWEHFBYiMlNxkZKh0eHwI1JUYoGU0tMzQnKTsbIVJDRDc4OzwUVjdMPxJTVEgsIX/8QAGwEBAQADAQEBAAAAAAAAAAAAAAEDBQYCBAf/xABAEQACAAMCCAoKAAcBAQEAAAAAAQIDEQQhBRIVMVFSkfAUFkFhcYGSobHhBhMiMlOCwdHi8SMkMzRCcsJzY2L/2gAMAwEAAhEDEQA/APcaAUAoBQCgFAKAwduR8pyXKJyuXPyeYZ8t7Zst75b6X4UBnoBQCgFAKAUAoBQCgFAKAUAoBQCgFAKAUAoBQCgFAKAUAoBQCgFAKAUAoBQCgFAKAUAoBQHPx+JcusMXhNrI+nySWNmseLMRlUcOLahSpA4G9OBSGOBYLxscQXuhIZnZJCpdgbkNMYQ2bQkqDoaAy7Z37ggeRRHNMIP7RJDGWjw40vyjcLi4JVbkC5IsDYDsbA29h8ZEJcPKsi89j3yH5rrxU9RoDpUAoBQCgFAKAUAoBQCgFAKAUAoBQCgFAKAUAoBQCgFAKAUAoBQCgFAKAUAoBQCgFAKA5exLZHmY6yuzlif1ASsXHwQEVbgaXLHiSSB53vNvEmJxMc0WM7VSFX7TnkibteaY8pBPmkYBLAWCkHS7E30sBm2ftBZdlLhIgDJisQ+EZuVE3KFyXxU6yKAXHJl2zZbKbXGUUBbtr7mwykSwk4fFKAFxEejaENaVRYSKSNVbj1GxAGiN5cRgu92mimK2mMgVjH+qPl0sTESTxuVJva2goC14LGRyoskTrIjeC6MGU82hGh1BoDPQCgFAKAUAoBQCgFAKAUAoBQCgFAKAUAoBQCgFAKAUAoBQCgFAKAUAoBQCgFAKArW19zlnuvbWKjibwoUdDE12Lm6yRvoSbFb5baW43Arsu08Hg8dNFjnVQkMceFV1L8rE1pJXOjXdplIPC/Jobc5A7W6mCeaQ4yWHkFylMJh+HJRsczSSJayyyHU28FbDjmuBbaAhhcWOoNAVPHbpyQu0+zZeQkLZnge7YWUkG+aMEFGN75kI1GoPEAZdn74qJBBjo+05ybIHYGKa5IBhl0BvbwWytqNKAtANAKAUAoBQCgFAKAUBT9yNpyy4raaSSFlhxISMHgi5b2FAYt/d+m2d3xgR0GXwpgkj5iAeRjCsWC31LZRza0BycDvjiV2ltLllBwmFhjkID99EnJGVWRQnfs+lwSMvC5tqBs7A7JyTyxxtHEGmhaWIRYgSkZEMhScBByT5Rw11BHNQG5sHfWfEYDt04NI0I7zPiFC6Myu0jlQEjUKO+sWuT3ugJArW0+yHLicPA8I5Bl2tFhZMj51kQhy2ViinK1hzA0B63QCgFAKAUAoBQCgFAKAUAoBQCgFAKAUAoBQHN25sKDFoEmS9iGVlJWRGBuCjqQynyGgK6Z8ds7ww+Owgbw1BOMiVud1UWlAJA70KQNdQNALHsPbuHxaF8PKsgBswHhIeFnU98p04ECgOjQCgNbaGAinQxzRpIh4q6gjo4HymgKpHsPGYADtGU4jDL/8ADmIzqtxZcPMSLZVuAslxpYnnAHW3d3sgxbGMZ4p1UM+HmQxyoDz5WGovzrcajpFAd6gFAKAUAoBQCgKFiOx9OMRiJsPtObD9sScoyJGpF+A1J1oBvH2NRi5MQ7YyVVxMUccq5Fb9DYx5GOqLnVWZRxObUXFgNpdwh2xPK2IYpi4VixUQQBZMkRhBRrloxwNrk3B1IOgH3sDcc4cANiTIiQmKJREiZQVyZnKDNI2XS5I5zxOgGGTseqdmwYAYl17XkEiyBRZyrs4EkZuGXv8AhfiqnmtQGoOxkLENimbNjkxzMYwCZVDCUaMAFYtcADveF240B6DQCgFAKAUAoBQCgFAKAUAoBQCgFAKAUAoBQCgFAVzb+6STvy0MkmFxQHezQm2bwrCVDdZFuxOov0EUBopvXLhGEe1IwgJsmKhVzh2F2tynExNYC4YkcTewNgLejgi4IIPAjhQH1QCgKj2TsInaUuKyL2xhUMkEtu/jZSGBU9FwLqdCNCCKAt1AKAUAoBQCgKtvhvmMDLBCMNNiJMQHKJCAW+TALacTob6dBoD63f33w+Iid5L4Vo5OSkjxFo2RzqiksbEsOA40B1MTvDhI0WR8VAiOSqu0qBWKEq4Uk2JBBBA4EUBk2htrDQKrTYiGJX8BpJFUNz96WIv9lAfGK3gwsaJJJioESQXjdpUVXHG6EmzcRwoDLHtaBmjVZ4i0y5ogHUmVQLloxfvhbW4vQGEbw4Syt21BZyyqeVSzMnhhTfUrzjmoCZt4cIhjD4qBTMA0QaVBygbwSlz3wNxYjjQGztDGpDG0kmbIouxVGcgdOVATYc5tpxoDktvhhQiyEzcm+XI/a0+VuUIEeU8lY5iQBbjcUB3YnDAML2IBFwQdddQQCD1HWgODid4mRspw0qcO+dXyrfnd4keMKOJOfQcbUBMG0HmvkxeFUDRuT+UYA86sXCqeNrowuL68KA6GBwDIczYiabTvc5QAX46RIgPNqwNua1zcDfoBQCgFAKAUAoBQCgFAKAUAoBQCgPiaJXUqwDKwIIIuCDoQRQFSbdSbCMX2XKsSE3fCS3bDsTmJMZ1aEkt+p3ungnhQG1sHfCOaQYeeN8Li7EmGUEBshAcwyWySLc6WNyNbWoCzUBROyptmIQDBctEkmJNm5U/JpGurmYgjIjHLHe4N373gbAdHZ2+aiQQY1O1JmICZmDQzXJAMMw70k28FsrdXGwFqoBQCgFAKA877Ie7b4zaWzVtOsKjEcrNCSpjugKXcAhcxW2vHUUBp74bipBs9YMLFLO0mMikmZ7ySSC5zGQ28ELpwAt1kkgfG/Wwp02hHPCsy4btMwgYaBJyr8pnK8k4KqGBHfgcVtQHP2xus8OD2eqQ4wz4dJeTlVEnMXKZmEU8VypBDBbgEAC2tARtjZUz4PZ8naE2GxUccthhoVkiiL5u9lgN7CS4YgjvcxB1FAbOEw+Jim2Rim2a8YjgmWSDDoLRvLfLdb94HJDHN4OYgm4NAc3YW7eIZdmLNhJLJj8RJKjxkhFaxQvpa1+B4G1AbO9u7eJ7ex3e4kwYtIViGHgjlDKqGNkZ5B8hY63BAs176aAei4vDmHZpiPKSMuGEWitI7tyfJgkICSSeJtbnNAV3GFv6KwEXIz8ojYTOgglLL2tJCZswCaWCm3zrd7egL/E4YBhexAIuCDrrqCAQeo60BwcTvE6tlOGkThq6uVW/O7xI8YA4k59BxtQGM4ntj++wRyfV5XwvK65eHXf7KAy4TdlFbOZpTfWyZI11170xIslugFzpxvQHfoBQCgFAKAUAoBQCgFAKAUAoBQCgFAKA0Ns7FgxScniIlkUG4voVPAMjCzK3WCDQFfj3TxaJyce1sQsYBVFMULsq/qjlGTOSBpmJvQHU2TurhoEkURiQzX5aSWzyTXJPyrEd9xOnAdFAV7bG5DxxyLg2V4HBzYCcXga+YsIG0aFjmNiDYE8LAWAq+yt8XwW0I8Ge2EjleMdr4sF5EaSQxWw8ytYxgFWu5YEKQDckkD2SgFAKAUAoBQCgFAKAUAoBQCgFAKAr43hcvkMPItwtiGyHrKlVaNwOfI5tcXsTQGzNhJpbFjh9OF4zJe/RdltwHTegMGG3XRXLmWU3vouSIC5vo0KLJbqLnTjegO9QCgFAKAUAoBQCgFAKAUBVdtbw4lMYcNh48McsCSlp5mj/SPIllyxte3J3+2gPvBb5RDCQ4jE3haZnQIqvKWaNnVjGEQsykIWBy8CKAyzb74FVicz3EyM8YWORmcIwRwFVC2ZSdVtmFmJFlNgMGP36wqrMI5Q0sIlzBo5ciNCpZxKyxHKLA621/VvQHUl3iw6SpC8gEjgWGVioLC6hny5ULcwYgnS170BiwO9WFmnMEUpeVXeNlEb2Vorhw7Zcq8Da5F+a9AdqgFAKAUBUOybNMMIEwgHbc7rFAdA19ZGyuSApCI5BJA06SKA727u0hicLBOCDysasSAQLkd9YHW170B0aAUAoBQCgFAKAUAoBQCgFAKAUB8ugIsQCDxB1FAVjFIIdp4RIroksOJaRFJCOyGDIxTwcwztra/DoFgLTQCgFAKAUAoBQCgFAKAUAoCj7z7rSzY44hcLgcShw6RZcUTdGR5HJUCFxqHHRwoDDid0cWMLHFG8Y+XeSTDrI8UQjkUgQxSRpyiopINgFzXbweFAZ9z9z5cJJhy5jKwRYmMZWYk9sYhZ4yMy30UMDck+W9AZ33XmOC2jh7x58XJiGjNzlAn/R5zluCOewNuugOfj9wWkxxnIieORoXfPJMGjaBUXvI43WOQNya2L2ym574DLQFl3V2Q+GXEBypMuKnmGW/gzSF0DXA74A68fLQHboBQCgFAV/ezYEmJ7Xkhn5GbDS8ojFS6G6lHV48wBurEX4i5sRc0Bt7rbJOEwkGGL5zCgTMBbNbntc2oDq0AoBQCgFAKAUAoBQCgFAKAUBzt45SuExLKSrLBIVINiCEJBB6RQH5Q7u9pfT8T+9b20B+ioJC2M2QzElmwU5JOpJK4Ukk9NAeEb0b67QTG4pExuIVVxEqqolawAdgANeAFAe9dh/Hyz7KglmkeSRjJd3JZjaVwLk9AAFAXOgFAKAUAoBQCgFAKAUBVN+N8HwKExYPEYhuF0Q8mptcZm4n/wCoPA3IoCsdinsiTY7tpsSshyspjEULNGikWy3QFr3Fzm6dOgAegf02nzJ/u8v4KA0ttb0RwYeWbk5/k42f9BIPBBPFlA85FAUvcLsryYzk0mwM92uDNAjPFdQCSRa4/WNgSeAsb0B6kDQE0AoBQCgKF2S94J8M0fISWEMUmKmUAXdYmjWNHJByo+eQXGt104GgL7QCgFAKAUAoBQCgFAKAUAoBQCgNDb2HaTDTxoLs8Lqo4XLKQBc6cTQH5q//AI5tb6Ov76P8VAe4JA0eN2SjCzJg8QrDjYqMKDw6xQHj+8XYm2pLi8RKkClJJ5HU8rGLqzllNs3QRQHtHYt2LNg9mw4fELklQyZlBDeFIzLqpI4EUBbKAUAoBQHnm/ag4wBgDaCO17Hi817X8g9VdFgttWe7WfhCcx6RTpsty/VxNVxsza0aCvDDp81fRX2V99Wc27baviRdp/cntZPmr5lpjPepOHWn4kW2IdrJ81fMvspjPepeHWn4kW2L7l07Gy2ixAFrDEaW4AcjCdPPWkwx/Ug/1/6iO1wJMjmWRRRtt1ee95y31qTbCgNHtvDozd/CrcG75Q3e3sDrfS585rKpE1qqhewlT6/pWDx8Xpr7avB52o9jFUP6TgOnLRG+ls66+ujs81f4vYxU21UDgLeSsJSaAUAoBQCgKB2RNx8VjZA+FxSxCSMQYhJFBBhzZ7x2UnNfmuL6d8vOBf6AUAoBQCgFAKAUAoBQCgFAKAUAoBQFE3ylZds7GCsRmOKDWNsw5OM2PSLgG3UKAvdAU/sjKCkANrco3G1vANuNbfBHvRvmXijS4dmxy7NjQNp1Waq06CldrR/U9Ffw1uqvQcfw61a8Xaf3Ha8f1PRX8NW/QOHWrXi7T+47Xj+p6K/hpfoHDrVrxdp/ctHY8jCzy5bWMa8AAPCPQK1WFn/Dh6WdP6PT5k1TPWRN0pnbenSY99/7Z/kR/wA81e8GP+X+Z+EJ83pPnlfN9DhgX6DX3nK5iMo6vj/xVqy1ZIA6vjXpqVZG2W/scfosT/1H/YgrTYXX8SD/AF/6iO9wB/ZQ9L8S3VqTcigPJsfCDNPw/Ty83/Mb3V1kltSoEtVeB+f4bjat0fV4Iw8gvV5j7ayY7NX6yIcgLjQeEvD9oVIom4WuZn14PjfCpf8AsvE9T2ntSLDhDM4QO6xrf9Z38FR5j5jXKSpMc1tQKtE2+hZz9IboJtqRLNHAzgSyqzInOwS2bq5+HUeg0UmNy3MSuTSfXWngK30IG1oeXOG5ReWCcpyf62Um1x08KvqJnq/W09mtK8+7FVWg2ttWHDR8rPIsaXAzMdLnQD466SZMydFiS1VhtLOMdteGGSKOWRUeclYlJ8MqLm3nH2kDnpLkTJkMUUKqob2G0iZNqRLOuHLgTOhdU5yqkAno5/tseg1FJjctzEvZTSrzuv2Fb6Hym14TiGwwkXllQOY+fK1wCOnhrbhcdIquRMUtTaey21XnVPuKqtD6we1IpZJYo3DSQECVRxQsMy38ov5j0UjkxwQwxxK6LN1XCpOJ2nFHLFE7hZJs3JqeL5Bme3kFSGVHFBFGldDSvXmFTFjNtwRSGKSVVdYmmKnmjTRnPVofMeivUFnmRw48Kuqoet8gqj4n2/h0gTENKBDIUCPrY8oQE5r8/wBmt+FVWaa5jlJe0q1X+t78BVUqZtpbWhgMYmkVOVfk0zaZmIJA9X8OmvMqRMm1xFWiq+jMG0jalkCqWYgKoJJJsABqSTWNJt0RTm90WG7V7b5Ze17X5Tm8LJ5b5tLdNZ+CTvXeoxfa0d/gTGVKmxtHa0MCK8sgVXdUUn9ZpDZALfFrmvEqTHMbhgVWk31K9hug2htaGBoklkVGmfJGD+s1r26vt5yBxIpLkTJiicCriqr6M31DaROy9pxYhC8Lh1DshI+chKsNesfboak2THKixY1R0T6mqruCdTNPi0RkV3VWkOVATYsQCxC9JsCa8wwRRJtLNnKZWYDUm1eQamM2pFFJFFI4V5yVjU8WKjM1vIP4jprJBJjjhiihV0N767iVEm1IlnTDlwJXRnVOcqpAY9HP9tj0GikxuW5iVyaTfO608BW+hO0NpxQcnyrhOVkEaX/WdvBUdZsaS5UcyuKq0VX0IN0PnFbVhjliheRRLNfk052yi5sPsqwSJkcEUcKuhzvpFVmKdvt/7zsT9rFf6SViKXKLakTTvhw4Msaq7pzhXuFPRzesdIrI5MalqY1c20nzqlfElb6FS3w2lFiEjMLh+Tnkje36rohDKb9Fx5xW2wdKilRtR3VhTXOm7jRekLXBPmX1K6M31fX7K2lxw3sk990L66eyPZI77oX1+ynsj2Sw7hfp5enkl/mNa7Cv9KHpZ13oz7szpX1MG+4/rnEj5CPh+3NXvBn9v8z8ITx6T55XzfQ4l79P+3TX35jlMw85oAbdBoW8t3Y5PyeJ1H9p/wCxBWnwuv4kv/X/AKiO8wC0rFDXS/EtmYdIrU0ZuMeHSM46RSjGPDpPKceDy01vHy8//MeuqkUUqCurD4I4DDTh4dM6vBGHI3X5/dWWsJq6wkEHS/zl4n6w6qjao+hn2YPcPCpf+yLJ2WiOSwOv/EYP4SVrMBr+JO/8o/ofocyJUV/KY92guJ2zjsUdVwyrhYjawzDWbjrmDAi45mPG9W2J2fB0mTyx1jaryf481Gr9NUFEnG3U+uyJJ2ticBjwe9jl5GY30Ec3Oe9IAFjc9YHPUwVCp8mdZnnaxoemHk353yCOJVTTI3vbtraeAwgN0iJxUoB+ZpFewuNb84BzeSlgXqLFOnvO/YXXn5foIok4kqm72VMC0uAaSI2lwzriIyOIaM6kCxv3pOhFuFYsCzIYLUoI/djThfX5iZEmrmc3D7SXEbXwE62tLgGa172ubkX6jcfZX0RSHKwfOlvkmJbBjpxp8xk3+k7VxuAx4ICK5w+IN9BHL4LHvSAqnOSdCe9Hk84MhU+zTrM89MeHphzrpd3e+QRRLGTTMu5RH9KbY1/vIP5HrzhCH+SsvRH4oQxLGd59b3Ef0vsjXnxP+mtSwwvgFq+TxEUSxlea+6cCYvH7TxMih0zdqLmUZSqraVbML9APMb89ZLc47NZbPKhbT9938rzO7u5UIYoXE2yns5j2XLg2Jvg9ooi3GvJs+dCxGhJJfh1VtlAo7dDPX+cpvrpR89Fd1mPGWLTnPR+yVs44jZ8wjPykQE0duOaI57AAG5IDAC3EiuewROUq1wuP3X7L6Hd+zLMihcOc4O9u8pxGxojCw5XHBIQAb2LnLONF14OpsBa9xwr7bDYlJwjFDHfDLrFozXp5+h5yRzE4M5sdknBLBsGWFeESQINb+DLEONeMDzHNwpDMi5XE9qYjaxKJmLbwGJ2lszC2zJDGcTKLDTKuWIm+hBcWtx1r3ZYXIsVon1o21Ar+er58xIok4ledfsn7PabZ8hjPysDLPFb50RubAA3OXNYWte1fJgabDLtcKj92KsL6H50rzHqZFC4bmV3sV7TXtrFRrZUxKR4yNdDblAFxChgALJIcgFge9NbDDcl+plxO9wNwPq91360N55lxJNnY7K2FbtVMVF+lwUqzLY6so0kW4IsLEEnXRbc9fHgWOH17kx+7MTh6+R/RdJZkSaqmafZHxq4vDYCGNiy46eJioFi8AHKPqfBteM8x08tZcEyXJnTo488uGLtZl08vMJkaaV5tdlvB3wS4iMAy4OVJ4zYHwSAwN9cttSAdSo6Kx4Dj/mfVRe7MThfXm6+RV0iZEmrnmPibFrLtrAyobpJgnZSdLhjddDqNDwNeoZUUGDp0MWdTEn1BxLHTMnZQI/8ATdf+JQf/AKrzgaF/x/8Ayj+gmRQ3X8ph2BJ21trF4j+7wka4eM30LMS0ltLGxBBFyRcdOnq0w8HwdLlcsbcT6Fm5dl1/UFEnHWpG+zD+mdia/rYr/SStJQyY0Ok0tq7T7W2htWcEZo8ChS4uM9rJcDmzWropNmc+yWeXpmOvRy06u8xONKJvmNTDbJXDbMwCWszFpJLgZi0iEm9uNhYAnmAFZ3Pc62znWqVEuhPd9JpMO04GktZfUwEDnBPn9tqzXnGJvSMo+Yfj7aVekVekBR80jz/7GlXpFXpLJuF+nl1/u1/mNavCq/hwvnZ1noz7szq+pr78D+uc/wCgj4ftzVkwZTg/zPwhPHpM75XzfQ4R8vn+PJWw6jluoW6Dfyj/AG+2nSOkmx6vN7vJS4XFn3EU5J9QAMScwte/9XgtY30rUYUp6yCmr/1EdngmnAIa6WWqw6vj7a1t591IeYWHV8fbS8Uh0opWL3ZxJkkZBAQ8jsM0jA2diwDARHhfprcwW+SoIU61SSzLkuuvNPbME8InOZj0rS6maippWipi7mcX83DfvX/Jr1lCR/8ArYvufNkH/wCnd5kjdjFEgEQAXF7SMbWOthyI5usUeEJNHSuxfcySMDKVNhj9ZWjrm0dZtdk7YcmKwqJCudkmWTKNDorKCCTbTNw9laaG1z7OonJSeMnC09D8ztMDcDVpranRK9PkqmnfnzozdjjYbYXCZJI8kjSMzcLm50zEeTzWr1Nts+1NRzlR0Soub75+sxYVgsqtMXBnjQ6em/muWY398tk9s4KaFVBZ170HpBBFtRY3Gh6bcaSbTNs8amyveW7XWj5rJDZ/XQqddC3e1yc/Lm6CudjXd2eGSebFI3KMqojO+ZsoJZwNToTlPWb15ht1pmyvVTIVDCm4qJUq226vorRcxtsOw4PxoOCOt1+iiSS0X3F5xOHDIykCzKQb6ixFtRcafbUhjihacLvWY0ShhTq0eY9j/dLE4fGq88bBI43RWLXFidAut7cbVkiwpa7RjwTYUlE1E2tKVO86XCsGC+CwcGjrEsyv5XV1uzrMXXfjZBxOCmhVQWZbqOsEEW1Fj0X0qSbVOs0frZWdd65V1o0Vjgs7nwqfdC7m1yc/Lm6DhdjDYE+HOKfEIVaZkPfNdmKh8xOp+dx59a8cNtFoghhmwpKGtKc7bfVmSRtcOqwOZDwV42nPRUSSS2Op8dk3d/EYh8NJh0LGHP4Jsys2Ug3zfV0twPl08TLXaJcmOVKVVHSulUdVQ9+j7wfLmRRWp0azV91ppppqnPpv8ez2PdiHC4GOJ4wj3ZnGlyWY2LEcTlyj7AOas862TrVF62dc9CzJc3j0mrwhLsytESs98HI+q/vqU3e/cueXaLSxxXjkaMllso72wOYXvfQ3NVYWtsrFlwQpwrGSb0RKmnkzo3WD4cFcCiU6NqN51f8A4uqpdy5j1V0BB0+PPWFN8hzGLDnoeVbr7mYiPHxcrG3a0Mjul3PJjwjGUXMbd8wIHl461mytbZkyPHhSxkoXFS9pV5efl5ruQ6a2w4K4AvUxVjzpX54mq1uWZKn7Ltv9sl8TgZoY1uzZTl52yOrkA30Pe/7c9eZVqnWaNTpV8S5HsfcabB8FldohVougdatcnPy8pXuxlu1NBLPLiIirsiIrMQWyppYG5IFlQW+qOiscq22mORDImKkMLbXPV1v6K3c1xtPSB4PmTFHZXVv3qZuRc17vb28pf5YQVIIFiCNevTpoomr0znsSFXtHlu5O5+Ig2gkkkZEcQkVWLXXK2bKEFybXYkDrNZ48MW2fjS5qWLFSr6OX5nRvopmOlt8rBKsS9RFWPRy3333L3Umj0nbGFzwSoEDlkYBW4NcEAHQ/wrDDNjlvHgd6vXSc9JlyvWQ49yqqvm2nl24mysQ2Jw6TxSiHDZ3jzqVVGYcxIF7nmr5rLhC2xTI/WNtRr2qrv6fM7HD1mwVBZMaz4uPVK51fj039F56htnBcrBLGFUl0ZQGF1JIsLi9fTDMjgeNA71euk46TDKUyFzF7Nb6Z6Hm/Y83VxMGLjeeNljiidVzMCBmtoADzm5066uUrXPcxTIUlHFjvmaVKLu3Z0uGVgrg0Cs8eNHClD087uWa/bmLH2T9gy4rDxLCmcpKHKjQ6KVBBJtpm4ezWcKnyII/VKuNC4X0PlRrsB8DgtKitLpSjT5Kpp35zc7H+xmw2ECyqRK7vJJmbMzMx4sb8bAV7m2yfaqRzbmkkksySPlwlLssNoiVmvgWY5O+aj+mNjftYr/TSsLd6PmghSgiVNBxd+tzcRiMeZEizxuIwSCAoCnUNc9WvVX0S8LW2z4sEqFNLGo/9lTTyO9HRYNhwVwOL18bUTzrodbruXNnLVvvGAuHCgABmAA0Fgh08lfdgy+KNvQvE4LDNODVWlFZv9b7LCtrTmOTpzDOPnn1eylHoFHqk+Q+a1QnUWTcL+0S9PJL/ADNWswq/4UPS/BHW+jPuzOlfU199h/XP8iP+easmDP7f5n4Qnj0nzyvm/wCTiXt019+c5S5j44fHVQDXpPl+BS4txadwf0WJ/wCp/wCxBWpwo/4kH+v/AFEdpglfyMHS/EsuXqrW1PuxXoJy9VKjFegadFBdoGnRS8ezoFQt3IiKp5zArSocLFrf+aZxRw3gihXC2MtKkUDWcm1C0recXacExxUJiZUtDOGZ42ddXw9h3rpYmxPHWx6KjvZ7h9mF4xy8PJNlWCSIGMZnlKk3dOUIYNFlJCMWJAzMWCOLEXvKlcNb0dvYUWVZAq5Ys/yKZcoVMiAgKQCoz5za3PVPD0HSK1anlwsA0KnW4Zfi9KkxXn+pJ1oXPeRa1CJUzk2oVwtkZaVJiNC16ClcwC0qFBQmhb2RlpUmLS9kmhXVkWoSlM4y0qXFfIcbau7qz4rCYlmZWwhkKqPBflVCnNz6WHCo72WFuGFqmc7QqkS5Crb9DSDS/ft/Ia2eDEsaLoXianDP9t8yK1r0CtpcclcLt0Dz+6lwpCQb9AH8RpVuLcWLcH9PL/hL/Ma1uFf6UPSzrfRn3ZnSvqa+/B/rnP8AoI+H7c1ZMGf2/wAz8ITx6TZ5XzfQ4ebov5xX30OWppGY9B9nClBREX8v8PsoDf2NtyTDCVUhjkV5OUBMpS3yaR2IEbX1j435+GlfNaLJDaGooommlSlK8reladBvrDhWXIs8MqKF1Tfeb/dpN9Fi+8n8ivnyXBrvs/kfVlqRqRb9Y7tJfosX3k/kUyXBrvs/kMtyNWLfrHdnP9Fi+8Ho/wACqsFyviPs/kTLknVexDu0m+jRfeD+RVyVL132fyGW5WrFsQ7tJvo0X3g+XxFMlyviPs/kFhuTqxdw7tZvosX3k/kVFgqXyzH2fyPWW5HJC9+sd2s30WL7yfyKZKl/EfZ/IZbkasW/WO7Sb6LF95P5FXJUv4j7P5DLdn1YiO7Sb6LF95P5FMlS/iPs/kTLcjVe/WT3aTfRYvvJ/IqLBcvlmPs/kXLcjVe/WR3aTfRYvvJ/Iq5KlfEfZ/ImWpFfdezzJ7tJvosX3k/kUyVK+I+z+Qy3I1Hs8zBHvS6yNIMJEGfwj2y1jYWBI5G17AC9r2ApkqV8R9n8i5ck6r2eZn7tZvosX3k/kVFgqX8R9n8g8NyH/jEBvpN9Fi+8n8irkqV8R9j8iLDchf4xb9Y7tZvosX3k/kUyVK+I+z+RXhuS/wDGId2s30WL7yfyKZKlfEfZ/IZbkar36x3aTfRYvvJ8niKZKlfEfZ/ImW5GrFv1ju1m+ixfeT+RUyVL+I+z+RcuSNWIju0m+ixfeT+RVyXK+I+z+RMtSM+K9nmT3aTfRYvvJ/IpkqV8R9n8hluRqvfrIO+k30WL7yfyKZKlckx9n8i5bkPPDFv1ju1m+ixfeT+RUyXL+I+z+Qy3I1Yt+snu0m+ixfeT+RVeCpfxH2fyJluRqxbPMd2s30WL7yfyKmSpdf6j7P5Fy3I1WO7Sb6LF95P5FXJUr4j7P5DLcjViIG+k30WL7yfyKmS5fxH2fyJluRqvZ5ju0m+ixfeT+RVyVK+I+z+RctyNV79Y7tJvosX3k/kV5yXBrvs/kMtyM+LFs8x3aTfRYfvJ/Iq5Ll0/qPs/kMtyK+69nmaG1ttyYnk88KIIyTdZS5JIsBbk1txPPX0SLJBIq1FWvNT6s+HCGE5dpk+rhTV6zmla/MfjrvWc0eblJt1N8fbVqK85A6APi3l8lOkvSyy7hf2iX/CX+Y1q8K19XD0s6z0Y92Z0r6mDfb+2f5Ef881ZMG/2/wAz8ITH6T55XzfQ4Qt8C1ffecteTbm+OilRUXHl66CjAW/s+2lRWgyD4B9vXSrJVjIPgGlWKsiw+B8dVCk5Pi56LVKkqLfGt6oqLDr85oW8WH1vX7KCr3oLD63rpUVe9BYdfr9lKir3oLD63r9lBV70GUfW9dKsVe9BYdfr9lKir3oLD63r9lBV70Fh9b10qKvegsOv1+ygq96Cw+t6/ZQVe9BYfW9fspUVe9BYdfr9lBV70Fh9b10FXvQWHX6/ZSoq96Cw6/X7KCr3oLD63rpUVe9BYdfr9lKir3oLDr9fsoKvegsPreulRV70Fh1+v2UqKvegsPrev2UF+9BlH1vXSoq96Cw6/X7KVFXvQWH1vX7KCr3oAPL5z/vQVItbnt8Hj56VqK1IuPnDzCrfoLfoJuOHHyCpRko1eWPcEfLy/wCEv8xrWYV/pw9LOt9GX7MzpX1MG+w/rn+RHzfXmrJgz+3+Z+EJ49J88r5vocS/UfPX3nKEfYL/APjhQoPV6qAgkdPX6/aKt5byAn7VKjG6Byf7XnFKjG6D6Nuk+eoS8jL1er+OvxarUtScnl89SpMYnJ5ft1/3pUVIyH4HvpUVW/6GX4t76VFVv+hk+Le+lRVb/oZT8D30qKrf9DL8W99Kiq3/AETk+Le+lRVb/ojKfge+lRVb/oZfi3vpUVW/6GT4t76VFVv+hlPwPfSoqt/0Mvxb30qKrf8AQyfFvfSoqt/0Mp+B76VFVv8AoZfi3vpUVW/6GU/A99Kiq3/Qy/FvfSoqt/0Mvxb30qKrf9DIfge+lRVb/oZfi3vpUVW/6GT4t76VFVv+hkPwPfSoqt/0Mvxb30qKrf8AQyfFvfSoqt/0Mp+B76VFVv8AoEjhr5/jppeLyRf29Hm56C4a9A9dLiXAg/B8lLhcWLcEfLy/4a/zNWswr/ShfO/BHXejL9mZ1fU2t6tgTzYgSRqpXklXV8purOx0sdLOPXWKw22VKk4keerebSl9j78L4NmWxwYjSpXPz0+xyBunivFx/ZJ7q+vKUjS9hp+Llo113/YDdTFeLT95/DSjwlI0vYTi5aNeHv8AsSu6uK8XH+891R4RkaXsD9G7Rrrv+x9DdjF+LT957qZQs+l7CcWrRrw9/wBiO5bF/MT0x+GrlGz8+zzLxbtGtD3kDdbF/MT0x+GplGz844tz9Zd/2Hcti/Fx/vPdTKNn0vYOLVo113/YHdXF/MT94PX3tXKUjn2eY4t2jWh7yDuri/mJ+8HT+zTKVn59nmXi3P1oe8DdTF86J6Y/DTKVn59nmOLdo5Il3juVxPi09MfgplKTpezzJxbtOvD3juVxPi09MfgplKTpezzHFu068PeO5XE+LT0x+CmUZOl7PMvFu068PeO5XE+LT0x+CmUpOl7PMnFu068PeO5XE+LT0x+CmUpOl7PMcW7Trw947lcT4tPTHR+xTKMnS9nmXi3adeHvHcrifFp6Y/BTKUnS9nmTi3adeHvHcrifFp6Y/B5aZSk6Xs8xxbtOvD3juWxPi09MdH7FMoydL2eZeLdp14e8dyuJ8Wnpj8FMpSdL2eZOLdp14e8dyuJ8Wnpj8FMpSdL2eZeLdp14e8dyuJ8Wnpj8FMoydL2eY4t2nXh7x3K4nxaemPwdNMoydL2eZOLdp14e8dyuJ8Wnpj8FMpSdL2eZeLdp14e8dyuJ8Wnpj8FMpSdL2eY4t2nXh7x3K4nxaemPwUyjJ0vZ5k4t2nXh7x3K4nxaemPwUyjJ0vZ5l4t2nXh7x3K4nxaemPweSmUpOl7PMnFu068PeBurifFp6Y/BTKMnS9nmOLdp14e8dyuJ8Wnpjo/YplGTpezzLxbtOvD3juVxPi09MfgplKTpezzJxbtOvD3juVxPi09MfgplKTpezzHFu068PeO5bE+LT0x+CmUZOl7PMvFu068PeO5TFcyJ6Y/DTKUjS9nmTi3aOWJd59dy2K8Wn7z3VMoyNL2E4t2jXh7/ALEdyuK8XH+891XKUjS9heLdo113/YHdTFeLT957qmUpGl7BxbtOuu/7EDdTFjhHH6Y/DVylI0vYXi3aHnjXf9ju7o7EmglkeVVAZAos19QSegcxFfDb7VKnQQwwcjZusEYOmWNRKNp1pmP/2Q=="/>
          <p:cNvSpPr>
            <a:spLocks noChangeAspect="1" noChangeArrowheads="1"/>
          </p:cNvSpPr>
          <p:nvPr/>
        </p:nvSpPr>
        <p:spPr bwMode="auto">
          <a:xfrm>
            <a:off x="15557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10" name="AutoShape 10" descr="data:image/jpeg;base64,/9j/4AAQSkZJRgABAQAAAQABAAD/2wCEAAkGBxQTEhUUExMWFhUVFx0ZFxcYGSAdGRccFxwcFxUdFxwbHCggICAlIBgYJTEhJikrLi4uHCAzODMsNygtLisBCgoKDg0OGxAQGzckICQsLCwsLDQyNzQsNCwsNy8sLC0sLDQ0NCw0LCwsLCwsLCwsLCwsLCw0LCwsLDQsLDQ0LP/AABEIAJ8BPgMBEQACEQEDEQH/xAAcAAEAAgMBAQEAAAAAAAAAAAAAAQYDBAUHAgj/xABQEAACAQIDAwQNCAYIBQUBAAABAgMAEQQSIQUGMRNBUWEHFBYiMlNxkZKh0eHwI1JUYoGU0tMzQnKTsbIVJDRDc4OzwUVjdMPxJTVEgsIX/8QAGwEBAQADAQEBAAAAAAAAAAAAAAEDBQYCBAf/xABAEQACAAMCCAoKAAcBAQEAAAAAAQIDEQQhBRIVMVFSkfAUFkFhcYGSobHhBhMiMlOCwdHi8SMkMzRCcsJzY2L/2gAMAwEAAhEDEQA/APcaAUAoBQCgFAKAwduR8pyXKJyuXPyeYZ8t7Zst75b6X4UBnoBQCgFAKAUAoBQCgFAKAUAoBQCgFAKAUAoBQCgFAKAUAoBQCgFAKAUAoBQCgFAKAUAoBQHPx+JcusMXhNrI+nySWNmseLMRlUcOLahSpA4G9OBSGOBYLxscQXuhIZnZJCpdgbkNMYQ2bQkqDoaAy7Z37ggeRRHNMIP7RJDGWjw40vyjcLi4JVbkC5IsDYDsbA29h8ZEJcPKsi89j3yH5rrxU9RoDpUAoBQCgFAKAUAoBQCgFAKAUAoBQCgFAKAUAoBQCgFAKAUAoBQCgFAKAUAoBQCgFAKA5exLZHmY6yuzlif1ASsXHwQEVbgaXLHiSSB53vNvEmJxMc0WM7VSFX7TnkibteaY8pBPmkYBLAWCkHS7E30sBm2ftBZdlLhIgDJisQ+EZuVE3KFyXxU6yKAXHJl2zZbKbXGUUBbtr7mwykSwk4fFKAFxEejaENaVRYSKSNVbj1GxAGiN5cRgu92mimK2mMgVjH+qPl0sTESTxuVJva2goC14LGRyoskTrIjeC6MGU82hGh1BoDPQCgFAKAUAoBQCgFAKAUAoBQCgFAKAUAoBQCgFAKAUAoBQCgFAKAUAoBQCgFAKArW19zlnuvbWKjibwoUdDE12Lm6yRvoSbFb5baW43Arsu08Hg8dNFjnVQkMceFV1L8rE1pJXOjXdplIPC/Jobc5A7W6mCeaQ4yWHkFylMJh+HJRsczSSJayyyHU28FbDjmuBbaAhhcWOoNAVPHbpyQu0+zZeQkLZnge7YWUkG+aMEFGN75kI1GoPEAZdn74qJBBjo+05ybIHYGKa5IBhl0BvbwWytqNKAtANAKAUAoBQCgFAKAUBT9yNpyy4raaSSFlhxISMHgi5b2FAYt/d+m2d3xgR0GXwpgkj5iAeRjCsWC31LZRza0BycDvjiV2ltLllBwmFhjkID99EnJGVWRQnfs+lwSMvC5tqBs7A7JyTyxxtHEGmhaWIRYgSkZEMhScBByT5Rw11BHNQG5sHfWfEYDt04NI0I7zPiFC6Myu0jlQEjUKO+sWuT3ugJArW0+yHLicPA8I5Bl2tFhZMj51kQhy2ViinK1hzA0B63QCgFAKAUAoBQCgFAKAUAoBQCgFAKAUAoBQHN25sKDFoEmS9iGVlJWRGBuCjqQynyGgK6Z8ds7ww+Owgbw1BOMiVud1UWlAJA70KQNdQNALHsPbuHxaF8PKsgBswHhIeFnU98p04ECgOjQCgNbaGAinQxzRpIh4q6gjo4HymgKpHsPGYADtGU4jDL/8ADmIzqtxZcPMSLZVuAslxpYnnAHW3d3sgxbGMZ4p1UM+HmQxyoDz5WGovzrcajpFAd6gFAKAUAoBQCgKFiOx9OMRiJsPtObD9sScoyJGpF+A1J1oBvH2NRi5MQ7YyVVxMUccq5Fb9DYx5GOqLnVWZRxObUXFgNpdwh2xPK2IYpi4VixUQQBZMkRhBRrloxwNrk3B1IOgH3sDcc4cANiTIiQmKJREiZQVyZnKDNI2XS5I5zxOgGGTseqdmwYAYl17XkEiyBRZyrs4EkZuGXv8AhfiqnmtQGoOxkLENimbNjkxzMYwCZVDCUaMAFYtcADveF240B6DQCgFAKAUAoBQCgFAKAUAoBQCgFAKAUAoBQCgFAVzb+6STvy0MkmFxQHezQm2bwrCVDdZFuxOov0EUBopvXLhGEe1IwgJsmKhVzh2F2tynExNYC4YkcTewNgLejgi4IIPAjhQH1QCgKj2TsInaUuKyL2xhUMkEtu/jZSGBU9FwLqdCNCCKAt1AKAUAoBQCgKtvhvmMDLBCMNNiJMQHKJCAW+TALacTob6dBoD63f33w+Iid5L4Vo5OSkjxFo2RzqiksbEsOA40B1MTvDhI0WR8VAiOSqu0qBWKEq4Uk2JBBBA4EUBk2htrDQKrTYiGJX8BpJFUNz96WIv9lAfGK3gwsaJJJioESQXjdpUVXHG6EmzcRwoDLHtaBmjVZ4i0y5ogHUmVQLloxfvhbW4vQGEbw4Syt21BZyyqeVSzMnhhTfUrzjmoCZt4cIhjD4qBTMA0QaVBygbwSlz3wNxYjjQGztDGpDG0kmbIouxVGcgdOVATYc5tpxoDktvhhQiyEzcm+XI/a0+VuUIEeU8lY5iQBbjcUB3YnDAML2IBFwQdddQQCD1HWgODid4mRspw0qcO+dXyrfnd4keMKOJOfQcbUBMG0HmvkxeFUDRuT+UYA86sXCqeNrowuL68KA6GBwDIczYiabTvc5QAX46RIgPNqwNua1zcDfoBQCgFAKAUAoBQCgFAKAUAoBQCgPiaJXUqwDKwIIIuCDoQRQFSbdSbCMX2XKsSE3fCS3bDsTmJMZ1aEkt+p3ungnhQG1sHfCOaQYeeN8Li7EmGUEBshAcwyWySLc6WNyNbWoCzUBROyptmIQDBctEkmJNm5U/JpGurmYgjIjHLHe4N373gbAdHZ2+aiQQY1O1JmICZmDQzXJAMMw70k28FsrdXGwFqoBQCgFAKA877Ie7b4zaWzVtOsKjEcrNCSpjugKXcAhcxW2vHUUBp74bipBs9YMLFLO0mMikmZ7ySSC5zGQ28ELpwAt1kkgfG/Wwp02hHPCsy4btMwgYaBJyr8pnK8k4KqGBHfgcVtQHP2xus8OD2eqQ4wz4dJeTlVEnMXKZmEU8VypBDBbgEAC2tARtjZUz4PZ8naE2GxUccthhoVkiiL5u9lgN7CS4YgjvcxB1FAbOEw+Jim2Rim2a8YjgmWSDDoLRvLfLdb94HJDHN4OYgm4NAc3YW7eIZdmLNhJLJj8RJKjxkhFaxQvpa1+B4G1AbO9u7eJ7ex3e4kwYtIViGHgjlDKqGNkZ5B8hY63BAs176aAei4vDmHZpiPKSMuGEWitI7tyfJgkICSSeJtbnNAV3GFv6KwEXIz8ojYTOgglLL2tJCZswCaWCm3zrd7egL/E4YBhexAIuCDrrqCAQeo60BwcTvE6tlOGkThq6uVW/O7xI8YA4k59BxtQGM4ntj++wRyfV5XwvK65eHXf7KAy4TdlFbOZpTfWyZI11170xIslugFzpxvQHfoBQCgFAKAUAoBQCgFAKAUAoBQCgFAKA0Ns7FgxScniIlkUG4voVPAMjCzK3WCDQFfj3TxaJyce1sQsYBVFMULsq/qjlGTOSBpmJvQHU2TurhoEkURiQzX5aSWzyTXJPyrEd9xOnAdFAV7bG5DxxyLg2V4HBzYCcXga+YsIG0aFjmNiDYE8LAWAq+yt8XwW0I8Ge2EjleMdr4sF5EaSQxWw8ytYxgFWu5YEKQDckkD2SgFAKAUAoBQCgFAKAUAoBQCgFAKAr43hcvkMPItwtiGyHrKlVaNwOfI5tcXsTQGzNhJpbFjh9OF4zJe/RdltwHTegMGG3XRXLmWU3vouSIC5vo0KLJbqLnTjegO9QCgFAKAUAoBQCgFAKAUBVdtbw4lMYcNh48McsCSlp5mj/SPIllyxte3J3+2gPvBb5RDCQ4jE3haZnQIqvKWaNnVjGEQsykIWBy8CKAyzb74FVicz3EyM8YWORmcIwRwFVC2ZSdVtmFmJFlNgMGP36wqrMI5Q0sIlzBo5ciNCpZxKyxHKLA621/VvQHUl3iw6SpC8gEjgWGVioLC6hny5ULcwYgnS170BiwO9WFmnMEUpeVXeNlEb2Vorhw7Zcq8Da5F+a9AdqgFAKAUBUOybNMMIEwgHbc7rFAdA19ZGyuSApCI5BJA06SKA727u0hicLBOCDysasSAQLkd9YHW170B0aAUAoBQCgFAKAUAoBQCgFAKAUB8ugIsQCDxB1FAVjFIIdp4RIroksOJaRFJCOyGDIxTwcwztra/DoFgLTQCgFAKAUAoBQCgFAKAUAoCj7z7rSzY44hcLgcShw6RZcUTdGR5HJUCFxqHHRwoDDid0cWMLHFG8Y+XeSTDrI8UQjkUgQxSRpyiopINgFzXbweFAZ9z9z5cJJhy5jKwRYmMZWYk9sYhZ4yMy30UMDck+W9AZ33XmOC2jh7x58XJiGjNzlAn/R5zluCOewNuugOfj9wWkxxnIieORoXfPJMGjaBUXvI43WOQNya2L2ym574DLQFl3V2Q+GXEBypMuKnmGW/gzSF0DXA74A68fLQHboBQCgFAV/ezYEmJ7Xkhn5GbDS8ojFS6G6lHV48wBurEX4i5sRc0Bt7rbJOEwkGGL5zCgTMBbNbntc2oDq0AoBQCgFAKAUAoBQCgFAKAUBzt45SuExLKSrLBIVINiCEJBB6RQH5Q7u9pfT8T+9b20B+ioJC2M2QzElmwU5JOpJK4Ukk9NAeEb0b67QTG4pExuIVVxEqqolawAdgANeAFAe9dh/Hyz7KglmkeSRjJd3JZjaVwLk9AAFAXOgFAKAUAoBQCgFAKAUBVN+N8HwKExYPEYhuF0Q8mptcZm4n/wCoPA3IoCsdinsiTY7tpsSshyspjEULNGikWy3QFr3Fzm6dOgAegf02nzJ/u8v4KA0ttb0RwYeWbk5/k42f9BIPBBPFlA85FAUvcLsryYzk0mwM92uDNAjPFdQCSRa4/WNgSeAsb0B6kDQE0AoBQCgKF2S94J8M0fISWEMUmKmUAXdYmjWNHJByo+eQXGt104GgL7QCgFAKAUAoBQCgFAKAUAoBQCgNDb2HaTDTxoLs8Lqo4XLKQBc6cTQH5q//AI5tb6Ov76P8VAe4JA0eN2SjCzJg8QrDjYqMKDw6xQHj+8XYm2pLi8RKkClJJ5HU8rGLqzllNs3QRQHtHYt2LNg9mw4fELklQyZlBDeFIzLqpI4EUBbKAUAoBQHnm/ag4wBgDaCO17Hi817X8g9VdFgttWe7WfhCcx6RTpsty/VxNVxsza0aCvDDp81fRX2V99Wc27baviRdp/cntZPmr5lpjPepOHWn4kW2IdrJ81fMvspjPepeHWn4kW2L7l07Gy2ixAFrDEaW4AcjCdPPWkwx/Ug/1/6iO1wJMjmWRRRtt1ee95y31qTbCgNHtvDozd/CrcG75Q3e3sDrfS585rKpE1qqhewlT6/pWDx8Xpr7avB52o9jFUP6TgOnLRG+ls66+ujs81f4vYxU21UDgLeSsJSaAUAoBQCgKB2RNx8VjZA+FxSxCSMQYhJFBBhzZ7x2UnNfmuL6d8vOBf6AUAoBQCgFAKAUAoBQCgFAKAUAoBQFE3ylZds7GCsRmOKDWNsw5OM2PSLgG3UKAvdAU/sjKCkANrco3G1vANuNbfBHvRvmXijS4dmxy7NjQNp1Waq06CldrR/U9Ffw1uqvQcfw61a8Xaf3Ha8f1PRX8NW/QOHWrXi7T+47Xj+p6K/hpfoHDrVrxdp/ctHY8jCzy5bWMa8AAPCPQK1WFn/Dh6WdP6PT5k1TPWRN0pnbenSY99/7Z/kR/wA81e8GP+X+Z+EJ83pPnlfN9DhgX6DX3nK5iMo6vj/xVqy1ZIA6vjXpqVZG2W/scfosT/1H/YgrTYXX8SD/AF/6iO9wB/ZQ9L8S3VqTcigPJsfCDNPw/Ty83/Mb3V1kltSoEtVeB+f4bjat0fV4Iw8gvV5j7ayY7NX6yIcgLjQeEvD9oVIom4WuZn14PjfCpf8AsvE9T2ntSLDhDM4QO6xrf9Z38FR5j5jXKSpMc1tQKtE2+hZz9IboJtqRLNHAzgSyqzInOwS2bq5+HUeg0UmNy3MSuTSfXWngK30IG1oeXOG5ReWCcpyf62Um1x08KvqJnq/W09mtK8+7FVWg2ttWHDR8rPIsaXAzMdLnQD466SZMydFiS1VhtLOMdteGGSKOWRUeclYlJ8MqLm3nH2kDnpLkTJkMUUKqob2G0iZNqRLOuHLgTOhdU5yqkAno5/tseg1FJjctzEvZTSrzuv2Fb6Hym14TiGwwkXllQOY+fK1wCOnhrbhcdIquRMUtTaey21XnVPuKqtD6we1IpZJYo3DSQECVRxQsMy38ov5j0UjkxwQwxxK6LN1XCpOJ2nFHLFE7hZJs3JqeL5Bme3kFSGVHFBFGldDSvXmFTFjNtwRSGKSVVdYmmKnmjTRnPVofMeivUFnmRw48Kuqoet8gqj4n2/h0gTENKBDIUCPrY8oQE5r8/wBmt+FVWaa5jlJe0q1X+t78BVUqZtpbWhgMYmkVOVfk0zaZmIJA9X8OmvMqRMm1xFWiq+jMG0jalkCqWYgKoJJJsABqSTWNJt0RTm90WG7V7b5Ze17X5Tm8LJ5b5tLdNZ+CTvXeoxfa0d/gTGVKmxtHa0MCK8sgVXdUUn9ZpDZALfFrmvEqTHMbhgVWk31K9hug2htaGBoklkVGmfJGD+s1r26vt5yBxIpLkTJiicCriqr6M31DaROy9pxYhC8Lh1DshI+chKsNesfboak2THKixY1R0T6mqruCdTNPi0RkV3VWkOVATYsQCxC9JsCa8wwRRJtLNnKZWYDUm1eQamM2pFFJFFI4V5yVjU8WKjM1vIP4jprJBJjjhiihV0N767iVEm1IlnTDlwJXRnVOcqpAY9HP9tj0GikxuW5iVyaTfO608BW+hO0NpxQcnyrhOVkEaX/WdvBUdZsaS5UcyuKq0VX0IN0PnFbVhjliheRRLNfk052yi5sPsqwSJkcEUcKuhzvpFVmKdvt/7zsT9rFf6SViKXKLakTTvhw4Msaq7pzhXuFPRzesdIrI5MalqY1c20nzqlfElb6FS3w2lFiEjMLh+Tnkje36rohDKb9Fx5xW2wdKilRtR3VhTXOm7jRekLXBPmX1K6M31fX7K2lxw3sk990L66eyPZI77oX1+ynsj2Sw7hfp5enkl/mNa7Cv9KHpZ13oz7szpX1MG+4/rnEj5CPh+3NXvBn9v8z8ITx6T55XzfQ4l79P+3TX35jlMw85oAbdBoW8t3Y5PyeJ1H9p/wCxBWnwuv4kv/X/AKiO8wC0rFDXS/EtmYdIrU0ZuMeHSM46RSjGPDpPKceDy01vHy8//MeuqkUUqCurD4I4DDTh4dM6vBGHI3X5/dWWsJq6wkEHS/zl4n6w6qjao+hn2YPcPCpf+yLJ2WiOSwOv/EYP4SVrMBr+JO/8o/ofocyJUV/KY92guJ2zjsUdVwyrhYjawzDWbjrmDAi45mPG9W2J2fB0mTyx1jaryf481Gr9NUFEnG3U+uyJJ2ticBjwe9jl5GY30Ec3Oe9IAFjc9YHPUwVCp8mdZnnaxoemHk353yCOJVTTI3vbtraeAwgN0iJxUoB+ZpFewuNb84BzeSlgXqLFOnvO/YXXn5foIok4kqm72VMC0uAaSI2lwzriIyOIaM6kCxv3pOhFuFYsCzIYLUoI/djThfX5iZEmrmc3D7SXEbXwE62tLgGa172ubkX6jcfZX0RSHKwfOlvkmJbBjpxp8xk3+k7VxuAx4ICK5w+IN9BHL4LHvSAqnOSdCe9Hk84MhU+zTrM89MeHphzrpd3e+QRRLGTTMu5RH9KbY1/vIP5HrzhCH+SsvRH4oQxLGd59b3Ef0vsjXnxP+mtSwwvgFq+TxEUSxlea+6cCYvH7TxMih0zdqLmUZSqraVbML9APMb89ZLc47NZbPKhbT9938rzO7u5UIYoXE2yns5j2XLg2Jvg9ooi3GvJs+dCxGhJJfh1VtlAo7dDPX+cpvrpR89Fd1mPGWLTnPR+yVs44jZ8wjPykQE0duOaI57AAG5IDAC3EiuewROUq1wuP3X7L6Hd+zLMihcOc4O9u8pxGxojCw5XHBIQAb2LnLONF14OpsBa9xwr7bDYlJwjFDHfDLrFozXp5+h5yRzE4M5sdknBLBsGWFeESQINb+DLEONeMDzHNwpDMi5XE9qYjaxKJmLbwGJ2lszC2zJDGcTKLDTKuWIm+hBcWtx1r3ZYXIsVon1o21Ar+er58xIok4ledfsn7PabZ8hjPysDLPFb50RubAA3OXNYWte1fJgabDLtcKj92KsL6H50rzHqZFC4bmV3sV7TXtrFRrZUxKR4yNdDblAFxChgALJIcgFge9NbDDcl+plxO9wNwPq91360N55lxJNnY7K2FbtVMVF+lwUqzLY6so0kW4IsLEEnXRbc9fHgWOH17kx+7MTh6+R/RdJZkSaqmafZHxq4vDYCGNiy46eJioFi8AHKPqfBteM8x08tZcEyXJnTo488uGLtZl08vMJkaaV5tdlvB3wS4iMAy4OVJ4zYHwSAwN9cttSAdSo6Kx4Dj/mfVRe7MThfXm6+RV0iZEmrnmPibFrLtrAyobpJgnZSdLhjddDqNDwNeoZUUGDp0MWdTEn1BxLHTMnZQI/8ATdf+JQf/AKrzgaF/x/8Ayj+gmRQ3X8ph2BJ21trF4j+7wka4eM30LMS0ltLGxBBFyRcdOnq0w8HwdLlcsbcT6Fm5dl1/UFEnHWpG+zD+mdia/rYr/SStJQyY0Ok0tq7T7W2htWcEZo8ChS4uM9rJcDmzWropNmc+yWeXpmOvRy06u8xONKJvmNTDbJXDbMwCWszFpJLgZi0iEm9uNhYAnmAFZ3Pc62znWqVEuhPd9JpMO04GktZfUwEDnBPn9tqzXnGJvSMo+Yfj7aVekVekBR80jz/7GlXpFXpLJuF+nl1/u1/mNavCq/hwvnZ1noz7szq+pr78D+uc/wCgj4ftzVkwZTg/zPwhPHpM75XzfQ4R8vn+PJWw6jluoW6Dfyj/AG+2nSOkmx6vN7vJS4XFn3EU5J9QAMScwte/9XgtY30rUYUp6yCmr/1EdngmnAIa6WWqw6vj7a1t591IeYWHV8fbS8Uh0opWL3ZxJkkZBAQ8jsM0jA2diwDARHhfprcwW+SoIU61SSzLkuuvNPbME8InOZj0rS6maippWipi7mcX83DfvX/Jr1lCR/8ArYvufNkH/wCnd5kjdjFEgEQAXF7SMbWOthyI5usUeEJNHSuxfcySMDKVNhj9ZWjrm0dZtdk7YcmKwqJCudkmWTKNDorKCCTbTNw9laaG1z7OonJSeMnC09D8ztMDcDVpranRK9PkqmnfnzozdjjYbYXCZJI8kjSMzcLm50zEeTzWr1Nts+1NRzlR0Soub75+sxYVgsqtMXBnjQ6em/muWY398tk9s4KaFVBZ170HpBBFtRY3Gh6bcaSbTNs8amyveW7XWj5rJDZ/XQqddC3e1yc/Lm6CudjXd2eGSebFI3KMqojO+ZsoJZwNToTlPWb15ht1pmyvVTIVDCm4qJUq226vorRcxtsOw4PxoOCOt1+iiSS0X3F5xOHDIykCzKQb6ixFtRcafbUhjihacLvWY0ShhTq0eY9j/dLE4fGq88bBI43RWLXFidAut7cbVkiwpa7RjwTYUlE1E2tKVO86XCsGC+CwcGjrEsyv5XV1uzrMXXfjZBxOCmhVQWZbqOsEEW1Fj0X0qSbVOs0frZWdd65V1o0Vjgs7nwqfdC7m1yc/Lm6DhdjDYE+HOKfEIVaZkPfNdmKh8xOp+dx59a8cNtFoghhmwpKGtKc7bfVmSRtcOqwOZDwV42nPRUSSS2Op8dk3d/EYh8NJh0LGHP4Jsys2Ug3zfV0twPl08TLXaJcmOVKVVHSulUdVQ9+j7wfLmRRWp0azV91ppppqnPpv8ez2PdiHC4GOJ4wj3ZnGlyWY2LEcTlyj7AOas862TrVF62dc9CzJc3j0mrwhLsytESs98HI+q/vqU3e/cueXaLSxxXjkaMllso72wOYXvfQ3NVYWtsrFlwQpwrGSb0RKmnkzo3WD4cFcCiU6NqN51f8A4uqpdy5j1V0BB0+PPWFN8hzGLDnoeVbr7mYiPHxcrG3a0Mjul3PJjwjGUXMbd8wIHl461mytbZkyPHhSxkoXFS9pV5efl5ruQ6a2w4K4AvUxVjzpX54mq1uWZKn7Ltv9sl8TgZoY1uzZTl52yOrkA30Pe/7c9eZVqnWaNTpV8S5HsfcabB8FldohVougdatcnPy8pXuxlu1NBLPLiIirsiIrMQWyppYG5IFlQW+qOiscq22mORDImKkMLbXPV1v6K3c1xtPSB4PmTFHZXVv3qZuRc17vb28pf5YQVIIFiCNevTpoomr0znsSFXtHlu5O5+Ig2gkkkZEcQkVWLXXK2bKEFybXYkDrNZ48MW2fjS5qWLFSr6OX5nRvopmOlt8rBKsS9RFWPRy3333L3Umj0nbGFzwSoEDlkYBW4NcEAHQ/wrDDNjlvHgd6vXSc9JlyvWQ49yqqvm2nl24mysQ2Jw6TxSiHDZ3jzqVVGYcxIF7nmr5rLhC2xTI/WNtRr2qrv6fM7HD1mwVBZMaz4uPVK51fj039F56htnBcrBLGFUl0ZQGF1JIsLi9fTDMjgeNA71euk46TDKUyFzF7Nb6Z6Hm/Y83VxMGLjeeNljiidVzMCBmtoADzm5066uUrXPcxTIUlHFjvmaVKLu3Z0uGVgrg0Cs8eNHClD087uWa/bmLH2T9gy4rDxLCmcpKHKjQ6KVBBJtpm4ezWcKnyII/VKuNC4X0PlRrsB8DgtKitLpSjT5Kpp35zc7H+xmw2ECyqRK7vJJmbMzMx4sb8bAV7m2yfaqRzbmkkksySPlwlLssNoiVmvgWY5O+aj+mNjftYr/TSsLd6PmghSgiVNBxd+tzcRiMeZEizxuIwSCAoCnUNc9WvVX0S8LW2z4sEqFNLGo/9lTTyO9HRYNhwVwOL18bUTzrodbruXNnLVvvGAuHCgABmAA0Fgh08lfdgy+KNvQvE4LDNODVWlFZv9b7LCtrTmOTpzDOPnn1eylHoFHqk+Q+a1QnUWTcL+0S9PJL/ADNWswq/4UPS/BHW+jPuzOlfU199h/XP8iP+easmDP7f5n4Qnj0nzyvm/wCTiXt019+c5S5j44fHVQDXpPl+BS4txadwf0WJ/wCp/wCxBWpwo/4kH+v/AFEdpglfyMHS/EsuXqrW1PuxXoJy9VKjFegadFBdoGnRS8ezoFQt3IiKp5zArSocLFrf+aZxRw3gihXC2MtKkUDWcm1C0recXacExxUJiZUtDOGZ42ddXw9h3rpYmxPHWx6KjvZ7h9mF4xy8PJNlWCSIGMZnlKk3dOUIYNFlJCMWJAzMWCOLEXvKlcNb0dvYUWVZAq5Ys/yKZcoVMiAgKQCoz5za3PVPD0HSK1anlwsA0KnW4Zfi9KkxXn+pJ1oXPeRa1CJUzk2oVwtkZaVJiNC16ClcwC0qFBQmhb2RlpUmLS9kmhXVkWoSlM4y0qXFfIcbau7qz4rCYlmZWwhkKqPBflVCnNz6WHCo72WFuGFqmc7QqkS5Crb9DSDS/ft/Ia2eDEsaLoXianDP9t8yK1r0CtpcclcLt0Dz+6lwpCQb9AH8RpVuLcWLcH9PL/hL/Ma1uFf6UPSzrfRn3ZnSvqa+/B/rnP8AoI+H7c1ZMGf2/wAz8ITx6TZ5XzfQ4ebov5xX30OWppGY9B9nClBREX8v8PsoDf2NtyTDCVUhjkV5OUBMpS3yaR2IEbX1j435+GlfNaLJDaGooommlSlK8reladBvrDhWXIs8MqKF1Tfeb/dpN9Fi+8n8ivnyXBrvs/kfVlqRqRb9Y7tJfosX3k/kUyXBrvs/kMtyNWLfrHdnP9Fi+8Ho/wACqsFyviPs/kTLknVexDu0m+jRfeD+RVyVL132fyGW5WrFsQ7tJvo0X3g+XxFMlyviPs/kFhuTqxdw7tZvosX3k/kVFgqXyzH2fyPWW5HJC9+sd2s30WL7yfyKZKl/EfZ/IZbkasW/WO7Sb6LF95P5FXJUv4j7P5DLdn1YiO7Sb6LF95P5FMlS/iPs/kTLcjVe/WT3aTfRYvvJ/IqLBcvlmPs/kXLcjVe/WR3aTfRYvvJ/Iq5KlfEfZ/ImWpFfdezzJ7tJvosX3k/kUyVK+I+z+Qy3I1Hs8zBHvS6yNIMJEGfwj2y1jYWBI5G17AC9r2ApkqV8R9n8i5ck6r2eZn7tZvosX3k/kVFgqX8R9n8g8NyH/jEBvpN9Fi+8n8irkqV8R9j8iLDchf4xb9Y7tZvosX3k/kUyVK+I+z+RXhuS/wDGId2s30WL7yfyKZKlfEfZ/IZbkar36x3aTfRYvvJ8niKZKlfEfZ/ImW5GrFv1ju1m+ixfeT+RUyVL+I+z+RcuSNWIju0m+ixfeT+RVyXK+I+z+RMtSM+K9nmT3aTfRYvvJ/IpkqV8R9n8hluRqvfrIO+k30WL7yfyKZKlckx9n8i5bkPPDFv1ju1m+ixfeT+RUyXL+I+z+Qy3I1Yt+snu0m+ixfeT+RVeCpfxH2fyJluRqxbPMd2s30WL7yfyKmSpdf6j7P5Fy3I1WO7Sb6LF95P5FXJUr4j7P5DLcjViIG+k30WL7yfyKmS5fxH2fyJluRqvZ5ju0m+ixfeT+RVyVK+I+z+RctyNV79Y7tJvosX3k/kV5yXBrvs/kMtyM+LFs8x3aTfRYfvJ/Iq5Ll0/qPs/kMtyK+69nmaG1ttyYnk88KIIyTdZS5JIsBbk1txPPX0SLJBIq1FWvNT6s+HCGE5dpk+rhTV6zmla/MfjrvWc0eblJt1N8fbVqK85A6APi3l8lOkvSyy7hf2iX/CX+Y1q8K19XD0s6z0Y92Z0r6mDfb+2f5Ef881ZMG/2/wAz8ITH6T55XzfQ4Qt8C1ffecteTbm+OilRUXHl66CjAW/s+2lRWgyD4B9vXSrJVjIPgGlWKsiw+B8dVCk5Pi56LVKkqLfGt6oqLDr85oW8WH1vX7KCr3oLD63rpUVe9BYdfr9lKir3oLD63r9lBV70GUfW9dKsVe9BYdfr9lKir3oLD63r9lBV70Fh9b10qKvegsOv1+ygq96Cw+t6/ZQVe9BYfW9fspUVe9BYdfr9lBV70Fh9b10FXvQWHX6/ZSoq96Cw6/X7KCr3oLD63rpUVe9BYdfr9lKir3oLDr9fsoKvegsPreulRV70Fh1+v2UqKvegsPrev2UF+9BlH1vXSoq96Cw6/X7KVFXvQWH1vX7KCr3oAPL5z/vQVItbnt8Hj56VqK1IuPnDzCrfoLfoJuOHHyCpRko1eWPcEfLy/wCEv8xrWYV/pw9LOt9GX7MzpX1MG+w/rn+RHzfXmrJgz+3+Z+EJ49J88r5vocS/UfPX3nKEfYL/APjhQoPV6qAgkdPX6/aKt5byAn7VKjG6Byf7XnFKjG6D6Nuk+eoS8jL1er+OvxarUtScnl89SpMYnJ5ft1/3pUVIyH4HvpUVW/6GX4t76VFVv+hk+Le+lRVb/oZT8D30qKrf9DL8W99Kiq3/AETk+Le+lRVb/ojKfge+lRVb/oZfi3vpUVW/6GT4t76VFVv+hlPwPfSoqt/0Mvxb30qKrf8AQyfFvfSoqt/0Mp+B76VFVv8AoZfi3vpUVW/6GU/A99Kiq3/Qy/FvfSoqt/0Mvxb30qKrf9DIfge+lRVb/oZfi3vpUVW/6GT4t76VFVv+hkPwPfSoqt/0Mvxb30qKrf8AQyfFvfSoqt/0Mp+B76VFVv8AoEjhr5/jppeLyRf29Hm56C4a9A9dLiXAg/B8lLhcWLcEfLy/4a/zNWswr/ShfO/BHXejL9mZ1fU2t6tgTzYgSRqpXklXV8purOx0sdLOPXWKw22VKk4keerebSl9j78L4NmWxwYjSpXPz0+xyBunivFx/ZJ7q+vKUjS9hp+Llo113/YDdTFeLT95/DSjwlI0vYTi5aNeHv8AsSu6uK8XH+891R4RkaXsD9G7Rrrv+x9DdjF+LT957qZQs+l7CcWrRrw9/wBiO5bF/MT0x+GrlGz8+zzLxbtGtD3kDdbF/MT0x+GplGz844tz9Zd/2Hcti/Fx/vPdTKNn0vYOLVo113/YHdXF/MT94PX3tXKUjn2eY4t2jWh7yDuri/mJ+8HT+zTKVn59nmXi3P1oe8DdTF86J6Y/DTKVn59nmOLdo5Il3juVxPi09MfgplKTpezzJxbtOvD3juVxPi09MfgplKTpezzHFu068PeO5XE+LT0x+CmUZOl7PMvFu068PeO5XE+LT0x+CmUpOl7PMnFu068PeO5XE+LT0x+CmUpOl7PMcW7Trw947lcT4tPTHR+xTKMnS9nmXi3adeHvHcrifFp6Y/BTKUnS9nmTi3adeHvHcrifFp6Y/B5aZSk6Xs8xxbtOvD3juWxPi09MdH7FMoydL2eZeLdp14e8dyuJ8Wnpj8FMpSdL2eZOLdp14e8dyuJ8Wnpj8FMpSdL2eZeLdp14e8dyuJ8Wnpj8FMoydL2eY4t2nXh7x3K4nxaemPwdNMoydL2eZOLdp14e8dyuJ8Wnpj8FMpSdL2eZeLdp14e8dyuJ8Wnpj8FMpSdL2eY4t2nXh7x3K4nxaemPwUyjJ0vZ5k4t2nXh7x3K4nxaemPwUyjJ0vZ5l4t2nXh7x3K4nxaemPweSmUpOl7PMnFu068PeBurifFp6Y/BTKMnS9nmOLdp14e8dyuJ8Wnpjo/YplGTpezzLxbtOvD3juVxPi09MfgplKTpezzJxbtOvD3juVxPi09MfgplKTpezzHFu068PeO5bE+LT0x+CmUZOl7PMvFu068PeO5TFcyJ6Y/DTKUjS9nmTi3aOWJd59dy2K8Wn7z3VMoyNL2E4t2jXh7/ALEdyuK8XH+891XKUjS9heLdo113/YHdTFeLT957qmUpGl7BxbtOuu/7EDdTFjhHH6Y/DVylI0vYXi3aHnjXf9ju7o7EmglkeVVAZAos19QSegcxFfDb7VKnQQwwcjZusEYOmWNRKNp1pmP/2Q=="/>
          <p:cNvSpPr>
            <a:spLocks noChangeAspect="1" noChangeArrowheads="1"/>
          </p:cNvSpPr>
          <p:nvPr/>
        </p:nvSpPr>
        <p:spPr bwMode="auto">
          <a:xfrm>
            <a:off x="15557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12" name="AutoShape 12" descr="data:image/jpeg;base64,/9j/4AAQSkZJRgABAQAAAQABAAD/2wCEAAkGBxQTEhUUExMWFhUVFx0ZFxcYGSAdGRccFxwcFxUdFxwbHCggICAlIBgYJTEhJikrLi4uHCAzODMsNygtLisBCgoKDg0OGxAQGzckICQsLCwsLDQyNzQsNCwsNy8sLC0sLDQ0NCw0LCwsLCwsLCwsLCwsLCw0LCwsLDQsLDQ0LP/AABEIAJ8BPgMBEQACEQEDEQH/xAAcAAEAAgMBAQEAAAAAAAAAAAAAAQYDBAUHAgj/xABQEAACAQIDAwQNCAYIBQUBAAABAgMAEQQSIQUGMRNBUWEHFBYiMlNxkZKh0eHwI1JUYoGU0tMzQnKTsbIVJDRDc4OzwUVjdMPxJTVEgsIX/8QAGwEBAQADAQEBAAAAAAAAAAAAAAEDBQYCBAf/xABAEQACAAMCCAoKAAcBAQEAAAAAAQIDEQQhBRIVMVFSkfAUFkFhcYGSobHhBhMiMlOCwdHi8SMkMzRCcsJzY2L/2gAMAwEAAhEDEQA/APcaAUAoBQCgFAKAwduR8pyXKJyuXPyeYZ8t7Zst75b6X4UBnoBQCgFAKAUAoBQCgFAKAUAoBQCgFAKAUAoBQCgFAKAUAoBQCgFAKAUAoBQCgFAKAUAoBQHPx+JcusMXhNrI+nySWNmseLMRlUcOLahSpA4G9OBSGOBYLxscQXuhIZnZJCpdgbkNMYQ2bQkqDoaAy7Z37ggeRRHNMIP7RJDGWjw40vyjcLi4JVbkC5IsDYDsbA29h8ZEJcPKsi89j3yH5rrxU9RoDpUAoBQCgFAKAUAoBQCgFAKAUAoBQCgFAKAUAoBQCgFAKAUAoBQCgFAKAUAoBQCgFAKA5exLZHmY6yuzlif1ASsXHwQEVbgaXLHiSSB53vNvEmJxMc0WM7VSFX7TnkibteaY8pBPmkYBLAWCkHS7E30sBm2ftBZdlLhIgDJisQ+EZuVE3KFyXxU6yKAXHJl2zZbKbXGUUBbtr7mwykSwk4fFKAFxEejaENaVRYSKSNVbj1GxAGiN5cRgu92mimK2mMgVjH+qPl0sTESTxuVJva2goC14LGRyoskTrIjeC6MGU82hGh1BoDPQCgFAKAUAoBQCgFAKAUAoBQCgFAKAUAoBQCgFAKAUAoBQCgFAKAUAoBQCgFAKArW19zlnuvbWKjibwoUdDE12Lm6yRvoSbFb5baW43Arsu08Hg8dNFjnVQkMceFV1L8rE1pJXOjXdplIPC/Jobc5A7W6mCeaQ4yWHkFylMJh+HJRsczSSJayyyHU28FbDjmuBbaAhhcWOoNAVPHbpyQu0+zZeQkLZnge7YWUkG+aMEFGN75kI1GoPEAZdn74qJBBjo+05ybIHYGKa5IBhl0BvbwWytqNKAtANAKAUAoBQCgFAKAUBT9yNpyy4raaSSFlhxISMHgi5b2FAYt/d+m2d3xgR0GXwpgkj5iAeRjCsWC31LZRza0BycDvjiV2ltLllBwmFhjkID99EnJGVWRQnfs+lwSMvC5tqBs7A7JyTyxxtHEGmhaWIRYgSkZEMhScBByT5Rw11BHNQG5sHfWfEYDt04NI0I7zPiFC6Myu0jlQEjUKO+sWuT3ugJArW0+yHLicPA8I5Bl2tFhZMj51kQhy2ViinK1hzA0B63QCgFAKAUAoBQCgFAKAUAoBQCgFAKAUAoBQHN25sKDFoEmS9iGVlJWRGBuCjqQynyGgK6Z8ds7ww+Owgbw1BOMiVud1UWlAJA70KQNdQNALHsPbuHxaF8PKsgBswHhIeFnU98p04ECgOjQCgNbaGAinQxzRpIh4q6gjo4HymgKpHsPGYADtGU4jDL/8ADmIzqtxZcPMSLZVuAslxpYnnAHW3d3sgxbGMZ4p1UM+HmQxyoDz5WGovzrcajpFAd6gFAKAUAoBQCgKFiOx9OMRiJsPtObD9sScoyJGpF+A1J1oBvH2NRi5MQ7YyVVxMUccq5Fb9DYx5GOqLnVWZRxObUXFgNpdwh2xPK2IYpi4VixUQQBZMkRhBRrloxwNrk3B1IOgH3sDcc4cANiTIiQmKJREiZQVyZnKDNI2XS5I5zxOgGGTseqdmwYAYl17XkEiyBRZyrs4EkZuGXv8AhfiqnmtQGoOxkLENimbNjkxzMYwCZVDCUaMAFYtcADveF240B6DQCgFAKAUAoBQCgFAKAUAoBQCgFAKAUAoBQCgFAVzb+6STvy0MkmFxQHezQm2bwrCVDdZFuxOov0EUBopvXLhGEe1IwgJsmKhVzh2F2tynExNYC4YkcTewNgLejgi4IIPAjhQH1QCgKj2TsInaUuKyL2xhUMkEtu/jZSGBU9FwLqdCNCCKAt1AKAUAoBQCgKtvhvmMDLBCMNNiJMQHKJCAW+TALacTob6dBoD63f33w+Iid5L4Vo5OSkjxFo2RzqiksbEsOA40B1MTvDhI0WR8VAiOSqu0qBWKEq4Uk2JBBBA4EUBk2htrDQKrTYiGJX8BpJFUNz96WIv9lAfGK3gwsaJJJioESQXjdpUVXHG6EmzcRwoDLHtaBmjVZ4i0y5ogHUmVQLloxfvhbW4vQGEbw4Syt21BZyyqeVSzMnhhTfUrzjmoCZt4cIhjD4qBTMA0QaVBygbwSlz3wNxYjjQGztDGpDG0kmbIouxVGcgdOVATYc5tpxoDktvhhQiyEzcm+XI/a0+VuUIEeU8lY5iQBbjcUB3YnDAML2IBFwQdddQQCD1HWgODid4mRspw0qcO+dXyrfnd4keMKOJOfQcbUBMG0HmvkxeFUDRuT+UYA86sXCqeNrowuL68KA6GBwDIczYiabTvc5QAX46RIgPNqwNua1zcDfoBQCgFAKAUAoBQCgFAKAUAoBQCgPiaJXUqwDKwIIIuCDoQRQFSbdSbCMX2XKsSE3fCS3bDsTmJMZ1aEkt+p3ungnhQG1sHfCOaQYeeN8Li7EmGUEBshAcwyWySLc6WNyNbWoCzUBROyptmIQDBctEkmJNm5U/JpGurmYgjIjHLHe4N373gbAdHZ2+aiQQY1O1JmICZmDQzXJAMMw70k28FsrdXGwFqoBQCgFAKA877Ie7b4zaWzVtOsKjEcrNCSpjugKXcAhcxW2vHUUBp74bipBs9YMLFLO0mMikmZ7ySSC5zGQ28ELpwAt1kkgfG/Wwp02hHPCsy4btMwgYaBJyr8pnK8k4KqGBHfgcVtQHP2xus8OD2eqQ4wz4dJeTlVEnMXKZmEU8VypBDBbgEAC2tARtjZUz4PZ8naE2GxUccthhoVkiiL5u9lgN7CS4YgjvcxB1FAbOEw+Jim2Rim2a8YjgmWSDDoLRvLfLdb94HJDHN4OYgm4NAc3YW7eIZdmLNhJLJj8RJKjxkhFaxQvpa1+B4G1AbO9u7eJ7ex3e4kwYtIViGHgjlDKqGNkZ5B8hY63BAs176aAei4vDmHZpiPKSMuGEWitI7tyfJgkICSSeJtbnNAV3GFv6KwEXIz8ojYTOgglLL2tJCZswCaWCm3zrd7egL/E4YBhexAIuCDrrqCAQeo60BwcTvE6tlOGkThq6uVW/O7xI8YA4k59BxtQGM4ntj++wRyfV5XwvK65eHXf7KAy4TdlFbOZpTfWyZI11170xIslugFzpxvQHfoBQCgFAKAUAoBQCgFAKAUAoBQCgFAKA0Ns7FgxScniIlkUG4voVPAMjCzK3WCDQFfj3TxaJyce1sQsYBVFMULsq/qjlGTOSBpmJvQHU2TurhoEkURiQzX5aSWzyTXJPyrEd9xOnAdFAV7bG5DxxyLg2V4HBzYCcXga+YsIG0aFjmNiDYE8LAWAq+yt8XwW0I8Ge2EjleMdr4sF5EaSQxWw8ytYxgFWu5YEKQDckkD2SgFAKAUAoBQCgFAKAUAoBQCgFAKAr43hcvkMPItwtiGyHrKlVaNwOfI5tcXsTQGzNhJpbFjh9OF4zJe/RdltwHTegMGG3XRXLmWU3vouSIC5vo0KLJbqLnTjegO9QCgFAKAUAoBQCgFAKAUBVdtbw4lMYcNh48McsCSlp5mj/SPIllyxte3J3+2gPvBb5RDCQ4jE3haZnQIqvKWaNnVjGEQsykIWBy8CKAyzb74FVicz3EyM8YWORmcIwRwFVC2ZSdVtmFmJFlNgMGP36wqrMI5Q0sIlzBo5ciNCpZxKyxHKLA621/VvQHUl3iw6SpC8gEjgWGVioLC6hny5ULcwYgnS170BiwO9WFmnMEUpeVXeNlEb2Vorhw7Zcq8Da5F+a9AdqgFAKAUBUOybNMMIEwgHbc7rFAdA19ZGyuSApCI5BJA06SKA727u0hicLBOCDysasSAQLkd9YHW170B0aAUAoBQCgFAKAUAoBQCgFAKAUB8ugIsQCDxB1FAVjFIIdp4RIroksOJaRFJCOyGDIxTwcwztra/DoFgLTQCgFAKAUAoBQCgFAKAUAoCj7z7rSzY44hcLgcShw6RZcUTdGR5HJUCFxqHHRwoDDid0cWMLHFG8Y+XeSTDrI8UQjkUgQxSRpyiopINgFzXbweFAZ9z9z5cJJhy5jKwRYmMZWYk9sYhZ4yMy30UMDck+W9AZ33XmOC2jh7x58XJiGjNzlAn/R5zluCOewNuugOfj9wWkxxnIieORoXfPJMGjaBUXvI43WOQNya2L2ym574DLQFl3V2Q+GXEBypMuKnmGW/gzSF0DXA74A68fLQHboBQCgFAV/ezYEmJ7Xkhn5GbDS8ojFS6G6lHV48wBurEX4i5sRc0Bt7rbJOEwkGGL5zCgTMBbNbntc2oDq0AoBQCgFAKAUAoBQCgFAKAUBzt45SuExLKSrLBIVINiCEJBB6RQH5Q7u9pfT8T+9b20B+ioJC2M2QzElmwU5JOpJK4Ukk9NAeEb0b67QTG4pExuIVVxEqqolawAdgANeAFAe9dh/Hyz7KglmkeSRjJd3JZjaVwLk9AAFAXOgFAKAUAoBQCgFAKAUBVN+N8HwKExYPEYhuF0Q8mptcZm4n/wCoPA3IoCsdinsiTY7tpsSshyspjEULNGikWy3QFr3Fzm6dOgAegf02nzJ/u8v4KA0ttb0RwYeWbk5/k42f9BIPBBPFlA85FAUvcLsryYzk0mwM92uDNAjPFdQCSRa4/WNgSeAsb0B6kDQE0AoBQCgKF2S94J8M0fISWEMUmKmUAXdYmjWNHJByo+eQXGt104GgL7QCgFAKAUAoBQCgFAKAUAoBQCgNDb2HaTDTxoLs8Lqo4XLKQBc6cTQH5q//AI5tb6Ov76P8VAe4JA0eN2SjCzJg8QrDjYqMKDw6xQHj+8XYm2pLi8RKkClJJ5HU8rGLqzllNs3QRQHtHYt2LNg9mw4fELklQyZlBDeFIzLqpI4EUBbKAUAoBQHnm/ag4wBgDaCO17Hi817X8g9VdFgttWe7WfhCcx6RTpsty/VxNVxsza0aCvDDp81fRX2V99Wc27baviRdp/cntZPmr5lpjPepOHWn4kW2IdrJ81fMvspjPepeHWn4kW2L7l07Gy2ixAFrDEaW4AcjCdPPWkwx/Ug/1/6iO1wJMjmWRRRtt1ee95y31qTbCgNHtvDozd/CrcG75Q3e3sDrfS585rKpE1qqhewlT6/pWDx8Xpr7avB52o9jFUP6TgOnLRG+ls66+ujs81f4vYxU21UDgLeSsJSaAUAoBQCgKB2RNx8VjZA+FxSxCSMQYhJFBBhzZ7x2UnNfmuL6d8vOBf6AUAoBQCgFAKAUAoBQCgFAKAUAoBQFE3ylZds7GCsRmOKDWNsw5OM2PSLgG3UKAvdAU/sjKCkANrco3G1vANuNbfBHvRvmXijS4dmxy7NjQNp1Waq06CldrR/U9Ffw1uqvQcfw61a8Xaf3Ha8f1PRX8NW/QOHWrXi7T+47Xj+p6K/hpfoHDrVrxdp/ctHY8jCzy5bWMa8AAPCPQK1WFn/Dh6WdP6PT5k1TPWRN0pnbenSY99/7Z/kR/wA81e8GP+X+Z+EJ83pPnlfN9DhgX6DX3nK5iMo6vj/xVqy1ZIA6vjXpqVZG2W/scfosT/1H/YgrTYXX8SD/AF/6iO9wB/ZQ9L8S3VqTcigPJsfCDNPw/Ty83/Mb3V1kltSoEtVeB+f4bjat0fV4Iw8gvV5j7ayY7NX6yIcgLjQeEvD9oVIom4WuZn14PjfCpf8AsvE9T2ntSLDhDM4QO6xrf9Z38FR5j5jXKSpMc1tQKtE2+hZz9IboJtqRLNHAzgSyqzInOwS2bq5+HUeg0UmNy3MSuTSfXWngK30IG1oeXOG5ReWCcpyf62Um1x08KvqJnq/W09mtK8+7FVWg2ttWHDR8rPIsaXAzMdLnQD466SZMydFiS1VhtLOMdteGGSKOWRUeclYlJ8MqLm3nH2kDnpLkTJkMUUKqob2G0iZNqRLOuHLgTOhdU5yqkAno5/tseg1FJjctzEvZTSrzuv2Fb6Hym14TiGwwkXllQOY+fK1wCOnhrbhcdIquRMUtTaey21XnVPuKqtD6we1IpZJYo3DSQECVRxQsMy38ov5j0UjkxwQwxxK6LN1XCpOJ2nFHLFE7hZJs3JqeL5Bme3kFSGVHFBFGldDSvXmFTFjNtwRSGKSVVdYmmKnmjTRnPVofMeivUFnmRw48Kuqoet8gqj4n2/h0gTENKBDIUCPrY8oQE5r8/wBmt+FVWaa5jlJe0q1X+t78BVUqZtpbWhgMYmkVOVfk0zaZmIJA9X8OmvMqRMm1xFWiq+jMG0jalkCqWYgKoJJJsABqSTWNJt0RTm90WG7V7b5Ze17X5Tm8LJ5b5tLdNZ+CTvXeoxfa0d/gTGVKmxtHa0MCK8sgVXdUUn9ZpDZALfFrmvEqTHMbhgVWk31K9hug2htaGBoklkVGmfJGD+s1r26vt5yBxIpLkTJiicCriqr6M31DaROy9pxYhC8Lh1DshI+chKsNesfboak2THKixY1R0T6mqruCdTNPi0RkV3VWkOVATYsQCxC9JsCa8wwRRJtLNnKZWYDUm1eQamM2pFFJFFI4V5yVjU8WKjM1vIP4jprJBJjjhiihV0N767iVEm1IlnTDlwJXRnVOcqpAY9HP9tj0GikxuW5iVyaTfO608BW+hO0NpxQcnyrhOVkEaX/WdvBUdZsaS5UcyuKq0VX0IN0PnFbVhjliheRRLNfk052yi5sPsqwSJkcEUcKuhzvpFVmKdvt/7zsT9rFf6SViKXKLakTTvhw4Msaq7pzhXuFPRzesdIrI5MalqY1c20nzqlfElb6FS3w2lFiEjMLh+Tnkje36rohDKb9Fx5xW2wdKilRtR3VhTXOm7jRekLXBPmX1K6M31fX7K2lxw3sk990L66eyPZI77oX1+ynsj2Sw7hfp5enkl/mNa7Cv9KHpZ13oz7szpX1MG+4/rnEj5CPh+3NXvBn9v8z8ITx6T55XzfQ4l79P+3TX35jlMw85oAbdBoW8t3Y5PyeJ1H9p/wCxBWnwuv4kv/X/AKiO8wC0rFDXS/EtmYdIrU0ZuMeHSM46RSjGPDpPKceDy01vHy8//MeuqkUUqCurD4I4DDTh4dM6vBGHI3X5/dWWsJq6wkEHS/zl4n6w6qjao+hn2YPcPCpf+yLJ2WiOSwOv/EYP4SVrMBr+JO/8o/ofocyJUV/KY92guJ2zjsUdVwyrhYjawzDWbjrmDAi45mPG9W2J2fB0mTyx1jaryf481Gr9NUFEnG3U+uyJJ2ticBjwe9jl5GY30Ec3Oe9IAFjc9YHPUwVCp8mdZnnaxoemHk353yCOJVTTI3vbtraeAwgN0iJxUoB+ZpFewuNb84BzeSlgXqLFOnvO/YXXn5foIok4kqm72VMC0uAaSI2lwzriIyOIaM6kCxv3pOhFuFYsCzIYLUoI/djThfX5iZEmrmc3D7SXEbXwE62tLgGa172ubkX6jcfZX0RSHKwfOlvkmJbBjpxp8xk3+k7VxuAx4ICK5w+IN9BHL4LHvSAqnOSdCe9Hk84MhU+zTrM89MeHphzrpd3e+QRRLGTTMu5RH9KbY1/vIP5HrzhCH+SsvRH4oQxLGd59b3Ef0vsjXnxP+mtSwwvgFq+TxEUSxlea+6cCYvH7TxMih0zdqLmUZSqraVbML9APMb89ZLc47NZbPKhbT9938rzO7u5UIYoXE2yns5j2XLg2Jvg9ooi3GvJs+dCxGhJJfh1VtlAo7dDPX+cpvrpR89Fd1mPGWLTnPR+yVs44jZ8wjPykQE0duOaI57AAG5IDAC3EiuewROUq1wuP3X7L6Hd+zLMihcOc4O9u8pxGxojCw5XHBIQAb2LnLONF14OpsBa9xwr7bDYlJwjFDHfDLrFozXp5+h5yRzE4M5sdknBLBsGWFeESQINb+DLEONeMDzHNwpDMi5XE9qYjaxKJmLbwGJ2lszC2zJDGcTKLDTKuWIm+hBcWtx1r3ZYXIsVon1o21Ar+er58xIok4ledfsn7PabZ8hjPysDLPFb50RubAA3OXNYWte1fJgabDLtcKj92KsL6H50rzHqZFC4bmV3sV7TXtrFRrZUxKR4yNdDblAFxChgALJIcgFge9NbDDcl+plxO9wNwPq91360N55lxJNnY7K2FbtVMVF+lwUqzLY6so0kW4IsLEEnXRbc9fHgWOH17kx+7MTh6+R/RdJZkSaqmafZHxq4vDYCGNiy46eJioFi8AHKPqfBteM8x08tZcEyXJnTo488uGLtZl08vMJkaaV5tdlvB3wS4iMAy4OVJ4zYHwSAwN9cttSAdSo6Kx4Dj/mfVRe7MThfXm6+RV0iZEmrnmPibFrLtrAyobpJgnZSdLhjddDqNDwNeoZUUGDp0MWdTEn1BxLHTMnZQI/8ATdf+JQf/AKrzgaF/x/8Ayj+gmRQ3X8ph2BJ21trF4j+7wka4eM30LMS0ltLGxBBFyRcdOnq0w8HwdLlcsbcT6Fm5dl1/UFEnHWpG+zD+mdia/rYr/SStJQyY0Ok0tq7T7W2htWcEZo8ChS4uM9rJcDmzWropNmc+yWeXpmOvRy06u8xONKJvmNTDbJXDbMwCWszFpJLgZi0iEm9uNhYAnmAFZ3Pc62znWqVEuhPd9JpMO04GktZfUwEDnBPn9tqzXnGJvSMo+Yfj7aVekVekBR80jz/7GlXpFXpLJuF+nl1/u1/mNavCq/hwvnZ1noz7szq+pr78D+uc/wCgj4ftzVkwZTg/zPwhPHpM75XzfQ4R8vn+PJWw6jluoW6Dfyj/AG+2nSOkmx6vN7vJS4XFn3EU5J9QAMScwte/9XgtY30rUYUp6yCmr/1EdngmnAIa6WWqw6vj7a1t591IeYWHV8fbS8Uh0opWL3ZxJkkZBAQ8jsM0jA2diwDARHhfprcwW+SoIU61SSzLkuuvNPbME8InOZj0rS6maippWipi7mcX83DfvX/Jr1lCR/8ArYvufNkH/wCnd5kjdjFEgEQAXF7SMbWOthyI5usUeEJNHSuxfcySMDKVNhj9ZWjrm0dZtdk7YcmKwqJCudkmWTKNDorKCCTbTNw9laaG1z7OonJSeMnC09D8ztMDcDVpranRK9PkqmnfnzozdjjYbYXCZJI8kjSMzcLm50zEeTzWr1Nts+1NRzlR0Soub75+sxYVgsqtMXBnjQ6em/muWY398tk9s4KaFVBZ170HpBBFtRY3Gh6bcaSbTNs8amyveW7XWj5rJDZ/XQqddC3e1yc/Lm6CudjXd2eGSebFI3KMqojO+ZsoJZwNToTlPWb15ht1pmyvVTIVDCm4qJUq226vorRcxtsOw4PxoOCOt1+iiSS0X3F5xOHDIykCzKQb6ixFtRcafbUhjihacLvWY0ShhTq0eY9j/dLE4fGq88bBI43RWLXFidAut7cbVkiwpa7RjwTYUlE1E2tKVO86XCsGC+CwcGjrEsyv5XV1uzrMXXfjZBxOCmhVQWZbqOsEEW1Fj0X0qSbVOs0frZWdd65V1o0Vjgs7nwqfdC7m1yc/Lm6DhdjDYE+HOKfEIVaZkPfNdmKh8xOp+dx59a8cNtFoghhmwpKGtKc7bfVmSRtcOqwOZDwV42nPRUSSS2Op8dk3d/EYh8NJh0LGHP4Jsys2Ug3zfV0twPl08TLXaJcmOVKVVHSulUdVQ9+j7wfLmRRWp0azV91ppppqnPpv8ez2PdiHC4GOJ4wj3ZnGlyWY2LEcTlyj7AOas862TrVF62dc9CzJc3j0mrwhLsytESs98HI+q/vqU3e/cueXaLSxxXjkaMllso72wOYXvfQ3NVYWtsrFlwQpwrGSb0RKmnkzo3WD4cFcCiU6NqN51f8A4uqpdy5j1V0BB0+PPWFN8hzGLDnoeVbr7mYiPHxcrG3a0Mjul3PJjwjGUXMbd8wIHl461mytbZkyPHhSxkoXFS9pV5efl5ruQ6a2w4K4AvUxVjzpX54mq1uWZKn7Ltv9sl8TgZoY1uzZTl52yOrkA30Pe/7c9eZVqnWaNTpV8S5HsfcabB8FldohVougdatcnPy8pXuxlu1NBLPLiIirsiIrMQWyppYG5IFlQW+qOiscq22mORDImKkMLbXPV1v6K3c1xtPSB4PmTFHZXVv3qZuRc17vb28pf5YQVIIFiCNevTpoomr0znsSFXtHlu5O5+Ig2gkkkZEcQkVWLXXK2bKEFybXYkDrNZ48MW2fjS5qWLFSr6OX5nRvopmOlt8rBKsS9RFWPRy3333L3Umj0nbGFzwSoEDlkYBW4NcEAHQ/wrDDNjlvHgd6vXSc9JlyvWQ49yqqvm2nl24mysQ2Jw6TxSiHDZ3jzqVVGYcxIF7nmr5rLhC2xTI/WNtRr2qrv6fM7HD1mwVBZMaz4uPVK51fj039F56htnBcrBLGFUl0ZQGF1JIsLi9fTDMjgeNA71euk46TDKUyFzF7Nb6Z6Hm/Y83VxMGLjeeNljiidVzMCBmtoADzm5066uUrXPcxTIUlHFjvmaVKLu3Z0uGVgrg0Cs8eNHClD087uWa/bmLH2T9gy4rDxLCmcpKHKjQ6KVBBJtpm4ezWcKnyII/VKuNC4X0PlRrsB8DgtKitLpSjT5Kpp35zc7H+xmw2ECyqRK7vJJmbMzMx4sb8bAV7m2yfaqRzbmkkksySPlwlLssNoiVmvgWY5O+aj+mNjftYr/TSsLd6PmghSgiVNBxd+tzcRiMeZEizxuIwSCAoCnUNc9WvVX0S8LW2z4sEqFNLGo/9lTTyO9HRYNhwVwOL18bUTzrodbruXNnLVvvGAuHCgABmAA0Fgh08lfdgy+KNvQvE4LDNODVWlFZv9b7LCtrTmOTpzDOPnn1eylHoFHqk+Q+a1QnUWTcL+0S9PJL/ADNWswq/4UPS/BHW+jPuzOlfU199h/XP8iP+easmDP7f5n4Qnj0nzyvm/wCTiXt019+c5S5j44fHVQDXpPl+BS4txadwf0WJ/wCp/wCxBWpwo/4kH+v/AFEdpglfyMHS/EsuXqrW1PuxXoJy9VKjFegadFBdoGnRS8ezoFQt3IiKp5zArSocLFrf+aZxRw3gihXC2MtKkUDWcm1C0recXacExxUJiZUtDOGZ42ddXw9h3rpYmxPHWx6KjvZ7h9mF4xy8PJNlWCSIGMZnlKk3dOUIYNFlJCMWJAzMWCOLEXvKlcNb0dvYUWVZAq5Ys/yKZcoVMiAgKQCoz5za3PVPD0HSK1anlwsA0KnW4Zfi9KkxXn+pJ1oXPeRa1CJUzk2oVwtkZaVJiNC16ClcwC0qFBQmhb2RlpUmLS9kmhXVkWoSlM4y0qXFfIcbau7qz4rCYlmZWwhkKqPBflVCnNz6WHCo72WFuGFqmc7QqkS5Crb9DSDS/ft/Ia2eDEsaLoXianDP9t8yK1r0CtpcclcLt0Dz+6lwpCQb9AH8RpVuLcWLcH9PL/hL/Ma1uFf6UPSzrfRn3ZnSvqa+/B/rnP8AoI+H7c1ZMGf2/wAz8ITx6TZ5XzfQ4ebov5xX30OWppGY9B9nClBREX8v8PsoDf2NtyTDCVUhjkV5OUBMpS3yaR2IEbX1j435+GlfNaLJDaGooommlSlK8reladBvrDhWXIs8MqKF1Tfeb/dpN9Fi+8n8ivnyXBrvs/kfVlqRqRb9Y7tJfosX3k/kUyXBrvs/kMtyNWLfrHdnP9Fi+8Ho/wACqsFyviPs/kTLknVexDu0m+jRfeD+RVyVL132fyGW5WrFsQ7tJvo0X3g+XxFMlyviPs/kFhuTqxdw7tZvosX3k/kVFgqXyzH2fyPWW5HJC9+sd2s30WL7yfyKZKl/EfZ/IZbkasW/WO7Sb6LF95P5FXJUv4j7P5DLdn1YiO7Sb6LF95P5FMlS/iPs/kTLcjVe/WT3aTfRYvvJ/IqLBcvlmPs/kXLcjVe/WR3aTfRYvvJ/Iq5KlfEfZ/ImWpFfdezzJ7tJvosX3k/kUyVK+I+z+Qy3I1Hs8zBHvS6yNIMJEGfwj2y1jYWBI5G17AC9r2ApkqV8R9n8i5ck6r2eZn7tZvosX3k/kVFgqX8R9n8g8NyH/jEBvpN9Fi+8n8irkqV8R9j8iLDchf4xb9Y7tZvosX3k/kUyVK+I+z+RXhuS/wDGId2s30WL7yfyKZKlfEfZ/IZbkar36x3aTfRYvvJ8niKZKlfEfZ/ImW5GrFv1ju1m+ixfeT+RUyVL+I+z+RcuSNWIju0m+ixfeT+RVyXK+I+z+RMtSM+K9nmT3aTfRYvvJ/IpkqV8R9n8hluRqvfrIO+k30WL7yfyKZKlckx9n8i5bkPPDFv1ju1m+ixfeT+RUyXL+I+z+Qy3I1Yt+snu0m+ixfeT+RVeCpfxH2fyJluRqxbPMd2s30WL7yfyKmSpdf6j7P5Fy3I1WO7Sb6LF95P5FXJUr4j7P5DLcjViIG+k30WL7yfyKmS5fxH2fyJluRqvZ5ju0m+ixfeT+RVyVK+I+z+RctyNV79Y7tJvosX3k/kV5yXBrvs/kMtyM+LFs8x3aTfRYfvJ/Iq5Ll0/qPs/kMtyK+69nmaG1ttyYnk88KIIyTdZS5JIsBbk1txPPX0SLJBIq1FWvNT6s+HCGE5dpk+rhTV6zmla/MfjrvWc0eblJt1N8fbVqK85A6APi3l8lOkvSyy7hf2iX/CX+Y1q8K19XD0s6z0Y92Z0r6mDfb+2f5Ef881ZMG/2/wAz8ITH6T55XzfQ4Qt8C1ffecteTbm+OilRUXHl66CjAW/s+2lRWgyD4B9vXSrJVjIPgGlWKsiw+B8dVCk5Pi56LVKkqLfGt6oqLDr85oW8WH1vX7KCr3oLD63rpUVe9BYdfr9lKir3oLD63r9lBV70GUfW9dKsVe9BYdfr9lKir3oLD63r9lBV70Fh9b10qKvegsOv1+ygq96Cw+t6/ZQVe9BYfW9fspUVe9BYdfr9lBV70Fh9b10FXvQWHX6/ZSoq96Cw6/X7KCr3oLD63rpUVe9BYdfr9lKir3oLDr9fsoKvegsPreulRV70Fh1+v2UqKvegsPrev2UF+9BlH1vXSoq96Cw6/X7KVFXvQWH1vX7KCr3oAPL5z/vQVItbnt8Hj56VqK1IuPnDzCrfoLfoJuOHHyCpRko1eWPcEfLy/wCEv8xrWYV/pw9LOt9GX7MzpX1MG+w/rn+RHzfXmrJgz+3+Z+EJ49J88r5vocS/UfPX3nKEfYL/APjhQoPV6qAgkdPX6/aKt5byAn7VKjG6Byf7XnFKjG6D6Nuk+eoS8jL1er+OvxarUtScnl89SpMYnJ5ft1/3pUVIyH4HvpUVW/6GX4t76VFVv+hk+Le+lRVb/oZT8D30qKrf9DL8W99Kiq3/AETk+Le+lRVb/ojKfge+lRVb/oZfi3vpUVW/6GT4t76VFVv+hlPwPfSoqt/0Mvxb30qKrf8AQyfFvfSoqt/0Mp+B76VFVv8AoZfi3vpUVW/6GU/A99Kiq3/Qy/FvfSoqt/0Mvxb30qKrf9DIfge+lRVb/oZfi3vpUVW/6GT4t76VFVv+hkPwPfSoqt/0Mvxb30qKrf8AQyfFvfSoqt/0Mp+B76VFVv8AoEjhr5/jppeLyRf29Hm56C4a9A9dLiXAg/B8lLhcWLcEfLy/4a/zNWswr/ShfO/BHXejL9mZ1fU2t6tgTzYgSRqpXklXV8purOx0sdLOPXWKw22VKk4keerebSl9j78L4NmWxwYjSpXPz0+xyBunivFx/ZJ7q+vKUjS9hp+Llo113/YDdTFeLT95/DSjwlI0vYTi5aNeHv8AsSu6uK8XH+891R4RkaXsD9G7Rrrv+x9DdjF+LT957qZQs+l7CcWrRrw9/wBiO5bF/MT0x+GrlGz8+zzLxbtGtD3kDdbF/MT0x+GplGz844tz9Zd/2Hcti/Fx/vPdTKNn0vYOLVo113/YHdXF/MT94PX3tXKUjn2eY4t2jWh7yDuri/mJ+8HT+zTKVn59nmXi3P1oe8DdTF86J6Y/DTKVn59nmOLdo5Il3juVxPi09MfgplKTpezzJxbtOvD3juVxPi09MfgplKTpezzHFu068PeO5XE+LT0x+CmUZOl7PMvFu068PeO5XE+LT0x+CmUpOl7PMnFu068PeO5XE+LT0x+CmUpOl7PMcW7Trw947lcT4tPTHR+xTKMnS9nmXi3adeHvHcrifFp6Y/BTKUnS9nmTi3adeHvHcrifFp6Y/B5aZSk6Xs8xxbtOvD3juWxPi09MdH7FMoydL2eZeLdp14e8dyuJ8Wnpj8FMpSdL2eZOLdp14e8dyuJ8Wnpj8FMpSdL2eZeLdp14e8dyuJ8Wnpj8FMoydL2eY4t2nXh7x3K4nxaemPwdNMoydL2eZOLdp14e8dyuJ8Wnpj8FMpSdL2eZeLdp14e8dyuJ8Wnpj8FMpSdL2eY4t2nXh7x3K4nxaemPwUyjJ0vZ5k4t2nXh7x3K4nxaemPwUyjJ0vZ5l4t2nXh7x3K4nxaemPweSmUpOl7PMnFu068PeBurifFp6Y/BTKMnS9nmOLdp14e8dyuJ8Wnpjo/YplGTpezzLxbtOvD3juVxPi09MfgplKTpezzJxbtOvD3juVxPi09MfgplKTpezzHFu068PeO5bE+LT0x+CmUZOl7PMvFu068PeO5TFcyJ6Y/DTKUjS9nmTi3aOWJd59dy2K8Wn7z3VMoyNL2E4t2jXh7/ALEdyuK8XH+891XKUjS9heLdo113/YHdTFeLT957qmUpGl7BxbtOuu/7EDdTFjhHH6Y/DVylI0vYXi3aHnjXf9ju7o7EmglkeVVAZAos19QSegcxFfDb7VKnQQwwcjZusEYOmWNRKNp1pmP/2Q=="/>
          <p:cNvSpPr>
            <a:spLocks noChangeAspect="1" noChangeArrowheads="1"/>
          </p:cNvSpPr>
          <p:nvPr/>
        </p:nvSpPr>
        <p:spPr bwMode="auto">
          <a:xfrm>
            <a:off x="15557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1214" name="Picture 14" descr="Image:Langmuirtrough.gif"/>
          <p:cNvPicPr>
            <a:picLocks noChangeAspect="1" noChangeArrowheads="1"/>
          </p:cNvPicPr>
          <p:nvPr/>
        </p:nvPicPr>
        <p:blipFill>
          <a:blip r:embed="rId2" cstate="print"/>
          <a:srcRect/>
          <a:stretch>
            <a:fillRect/>
          </a:stretch>
        </p:blipFill>
        <p:spPr bwMode="auto">
          <a:xfrm>
            <a:off x="1835696" y="692696"/>
            <a:ext cx="5328592" cy="2664296"/>
          </a:xfrm>
          <a:prstGeom prst="rect">
            <a:avLst/>
          </a:prstGeom>
          <a:noFill/>
        </p:spPr>
      </p:pic>
      <p:sp>
        <p:nvSpPr>
          <p:cNvPr id="51216" name="AutoShape 16" descr="data:image/jpeg;base64,/9j/4AAQSkZJRgABAQAAAQABAAD/2wCEAAkGBhQQEBQUEBQUFRQUFBQUFBUUFRQUFRQUFBQVFBQUFBQXHCYeFxkjGRQUHy8gIycpLCwsFR4xNTAqNSYrLCkBCQoKDgwOFA8PGCwcHxwpKSkpKSwpKSksLCkpKSwsKSkpKSkpKSkpKSwsLCwpKSkpKSksKSwpLCwpKSksLCksLP/AABEIAMYA/gMBIgACEQEDEQH/xAAcAAABBQEBAQAAAAAAAAAAAAABAAIDBAYFBwj/xABAEAABAwEFBQUGAgkDBQAAAAABAAIRAwQFEiExBkFRYYETIjJxkQcjUqGx0ULhFBVicnOCksHwFjOiJDSywtL/xAAYAQADAQEAAAAAAAAAAAAAAAAAAQIDBP/EACARAQEBAQADAAIDAQAAAAAAAAABEQISITEDQTJRYXH/2gAMAwEAAhEDEQA/AIoToQCKloKKSQSApyARQMJFBFGjCSSSRowkkkkaMJJV7bb2UQDUdhBMDXM6xkuVW2rpjwBzvQBLQ7iS4lm2pY7xgt+YXVoWxlTwOB8j/ZGiJkEkktVgJEIoI0YCCcglp4ahCcgjTw2EE6EktGGIQnJQlp4ZCCeQgQlp4ZCCfCEJaMTBOCaitdRhwRQCKNGEigijRghFBFLRhJJJI0YSSUpJaeM3twPcs/if+rllP1dVDQ8NdBEyM8vILXbbD3Df4g/8XKCyUT2dMjfTYfVjVcuRPj5dYyjbURqp22vCd7SPMFdy96YNB7nMGNuAtfoQcYBzGohyzNaqXmXZk/aFUus+ufG4711bS1O0YzEXBz2t72eRIGuq2y8vu50VqZ4Paf8AkF6PZbXj1Cy7s5sjXjbKspJSlKWqBBOlBLTBBGUktGAgihKWngIIoI08AoFOQU6DSgiUEGlRQRWus8EIoIpaeCEU1FGlggoygkjTwUkEUaMFJBKUtGOHthTLrOABJ7RuQ/deq12WkGjTwnNrA1w4FuRkbtFf2lrMbQPaT4hhwmDigxnw1WAbULTLSQeIyK05mxHV8brYXyJstQwBkzT+I3csbCv1b6qupmm4gh0SYEmCCM/MD0VGFpzMZdXbqWwD3rP32/UL0K7wsDdzZqs/fb9QtxYbawOLcTcQ3TCw/L/KNvxfxrqJIApSp1eEkgUkaZIIoJaMBAooJGCSKCNAFBOQSBqCcgkZ8oymIrRJwKMpqIQDpSlBFIClKSSAMpIIwmCSShKEg4u1N3OrUm4MywkkcQR+Sw+IheoubkvL3Bbfjv6Y/ln7XWUG1uzbTbgOA4ySTidiccQH4ci0dFduq6WF72v72HTgczn5Lk09F17jtDaeMvcGiGxJjQnIJ/k3xuJ/HnlNQWwFlpcymXNEAAMEknACABzKqW2zvpH3rm497Q7E7qRl810al/tp1qlSgzE8hrWVDPu+7Di1vxcDuVOz3daLTkxjnCZnCAJ4l28p8S5B1fddXZ/aKBhrOgDJpIygDTL+6uW3bOmzKm1zzxPdH3TLF7N67mz2jA6Mm5nPgSuXbLpq2Zw7SmAWvJDoDgS2JyORGY9UrxzpzvrF2xXvbbS/3FKRwDTh6vP3W3uy5Kzmg1wxh4NOP8h6lcS5faRghtppCBlipw0j+TT0hby6L/s1p/2XBx+Fzgx39JWdn+Yudf641e4HDwEHkciudWszmeIEea3r6Q3sP8rgVA+ytdkCDycleFTthCEFqLXs+06AtPLT0XJtNyPbp3hy19FGL1zUE91MjI5JpakZqCcggGoJyEJA+EYRhGFaQhEBGEQEyCEYRhGEAw5aplesGNLnGAAT6CclR2mpzZX8sJ9HBZRt0V6rQ9pPZwO/VcGMBGoBcc45Kpzqeusay7r9pVsmmHfC7I9OK6QXlzbSabwWnNpkEcRoQtxZdpqJp4nvw5NlpBxYo72UnKdIhPrjPhc979dmEYWWtm3LdKLCeb8h6BU6LrfbjFJry0/AMDOrtPmicWne41VrvWlS/wBx7RymT6DNeaVauZhby7vZRUdnaaobxazvO6uOX1VK8vZ9Vs8kMNRg/G3OB+0Ny055nLLq3pl6WgXf2X2ZFue4OeWNpgOMCSZJEDhpqubUspxABpJyyH5L0D2cXLVomq+pTc1r2sDS7XJxOnVVUz77dq6Ng7PR8NPGZnFU72floPRd79WsaO9AHAKdj5EudA4BRutbW+EdTmoxem0LE3EC1uQ3lS17LTqd1waT0lVnWxx3ppAKuWIsrg317NqNWTT7juWnpp9Fh7x2LtNlcS1mMAEggHLn5+Ur1qnXe3fiHA/dWWWtj8nCOR09U/pbjybZ7ae3NcGhrqrQYIcCS3+bd1XpjLdPiE/VXv1YzVohQ1rt5eiz6mfGnPsadSfC7o77pPaPxDDzGiqOsbhpmlStjhzCXo/cOtd2B7TkHZZcVwqmzZkx3YawAbjhYAT6ytGKk5tEHkhUqypsipaxtpuyozVuXEZhVS1bktVO03XTfqIPEZLPGnkyJamwuheNiZTMCo0nc0+LzjgqKmw5dSQiAnQlCtIAIwjoudbNoaFLxPBPBvePyTLXRhFZC2bcnSiyOb8/kFSo0rbbzDG1Hj9kYWDzOQ9VU4tTe40t9XpQFNzKlQZiCG952omBxy3rL3ttCKtRpp0w2mxoYxhAIgCJd8R81p7o9kVVxDrRUawa4Wd93U6D5rb3fsDZqZkUsbuLu98tArkkRdrxew3FaLQZpUnGTrEN9Tkpq9z1KL4rsc0b416bivff1HAzIaFDbNn6Vdga9uKDkd60ZvF9lL1s9nf/ANRZ21ATk8iXM8mnun6r2O57ZQtNPFRqMLRqBkW8i3ULDbSezQtl1DMcN/5rFUnVrJVlrnU3tMSMuh+xU2Kle/BrR4Wlx+SFamSO+4NHAarAXV7UC2Kdrw5ZdrS8Jy/E0fULVUbYKrQ5jg5p0LTIRoxKyyWekSWU24jqYGae62E+XBQlqLWo0YBQhSYUsKlSOE4J2FLCgC16fkdVHhUjKJOiejD2Ym+A9Nys0baSYc0+YTWWWPEVJijQev2T8i8Tq1OZzyVVtna3TNTEkqKtVawEuIAGpJgDzKi3VyYDp/IJjjAzgc96yt9+0mhRltL3rv2cm9XfZYC+dtbRaZBfgYfwMyHU6lE5K9Y9Ivnbaz2aQXYn/CzvHqdAsHfPtEr1pFP3TeWb/wCrd0WULkFc5xF6aHZuzvfU7VxmZEkkkmRJJWrhcvZelFnaeMn5ldeFzX3bXRz6kSFY637bvzFJgbzdmfTRbQBYEXbTdauzrP7NnaOaXxOEAmDHp6rTmS32z6t/SCzstlvcQwVKsahvhE6TuHVam6fZDWfBtFRtMfC3vu+w+a3myezNGxUz2DnOFTCS5zgQ6AYIAyGpWgAWvz4jN+svdPs7sdng9n2jh+Kr3vRvhHotPQsw0aAAOGQHROwogkKd36r58ThrG8XFSYnHQBg5qrBGYVarXcdVURV1zmDxEuPyUVa1yO7A8lSlOaU5SsWGWmcnZfRcu/NkqNrb3mgO3OGv5hXxmnUyW6acFSXmlT2UVO1jG3BuMGf6fzWuuHZb9CplrXOcCcWcCDAGg8lqKNcO8+BUppcFPUXzXDwJBi6z7Di0GapV7OWGDExOX+clKlbClhVhlEnRWKd373ZBAUAxT0rESrzWNboJ88gk4k6+gyCQQNszW65nl904u4ZeWvqpMC5V77SWeyD31RoO5urj5NGaD9L+FVbdeNKg3FVe1o4uMenFed377VXvltlZgHxvzd0boOsrE2m2VrS+XufUeeMuPQbgn4lenoV+e1NjZbZWYz8bu63o3U/JYG99o69qM1qjiNzRk0eTRkrti2Ve7OqcI4DN32CoX/Y20q2BggBjd8ySJn5hOYm79c0uTUUC5UglJRoOeYaCTyVm5LI2vVwOJGRPnG5bqw3eykIY0DnvPVR11i+edK7LPgosaciGifOM1ahIBOhYY6EsLDbRUsNpfzId6tH95W63gFzWgz3nzAjgBmTy5Klbq1lpk1HMNd4ESRhblpDRmR5lF78aXjqrsbeNps5AjHSJzYT4ebTuPJelXZejK7cVMzBgje0jUEbl5LeO2JeO4xrMoyAAEZZAclQuu+a9Go6vSJkEY48JnQOHAwtOL1f5I68fke8tCOBZrZTbSnbBhMMqxmwnXmw7xy1WoatMRuGjJB9AOUmFUL7rYKJ7pdiLWQI/EYkzqAkf0KlAhMAVi6a+OnDwWljizMgzhMA5cRuUtax8E0qYUrSgWQnMpk6BMjsAKlZWcNc/qpKNhJ1/zqrDQ1unePLT1T0sTURIUFosrcUuO6I1P+ZpxrE8hy+6ZhStVIaXR4RHM5lMLZ1zRrVmsBL3AAakkADzJWR2g9pNGzj3TTVOgI7rJifEdegU4f8AxrSANVm7828stlkF+N4/AyHHqdGry6/durTapDn4GH8DO6Op1PVcix3ZVrnuNJG9xyb6p4VrS357TbRXkUvcsPw5vI5v3dFlqVGrXccIc9x1OZ6lx/utNYNj2Ng1XYzwGTfXUrrECm2GNDGjlzjID/M0WyHJaztk2SjvV3fyt+hd9l2qFnbTEUmNaOJ/ySpyDryzc7dHJci3bRUqZhnvX6SNPz13KLbVyTl1aTtZJ8zkOnBYnaKuH2l5aZHdAjOYY0ZdQV0H0rRaf9w9mz4Rr/T91esd0Mp+EZ/Ecz67uivniz6jvuX4x5ZrMg8NCouxJEyt9Uu0O1APmAVV/wBM0yZwxyBMeiv0jGUu+k7tWYJxYhEea9FpKKyXaGaADyEK82isuq05mA1GFIGpQs2g1GYhBVFl1NHiM/JdGE1xVeMv0vKxkdp7sbTLXsEB0h0aSIjynP0UmxjveVWkSDTmOMOGX/Jd+1UhUaWuEgrkXPd5s9qBmWODmg8CRIB55LTmYypl53EWHtbPILcy0SCI3sOvTULT7I+0aYpWwwdG1dx5P4HmhUs+8aZz885Gf91xL22fbU71OGu4bnefPmMimJXsVKoCJB10I0KbarGKrcLpGYOXLNeRbNbZ1rA/sq4c6nvafEzmwndyXrF1XtTtFMPpODmnhqORG4pizPiejYwzFE95xcZ4lTMkc+RTgiWqR9LEN7B0cfsl2nBoHnJ+yWFHDxQEbpOuf09E4TEZRx3rk31tbZrID2tQYvhHef8A0jTqvO7/APa3VfLbM0Ux8Tu8/oNAngenXhelGztxVntaP2jE+Q1KwV/e1xrZbZWYj8b8m9GjM9V5nbryqVnF1V7nuO9xJVMuTwnWvfae0Wo++qFw1w6NHkAr36JWtrGhtMMpgl2N0CSctYlwAEBZoL065v8AtbP/AAWfOT/dKyfTlvxxbJs5Ro+P3r+eTQdPDv6q+15dkBAjKMomOHAH1CsVsDQXOIykkkw0SZ16D0XDt+1TAcNBpqOOQyMegzco91pM5d50NZmQIGZmAOq4Ft2np0zhpA1XnfnE8t56Kn+ra9pztDyxu5g16AZN+a6liullIdxue9xzcfMq5x/bO9/0477LaLTnWdgZ8I1/p3dV0rDdLKXhbnvcc3Hr9l1G2dStoKvU+J936qtoKZlBWmUVK2kptXIrNoqRtFWAxHCoUhwowpIShSaOEoUkJsJKJzVE5qsEJpatYyqsaahqUQdVcLUw01UTUVnthZk8yNzt45O5c/XirDTi/eG7jIzj58jCrPpJ1G0UKLC60OcYJwsnCwA6DFqd+Q47ku+vGafM8qVtu1tob2YZjdMNw+JufHhyKN3NNhJ7Eua4TIOYJGUPHyVine1Su0toBtOn+yIaQeJGbupKVmu3ESKkunoOvHiCFjnfV3403nmY1myu2VK2t7pw1QO9TJz5lvELSBwj68F81UrQ6i8OYS1zTkQYII4FdK+dtbVagG1arsIAGFvdaYGpDdT5rdnZHrd/e0iy2WWtd2rx+GnnnzfoPmvOL+9p1ptEhh7Jh3M8Uc3arHOqJhcgtS1LQXGSSTzzURcggghJTUUabC44WguJ3ASfRMjQVqxthho0qVBhc9tNjDInvBoBhozOe9U7v2Se7OscA+Fubup0HzWlsF206IhjQOJ1J8ycyjNG44Lbmr2g4rS8tG5ogn/5auzYrqZSEU2gcTqT5k5rotpKVtFP1B7qq2zqZtFWW0VK2kptVIqtoqRtFWezShQpCKaOFSQlCRooSwqSECkaOEIUkIQg0ZCBCkhCEgdhTS1SQlhWiEOFNLVYwppYmlWcxc297mbaGgOJEGZC7RYmGmqJzLts36M0CnJbqWuMz5cCtBZrQHiR+YPAjcuc6mmtJaZbkfkRwKZPP7xpxVqDhUePRxCo1F1r9ouFoqFzS3G9zhzBM5HfquTWGamHTEElG+sPNMkiDTLg1ubiYAG8nIBQVHSE2lSJOSA1d3bHOdnXdhHwMzPV2g6LTWK7WUWxTYGjlqfM6lVNlKzqlD3hJLXFsnUgAETx1hd1tJUWIG0lI2ip201I2mptViFtJStpKUMTg1SZgYnYU4BGEjR4UMKkhCEjMhCE8hAhIzIQIT4QhAMLUIT4QISCOECFJCEIGnAIwjCKtJYUsCITgUBEWJpap0CFSVYsTHU1ZcEwtTJzbdd7arS14kbjvB4grGXjs1Wa8NY0vB0cMh/MTovQyxRmmn9Jhv8ARbxSc57peGy1jNJ4EnVcWlSY3VgJ54vpK9U7FM/QWkyQJ4wJR6Ht5eWMJzbl+yY+sroXFcJtDjHdYPE7XoOJW9qXRTd4mMPm1p/srdnsoYIaABwAAHoEjVbuu1tGmGM0HHMknUkq6KakDE8NS08Rtpp4anAIwkZsJQnJQkZsIooJGCanoIBqEJ0IIBsIEJ0IEJA0hCE6EIQDChCeQggzkkUlSSRASSQBSQSQQEIQkkqhBhRwIpJkGBENSSQZ4anYUklJnAJAIpIAgJQkkkChKEEkGUIFFJIAgkkgyhNhJJABBJJAJNISSSMEIRSTJ//Z"/>
          <p:cNvSpPr>
            <a:spLocks noChangeAspect="1" noChangeArrowheads="1"/>
          </p:cNvSpPr>
          <p:nvPr/>
        </p:nvSpPr>
        <p:spPr bwMode="auto">
          <a:xfrm>
            <a:off x="15557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1218" name="Picture 18" descr="Langmuir Troughs"/>
          <p:cNvPicPr>
            <a:picLocks noChangeAspect="1" noChangeArrowheads="1"/>
          </p:cNvPicPr>
          <p:nvPr/>
        </p:nvPicPr>
        <p:blipFill>
          <a:blip r:embed="rId3" cstate="print"/>
          <a:srcRect/>
          <a:stretch>
            <a:fillRect/>
          </a:stretch>
        </p:blipFill>
        <p:spPr bwMode="auto">
          <a:xfrm>
            <a:off x="2384722" y="3386972"/>
            <a:ext cx="4320480" cy="336997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2008" y="116632"/>
            <a:ext cx="8964488" cy="6986528"/>
          </a:xfrm>
          <a:prstGeom prst="rect">
            <a:avLst/>
          </a:prstGeom>
          <a:noFill/>
        </p:spPr>
        <p:txBody>
          <a:bodyPr wrap="square" rtlCol="0">
            <a:spAutoFit/>
          </a:bodyPr>
          <a:lstStyle/>
          <a:p>
            <a:r>
              <a:rPr lang="pl-PL" sz="3200" dirty="0" smtClean="0">
                <a:latin typeface="Calibri" pitchFamily="34" charset="0"/>
              </a:rPr>
              <a:t>Meyer and </a:t>
            </a:r>
            <a:r>
              <a:rPr lang="pl-PL" sz="3200" dirty="0" err="1" smtClean="0">
                <a:latin typeface="Calibri" pitchFamily="34" charset="0"/>
              </a:rPr>
              <a:t>Overton</a:t>
            </a:r>
            <a:r>
              <a:rPr lang="pl-PL" sz="3200" dirty="0" smtClean="0">
                <a:latin typeface="Calibri" pitchFamily="34" charset="0"/>
              </a:rPr>
              <a:t> (1898): </a:t>
            </a:r>
            <a:r>
              <a:rPr lang="pl-PL" sz="3200" dirty="0" err="1" smtClean="0">
                <a:latin typeface="Calibri" pitchFamily="34" charset="0"/>
              </a:rPr>
              <a:t>direct</a:t>
            </a:r>
            <a:r>
              <a:rPr lang="pl-PL" sz="3200" dirty="0" smtClean="0">
                <a:latin typeface="Calibri" pitchFamily="34" charset="0"/>
              </a:rPr>
              <a:t> </a:t>
            </a:r>
            <a:r>
              <a:rPr lang="pl-PL" sz="3200" dirty="0" err="1" smtClean="0">
                <a:latin typeface="Calibri" pitchFamily="34" charset="0"/>
              </a:rPr>
              <a:t>proportionality</a:t>
            </a:r>
            <a:r>
              <a:rPr lang="pl-PL" sz="3200" dirty="0" smtClean="0">
                <a:latin typeface="Calibri" pitchFamily="34" charset="0"/>
              </a:rPr>
              <a:t> </a:t>
            </a:r>
            <a:r>
              <a:rPr lang="pl-PL" sz="3200" dirty="0" err="1" smtClean="0">
                <a:latin typeface="Calibri" pitchFamily="34" charset="0"/>
              </a:rPr>
              <a:t>between</a:t>
            </a:r>
            <a:r>
              <a:rPr lang="pl-PL" sz="3200" dirty="0" smtClean="0">
                <a:latin typeface="Calibri" pitchFamily="34" charset="0"/>
              </a:rPr>
              <a:t> </a:t>
            </a:r>
            <a:r>
              <a:rPr lang="pl-PL" sz="3200" dirty="0" err="1" smtClean="0">
                <a:latin typeface="Calibri" pitchFamily="34" charset="0"/>
              </a:rPr>
              <a:t>direct</a:t>
            </a:r>
            <a:r>
              <a:rPr lang="pl-PL" sz="3200" dirty="0" smtClean="0">
                <a:latin typeface="Calibri" pitchFamily="34" charset="0"/>
              </a:rPr>
              <a:t> </a:t>
            </a:r>
            <a:r>
              <a:rPr lang="pl-PL" sz="3200" dirty="0" err="1" smtClean="0">
                <a:latin typeface="Calibri" pitchFamily="34" charset="0"/>
              </a:rPr>
              <a:t>proportionality</a:t>
            </a:r>
            <a:r>
              <a:rPr lang="pl-PL" sz="3200" dirty="0" smtClean="0">
                <a:latin typeface="Calibri" pitchFamily="34" charset="0"/>
              </a:rPr>
              <a:t> </a:t>
            </a:r>
            <a:r>
              <a:rPr lang="pl-PL" sz="3200" dirty="0" err="1" smtClean="0">
                <a:latin typeface="Calibri" pitchFamily="34" charset="0"/>
              </a:rPr>
              <a:t>between</a:t>
            </a:r>
            <a:r>
              <a:rPr lang="pl-PL" sz="3200" dirty="0" smtClean="0">
                <a:latin typeface="Calibri" pitchFamily="34" charset="0"/>
              </a:rPr>
              <a:t> oil/</a:t>
            </a:r>
            <a:r>
              <a:rPr lang="pl-PL" sz="3200" dirty="0" err="1" smtClean="0">
                <a:latin typeface="Calibri" pitchFamily="34" charset="0"/>
              </a:rPr>
              <a:t>water</a:t>
            </a:r>
            <a:r>
              <a:rPr lang="pl-PL" sz="3200" dirty="0" smtClean="0">
                <a:latin typeface="Calibri" pitchFamily="34" charset="0"/>
              </a:rPr>
              <a:t> </a:t>
            </a:r>
            <a:r>
              <a:rPr lang="pl-PL" sz="3200" dirty="0" err="1" smtClean="0">
                <a:latin typeface="Calibri" pitchFamily="34" charset="0"/>
              </a:rPr>
              <a:t>partition</a:t>
            </a:r>
            <a:r>
              <a:rPr lang="pl-PL" sz="3200" dirty="0" smtClean="0">
                <a:latin typeface="Calibri" pitchFamily="34" charset="0"/>
              </a:rPr>
              <a:t> </a:t>
            </a:r>
            <a:r>
              <a:rPr lang="pl-PL" sz="3200" dirty="0" err="1" smtClean="0">
                <a:latin typeface="Calibri" pitchFamily="34" charset="0"/>
              </a:rPr>
              <a:t>coefficients</a:t>
            </a:r>
            <a:r>
              <a:rPr lang="pl-PL" sz="3200" dirty="0" smtClean="0">
                <a:latin typeface="Calibri" pitchFamily="34" charset="0"/>
              </a:rPr>
              <a:t> and </a:t>
            </a:r>
            <a:r>
              <a:rPr lang="pl-PL" sz="3200" dirty="0" err="1" smtClean="0">
                <a:latin typeface="Calibri" pitchFamily="34" charset="0"/>
              </a:rPr>
              <a:t>anesthetic</a:t>
            </a:r>
            <a:r>
              <a:rPr lang="pl-PL" sz="3200" dirty="0" smtClean="0">
                <a:latin typeface="Calibri" pitchFamily="34" charset="0"/>
              </a:rPr>
              <a:t> </a:t>
            </a:r>
            <a:r>
              <a:rPr lang="pl-PL" sz="3200" dirty="0" err="1" smtClean="0">
                <a:latin typeface="Calibri" pitchFamily="34" charset="0"/>
              </a:rPr>
              <a:t>potency</a:t>
            </a:r>
            <a:r>
              <a:rPr lang="pl-PL" sz="3200" dirty="0" smtClean="0">
                <a:latin typeface="Calibri" pitchFamily="34" charset="0"/>
              </a:rPr>
              <a:t> of </a:t>
            </a:r>
            <a:r>
              <a:rPr lang="pl-PL" sz="3200" dirty="0" err="1" smtClean="0">
                <a:latin typeface="Calibri" pitchFamily="34" charset="0"/>
              </a:rPr>
              <a:t>drugs</a:t>
            </a:r>
            <a:endParaRPr lang="pl-PL" sz="3200" dirty="0" smtClean="0">
              <a:latin typeface="Calibri" pitchFamily="34" charset="0"/>
            </a:endParaRPr>
          </a:p>
          <a:p>
            <a:endParaRPr lang="pl-PL" sz="3200" dirty="0" smtClean="0">
              <a:latin typeface="Calibri" pitchFamily="34" charset="0"/>
            </a:endParaRPr>
          </a:p>
          <a:p>
            <a:r>
              <a:rPr lang="pl-PL" sz="3200" dirty="0" err="1" smtClean="0">
                <a:latin typeface="Calibri" pitchFamily="34" charset="0"/>
              </a:rPr>
              <a:t>McBain</a:t>
            </a:r>
            <a:r>
              <a:rPr lang="pl-PL" sz="3200" dirty="0">
                <a:latin typeface="Calibri" pitchFamily="34" charset="0"/>
              </a:rPr>
              <a:t> </a:t>
            </a:r>
            <a:r>
              <a:rPr lang="pl-PL" sz="3200" dirty="0" smtClean="0">
                <a:latin typeface="Calibri" pitchFamily="34" charset="0"/>
              </a:rPr>
              <a:t>and </a:t>
            </a:r>
            <a:r>
              <a:rPr lang="pl-PL" sz="3200" dirty="0" err="1" smtClean="0">
                <a:latin typeface="Calibri" pitchFamily="34" charset="0"/>
              </a:rPr>
              <a:t>Salmon</a:t>
            </a:r>
            <a:r>
              <a:rPr lang="pl-PL" sz="3200" dirty="0" smtClean="0">
                <a:latin typeface="Calibri" pitchFamily="34" charset="0"/>
              </a:rPr>
              <a:t> (1920): </a:t>
            </a:r>
            <a:r>
              <a:rPr lang="pl-PL" sz="3200" dirty="0" err="1" smtClean="0">
                <a:latin typeface="Calibri" pitchFamily="34" charset="0"/>
              </a:rPr>
              <a:t>reversible</a:t>
            </a:r>
            <a:r>
              <a:rPr lang="pl-PL" sz="3200" dirty="0" smtClean="0">
                <a:latin typeface="Calibri" pitchFamily="34" charset="0"/>
              </a:rPr>
              <a:t> </a:t>
            </a:r>
            <a:r>
              <a:rPr lang="pl-PL" sz="3200" dirty="0" err="1" smtClean="0">
                <a:latin typeface="Calibri" pitchFamily="34" charset="0"/>
              </a:rPr>
              <a:t>formation</a:t>
            </a:r>
            <a:r>
              <a:rPr lang="pl-PL" sz="3200" dirty="0" smtClean="0">
                <a:latin typeface="Calibri" pitchFamily="34" charset="0"/>
              </a:rPr>
              <a:t> of </a:t>
            </a:r>
            <a:r>
              <a:rPr lang="pl-PL" sz="3200" dirty="0" err="1" smtClean="0">
                <a:latin typeface="Calibri" pitchFamily="34" charset="0"/>
              </a:rPr>
              <a:t>micelles</a:t>
            </a:r>
            <a:r>
              <a:rPr lang="pl-PL" sz="3200" dirty="0" smtClean="0">
                <a:latin typeface="Calibri" pitchFamily="34" charset="0"/>
              </a:rPr>
              <a:t> </a:t>
            </a:r>
            <a:r>
              <a:rPr lang="pl-PL" sz="3200" dirty="0" err="1" smtClean="0">
                <a:latin typeface="Calibri" pitchFamily="34" charset="0"/>
              </a:rPr>
              <a:t>in</a:t>
            </a:r>
            <a:r>
              <a:rPr lang="pl-PL" sz="3200" dirty="0" smtClean="0">
                <a:latin typeface="Calibri" pitchFamily="34" charset="0"/>
              </a:rPr>
              <a:t> </a:t>
            </a:r>
            <a:r>
              <a:rPr lang="pl-PL" sz="3200" dirty="0" err="1" smtClean="0">
                <a:latin typeface="Calibri" pitchFamily="34" charset="0"/>
              </a:rPr>
              <a:t>soap</a:t>
            </a:r>
            <a:r>
              <a:rPr lang="pl-PL" sz="3200" dirty="0" smtClean="0">
                <a:latin typeface="Calibri" pitchFamily="34" charset="0"/>
              </a:rPr>
              <a:t> </a:t>
            </a:r>
            <a:r>
              <a:rPr lang="pl-PL" sz="3200" dirty="0" err="1" smtClean="0">
                <a:latin typeface="Calibri" pitchFamily="34" charset="0"/>
              </a:rPr>
              <a:t>solution</a:t>
            </a:r>
            <a:r>
              <a:rPr lang="pl-PL" sz="3200" dirty="0" smtClean="0">
                <a:latin typeface="Calibri" pitchFamily="34" charset="0"/>
              </a:rPr>
              <a:t>.</a:t>
            </a:r>
          </a:p>
          <a:p>
            <a:endParaRPr lang="pl-PL" sz="3200" dirty="0" smtClean="0">
              <a:latin typeface="Calibri" pitchFamily="34" charset="0"/>
            </a:endParaRPr>
          </a:p>
          <a:p>
            <a:r>
              <a:rPr lang="pl-PL" sz="3200" dirty="0" err="1" smtClean="0">
                <a:latin typeface="Calibri" pitchFamily="34" charset="0"/>
              </a:rPr>
              <a:t>Gorter</a:t>
            </a:r>
            <a:r>
              <a:rPr lang="pl-PL" sz="3200" dirty="0" smtClean="0">
                <a:latin typeface="Calibri" pitchFamily="34" charset="0"/>
              </a:rPr>
              <a:t> and </a:t>
            </a:r>
            <a:r>
              <a:rPr lang="pl-PL" sz="3200" dirty="0" err="1" smtClean="0">
                <a:latin typeface="Calibri" pitchFamily="34" charset="0"/>
              </a:rPr>
              <a:t>Grendel</a:t>
            </a:r>
            <a:r>
              <a:rPr lang="pl-PL" sz="3200" dirty="0" smtClean="0">
                <a:latin typeface="Calibri" pitchFamily="34" charset="0"/>
              </a:rPr>
              <a:t> (1925): </a:t>
            </a:r>
            <a:r>
              <a:rPr lang="pl-PL" sz="3200" dirty="0" err="1" smtClean="0">
                <a:latin typeface="Calibri" pitchFamily="34" charset="0"/>
              </a:rPr>
              <a:t>lipids</a:t>
            </a:r>
            <a:r>
              <a:rPr lang="pl-PL" sz="3200" dirty="0" smtClean="0">
                <a:latin typeface="Calibri" pitchFamily="34" charset="0"/>
              </a:rPr>
              <a:t> </a:t>
            </a:r>
            <a:r>
              <a:rPr lang="pl-PL" sz="3200" dirty="0" err="1" smtClean="0">
                <a:latin typeface="Calibri" pitchFamily="34" charset="0"/>
              </a:rPr>
              <a:t>from</a:t>
            </a:r>
            <a:r>
              <a:rPr lang="pl-PL" sz="3200" dirty="0" smtClean="0">
                <a:latin typeface="Calibri" pitchFamily="34" charset="0"/>
              </a:rPr>
              <a:t> </a:t>
            </a:r>
            <a:r>
              <a:rPr lang="pl-PL" sz="3200" dirty="0" err="1" smtClean="0">
                <a:latin typeface="Calibri" pitchFamily="34" charset="0"/>
              </a:rPr>
              <a:t>blood</a:t>
            </a:r>
            <a:r>
              <a:rPr lang="pl-PL" sz="3200" dirty="0" smtClean="0">
                <a:latin typeface="Calibri" pitchFamily="34" charset="0"/>
              </a:rPr>
              <a:t> </a:t>
            </a:r>
            <a:r>
              <a:rPr lang="pl-PL" sz="3200" dirty="0" err="1" smtClean="0">
                <a:latin typeface="Calibri" pitchFamily="34" charset="0"/>
              </a:rPr>
              <a:t>cells</a:t>
            </a:r>
            <a:r>
              <a:rPr lang="pl-PL" sz="3200" dirty="0" smtClean="0">
                <a:latin typeface="Calibri" pitchFamily="34" charset="0"/>
              </a:rPr>
              <a:t> for </a:t>
            </a:r>
            <a:r>
              <a:rPr lang="pl-PL" sz="3200" dirty="0" err="1" smtClean="0">
                <a:latin typeface="Calibri" pitchFamily="34" charset="0"/>
              </a:rPr>
              <a:t>bilayers</a:t>
            </a:r>
            <a:r>
              <a:rPr lang="pl-PL" sz="3200" dirty="0">
                <a:latin typeface="Calibri" pitchFamily="34" charset="0"/>
              </a:rPr>
              <a:t> </a:t>
            </a:r>
            <a:r>
              <a:rPr lang="pl-PL" sz="3200" dirty="0" smtClean="0">
                <a:latin typeface="Calibri" pitchFamily="34" charset="0"/>
              </a:rPr>
              <a:t>(</a:t>
            </a:r>
            <a:r>
              <a:rPr lang="pl-PL" sz="3200" dirty="0" err="1" smtClean="0">
                <a:latin typeface="Calibri" pitchFamily="34" charset="0"/>
              </a:rPr>
              <a:t>Langmuir</a:t>
            </a:r>
            <a:r>
              <a:rPr lang="pl-PL" sz="3200" dirty="0" smtClean="0">
                <a:latin typeface="Calibri" pitchFamily="34" charset="0"/>
              </a:rPr>
              <a:t> </a:t>
            </a:r>
            <a:r>
              <a:rPr lang="pl-PL" sz="3200" dirty="0" err="1" smtClean="0">
                <a:latin typeface="Calibri" pitchFamily="34" charset="0"/>
              </a:rPr>
              <a:t>through</a:t>
            </a:r>
            <a:r>
              <a:rPr lang="pl-PL" sz="3200" dirty="0" smtClean="0">
                <a:latin typeface="Calibri" pitchFamily="34" charset="0"/>
              </a:rPr>
              <a:t> </a:t>
            </a:r>
            <a:r>
              <a:rPr lang="pl-PL" sz="3200" dirty="0" err="1" smtClean="0">
                <a:latin typeface="Calibri" pitchFamily="34" charset="0"/>
              </a:rPr>
              <a:t>experiments</a:t>
            </a:r>
            <a:r>
              <a:rPr lang="pl-PL" sz="3200" dirty="0" smtClean="0">
                <a:latin typeface="Calibri" pitchFamily="34" charset="0"/>
              </a:rPr>
              <a:t>).</a:t>
            </a:r>
          </a:p>
          <a:p>
            <a:endParaRPr lang="pl-PL" sz="3200" dirty="0">
              <a:latin typeface="Calibri" pitchFamily="34" charset="0"/>
            </a:endParaRPr>
          </a:p>
          <a:p>
            <a:r>
              <a:rPr lang="pl-PL" sz="3200" dirty="0" err="1" smtClean="0">
                <a:latin typeface="Calibri" pitchFamily="34" charset="0"/>
              </a:rPr>
              <a:t>Dawson</a:t>
            </a:r>
            <a:r>
              <a:rPr lang="pl-PL" sz="3200" dirty="0" smtClean="0">
                <a:latin typeface="Calibri" pitchFamily="34" charset="0"/>
              </a:rPr>
              <a:t> and </a:t>
            </a:r>
            <a:r>
              <a:rPr lang="pl-PL" sz="3200" dirty="0" err="1" smtClean="0">
                <a:latin typeface="Calibri" pitchFamily="34" charset="0"/>
              </a:rPr>
              <a:t>Danielli</a:t>
            </a:r>
            <a:r>
              <a:rPr lang="pl-PL" sz="3200" dirty="0" smtClean="0">
                <a:latin typeface="Calibri" pitchFamily="34" charset="0"/>
              </a:rPr>
              <a:t> (1935): </a:t>
            </a:r>
            <a:r>
              <a:rPr lang="pl-PL" sz="3200" dirty="0" err="1" smtClean="0">
                <a:latin typeface="Calibri" pitchFamily="34" charset="0"/>
              </a:rPr>
              <a:t>proteins</a:t>
            </a:r>
            <a:r>
              <a:rPr lang="pl-PL" sz="3200" dirty="0" smtClean="0">
                <a:latin typeface="Calibri" pitchFamily="34" charset="0"/>
              </a:rPr>
              <a:t> </a:t>
            </a:r>
            <a:r>
              <a:rPr lang="pl-PL" sz="3200" dirty="0" err="1" smtClean="0">
                <a:latin typeface="Calibri" pitchFamily="34" charset="0"/>
              </a:rPr>
              <a:t>associate</a:t>
            </a:r>
            <a:r>
              <a:rPr lang="pl-PL" sz="3200" dirty="0" smtClean="0">
                <a:latin typeface="Calibri" pitchFamily="34" charset="0"/>
              </a:rPr>
              <a:t> </a:t>
            </a:r>
            <a:r>
              <a:rPr lang="pl-PL" sz="3200" dirty="0" err="1" smtClean="0">
                <a:latin typeface="Calibri" pitchFamily="34" charset="0"/>
              </a:rPr>
              <a:t>with</a:t>
            </a:r>
            <a:r>
              <a:rPr lang="pl-PL" sz="3200" dirty="0" smtClean="0">
                <a:latin typeface="Calibri" pitchFamily="34" charset="0"/>
              </a:rPr>
              <a:t> </a:t>
            </a:r>
            <a:r>
              <a:rPr lang="pl-PL" sz="3200" dirty="0" err="1" smtClean="0">
                <a:latin typeface="Calibri" pitchFamily="34" charset="0"/>
              </a:rPr>
              <a:t>bilayers</a:t>
            </a:r>
            <a:r>
              <a:rPr lang="pl-PL" sz="3200" dirty="0" smtClean="0">
                <a:latin typeface="Calibri" pitchFamily="34" charset="0"/>
              </a:rPr>
              <a:t> </a:t>
            </a:r>
            <a:r>
              <a:rPr lang="pl-PL" sz="3200" dirty="0" err="1" smtClean="0">
                <a:latin typeface="Calibri" pitchFamily="34" charset="0"/>
              </a:rPr>
              <a:t>through</a:t>
            </a:r>
            <a:r>
              <a:rPr lang="pl-PL" sz="3200" dirty="0" smtClean="0">
                <a:latin typeface="Calibri" pitchFamily="34" charset="0"/>
              </a:rPr>
              <a:t> </a:t>
            </a:r>
            <a:r>
              <a:rPr lang="pl-PL" sz="3200" dirty="0" err="1" smtClean="0">
                <a:latin typeface="Calibri" pitchFamily="34" charset="0"/>
              </a:rPr>
              <a:t>nonpolar</a:t>
            </a:r>
            <a:r>
              <a:rPr lang="pl-PL" sz="3200" dirty="0" smtClean="0">
                <a:latin typeface="Calibri" pitchFamily="34" charset="0"/>
              </a:rPr>
              <a:t> </a:t>
            </a:r>
            <a:r>
              <a:rPr lang="pl-PL" sz="3200" dirty="0" err="1" smtClean="0">
                <a:latin typeface="Calibri" pitchFamily="34" charset="0"/>
              </a:rPr>
              <a:t>interactions</a:t>
            </a:r>
            <a:r>
              <a:rPr lang="pl-PL" sz="3200" dirty="0" smtClean="0">
                <a:latin typeface="Calibri" pitchFamily="34" charset="0"/>
              </a:rPr>
              <a:t>. </a:t>
            </a:r>
          </a:p>
          <a:p>
            <a:endParaRPr lang="pl-PL" sz="32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188640"/>
            <a:ext cx="9144000" cy="4031873"/>
          </a:xfrm>
          <a:prstGeom prst="rect">
            <a:avLst/>
          </a:prstGeom>
          <a:noFill/>
        </p:spPr>
        <p:txBody>
          <a:bodyPr wrap="square" rtlCol="0">
            <a:spAutoFit/>
          </a:bodyPr>
          <a:lstStyle/>
          <a:p>
            <a:r>
              <a:rPr lang="pl-PL" sz="3200" dirty="0" err="1" smtClean="0">
                <a:latin typeface="Calibri" pitchFamily="34" charset="0"/>
              </a:rPr>
              <a:t>Bull</a:t>
            </a:r>
            <a:r>
              <a:rPr lang="pl-PL" sz="3200" dirty="0" smtClean="0">
                <a:latin typeface="Calibri" pitchFamily="34" charset="0"/>
              </a:rPr>
              <a:t> (1941): </a:t>
            </a:r>
            <a:r>
              <a:rPr lang="en-US" sz="3200" dirty="0" smtClean="0">
                <a:latin typeface="Calibri" pitchFamily="34" charset="0"/>
              </a:rPr>
              <a:t>“proteins </a:t>
            </a:r>
            <a:r>
              <a:rPr lang="en-US" sz="3200" dirty="0">
                <a:latin typeface="Calibri" pitchFamily="34" charset="0"/>
              </a:rPr>
              <a:t>contain a large number of</a:t>
            </a:r>
          </a:p>
          <a:p>
            <a:r>
              <a:rPr lang="en-US" sz="3200" dirty="0" err="1">
                <a:latin typeface="Calibri" pitchFamily="34" charset="0"/>
              </a:rPr>
              <a:t>nonpolar</a:t>
            </a:r>
            <a:r>
              <a:rPr lang="en-US" sz="3200" dirty="0">
                <a:latin typeface="Calibri" pitchFamily="34" charset="0"/>
              </a:rPr>
              <a:t> groups and it might be that </a:t>
            </a:r>
            <a:r>
              <a:rPr lang="en-US" sz="3200" dirty="0" smtClean="0">
                <a:latin typeface="Calibri" pitchFamily="34" charset="0"/>
              </a:rPr>
              <a:t>upon</a:t>
            </a:r>
            <a:r>
              <a:rPr lang="pl-PL" sz="3200" dirty="0" smtClean="0">
                <a:latin typeface="Calibri" pitchFamily="34" charset="0"/>
              </a:rPr>
              <a:t> </a:t>
            </a:r>
            <a:r>
              <a:rPr lang="en-US" sz="3200" dirty="0" err="1" smtClean="0">
                <a:latin typeface="Calibri" pitchFamily="34" charset="0"/>
              </a:rPr>
              <a:t>denaturation</a:t>
            </a:r>
            <a:r>
              <a:rPr lang="en-US" sz="3200" dirty="0" smtClean="0">
                <a:latin typeface="Calibri" pitchFamily="34" charset="0"/>
              </a:rPr>
              <a:t> these</a:t>
            </a:r>
            <a:r>
              <a:rPr lang="pl-PL" sz="3200" dirty="0" smtClean="0">
                <a:latin typeface="Calibri" pitchFamily="34" charset="0"/>
              </a:rPr>
              <a:t> </a:t>
            </a:r>
            <a:r>
              <a:rPr lang="pl-PL" sz="3200" dirty="0" err="1" smtClean="0">
                <a:latin typeface="Calibri" pitchFamily="34" charset="0"/>
              </a:rPr>
              <a:t>hydrophobic</a:t>
            </a:r>
            <a:r>
              <a:rPr lang="pl-PL" sz="3200" dirty="0" smtClean="0">
                <a:latin typeface="Calibri" pitchFamily="34" charset="0"/>
              </a:rPr>
              <a:t> </a:t>
            </a:r>
            <a:r>
              <a:rPr lang="pl-PL" sz="3200" dirty="0" err="1">
                <a:latin typeface="Calibri" pitchFamily="34" charset="0"/>
              </a:rPr>
              <a:t>groups</a:t>
            </a:r>
            <a:r>
              <a:rPr lang="pl-PL" sz="3200" dirty="0">
                <a:latin typeface="Calibri" pitchFamily="34" charset="0"/>
              </a:rPr>
              <a:t> </a:t>
            </a:r>
            <a:r>
              <a:rPr lang="pl-PL" sz="3200" dirty="0" err="1">
                <a:latin typeface="Calibri" pitchFamily="34" charset="0"/>
              </a:rPr>
              <a:t>are</a:t>
            </a:r>
            <a:r>
              <a:rPr lang="pl-PL" sz="3200" dirty="0">
                <a:latin typeface="Calibri" pitchFamily="34" charset="0"/>
              </a:rPr>
              <a:t> </a:t>
            </a:r>
            <a:r>
              <a:rPr lang="pl-PL" sz="3200" dirty="0" err="1">
                <a:latin typeface="Calibri" pitchFamily="34" charset="0"/>
              </a:rPr>
              <a:t>exposed</a:t>
            </a:r>
            <a:r>
              <a:rPr lang="pl-PL" sz="3200" dirty="0" smtClean="0">
                <a:latin typeface="Calibri" pitchFamily="34" charset="0"/>
              </a:rPr>
              <a:t>”.</a:t>
            </a:r>
          </a:p>
          <a:p>
            <a:endParaRPr lang="pl-PL" sz="3200" dirty="0">
              <a:latin typeface="Calibri" pitchFamily="34" charset="0"/>
            </a:endParaRPr>
          </a:p>
          <a:p>
            <a:r>
              <a:rPr lang="pl-PL" sz="3200" dirty="0" smtClean="0">
                <a:latin typeface="Calibri" pitchFamily="34" charset="0"/>
              </a:rPr>
              <a:t>Walter </a:t>
            </a:r>
            <a:r>
              <a:rPr lang="pl-PL" sz="3200" dirty="0" err="1" smtClean="0">
                <a:latin typeface="Calibri" pitchFamily="34" charset="0"/>
              </a:rPr>
              <a:t>Kauzmann</a:t>
            </a:r>
            <a:r>
              <a:rPr lang="pl-PL" sz="3200" dirty="0" smtClean="0">
                <a:latin typeface="Calibri" pitchFamily="34" charset="0"/>
              </a:rPr>
              <a:t> (1954): </a:t>
            </a:r>
            <a:r>
              <a:rPr lang="pl-PL" sz="3200" dirty="0" err="1" smtClean="0">
                <a:latin typeface="Calibri" pitchFamily="34" charset="0"/>
              </a:rPr>
              <a:t>hydrophobic</a:t>
            </a:r>
            <a:r>
              <a:rPr lang="pl-PL" sz="3200" dirty="0" smtClean="0">
                <a:latin typeface="Calibri" pitchFamily="34" charset="0"/>
              </a:rPr>
              <a:t> </a:t>
            </a:r>
            <a:r>
              <a:rPr lang="pl-PL" sz="3200" dirty="0" err="1" smtClean="0">
                <a:latin typeface="Calibri" pitchFamily="34" charset="0"/>
              </a:rPr>
              <a:t>bond</a:t>
            </a:r>
            <a:endParaRPr lang="pl-PL" sz="3200" dirty="0" smtClean="0">
              <a:latin typeface="Calibri" pitchFamily="34" charset="0"/>
            </a:endParaRPr>
          </a:p>
          <a:p>
            <a:r>
              <a:rPr lang="pl-PL" sz="3200" i="1" dirty="0" smtClean="0">
                <a:latin typeface="Calibri" pitchFamily="34" charset="0"/>
              </a:rPr>
              <a:t>(</a:t>
            </a:r>
            <a:r>
              <a:rPr lang="en-US" sz="3200" i="1" dirty="0" smtClean="0">
                <a:latin typeface="Calibri" pitchFamily="34" charset="0"/>
              </a:rPr>
              <a:t>The </a:t>
            </a:r>
            <a:r>
              <a:rPr lang="en-US" sz="3200" i="1" dirty="0">
                <a:latin typeface="Calibri" pitchFamily="34" charset="0"/>
              </a:rPr>
              <a:t>Mechanism of Enzyme Action; McElroy, W.</a:t>
            </a:r>
          </a:p>
          <a:p>
            <a:r>
              <a:rPr lang="en-US" sz="3200" dirty="0">
                <a:latin typeface="Calibri" pitchFamily="34" charset="0"/>
              </a:rPr>
              <a:t>D., Glass, B., Eds.; The John Hopkins Press: Baltimore, 1954, pp </a:t>
            </a:r>
            <a:r>
              <a:rPr lang="en-US" sz="3200" dirty="0" smtClean="0">
                <a:latin typeface="Calibri" pitchFamily="34" charset="0"/>
              </a:rPr>
              <a:t>70-</a:t>
            </a:r>
            <a:r>
              <a:rPr lang="pl-PL" sz="3200" dirty="0" smtClean="0">
                <a:latin typeface="Calibri" pitchFamily="34" charset="0"/>
              </a:rPr>
              <a:t>110)</a:t>
            </a:r>
            <a:endParaRPr lang="pl-PL" sz="32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116632"/>
            <a:ext cx="7772400" cy="1143000"/>
          </a:xfrm>
        </p:spPr>
        <p:txBody>
          <a:bodyPr/>
          <a:lstStyle/>
          <a:p>
            <a:r>
              <a:rPr lang="pl-PL" dirty="0" err="1" smtClean="0">
                <a:latin typeface="Calibri" pitchFamily="34" charset="0"/>
              </a:rPr>
              <a:t>Hydrophobic</a:t>
            </a:r>
            <a:r>
              <a:rPr lang="pl-PL" dirty="0" smtClean="0">
                <a:latin typeface="Calibri" pitchFamily="34" charset="0"/>
              </a:rPr>
              <a:t> </a:t>
            </a:r>
            <a:r>
              <a:rPr lang="pl-PL" dirty="0" err="1" smtClean="0">
                <a:latin typeface="Calibri" pitchFamily="34" charset="0"/>
              </a:rPr>
              <a:t>effect</a:t>
            </a:r>
            <a:endParaRPr lang="pl-PL" dirty="0">
              <a:latin typeface="Calibri" pitchFamily="34" charset="0"/>
            </a:endParaRPr>
          </a:p>
        </p:txBody>
      </p:sp>
      <p:sp>
        <p:nvSpPr>
          <p:cNvPr id="3" name="Symbol zastępczy zawartości 2"/>
          <p:cNvSpPr>
            <a:spLocks noGrp="1"/>
          </p:cNvSpPr>
          <p:nvPr>
            <p:ph idx="1"/>
          </p:nvPr>
        </p:nvSpPr>
        <p:spPr>
          <a:xfrm>
            <a:off x="685800" y="1484784"/>
            <a:ext cx="7772400" cy="4114800"/>
          </a:xfrm>
        </p:spPr>
        <p:txBody>
          <a:bodyPr/>
          <a:lstStyle/>
          <a:p>
            <a:r>
              <a:rPr lang="pl-PL" dirty="0" err="1" smtClean="0">
                <a:latin typeface="Calibri" pitchFamily="34" charset="0"/>
              </a:rPr>
              <a:t>Hydrophobic</a:t>
            </a:r>
            <a:r>
              <a:rPr lang="pl-PL" dirty="0" smtClean="0">
                <a:latin typeface="Calibri" pitchFamily="34" charset="0"/>
              </a:rPr>
              <a:t> </a:t>
            </a:r>
            <a:r>
              <a:rPr lang="pl-PL" dirty="0" err="1" smtClean="0">
                <a:latin typeface="Calibri" pitchFamily="34" charset="0"/>
              </a:rPr>
              <a:t>hydration</a:t>
            </a:r>
            <a:r>
              <a:rPr lang="pl-PL" dirty="0" smtClean="0">
                <a:latin typeface="Calibri" pitchFamily="34" charset="0"/>
              </a:rPr>
              <a:t> (non-polar </a:t>
            </a:r>
            <a:r>
              <a:rPr lang="pl-PL" dirty="0" err="1" smtClean="0">
                <a:latin typeface="Calibri" pitchFamily="34" charset="0"/>
              </a:rPr>
              <a:t>solvents</a:t>
            </a:r>
            <a:r>
              <a:rPr lang="pl-PL" dirty="0" smtClean="0">
                <a:latin typeface="Calibri" pitchFamily="34" charset="0"/>
              </a:rPr>
              <a:t> </a:t>
            </a:r>
            <a:r>
              <a:rPr lang="pl-PL" dirty="0" err="1" smtClean="0">
                <a:latin typeface="Calibri" pitchFamily="34" charset="0"/>
              </a:rPr>
              <a:t>in</a:t>
            </a:r>
            <a:r>
              <a:rPr lang="pl-PL" dirty="0" smtClean="0">
                <a:latin typeface="Calibri" pitchFamily="34" charset="0"/>
              </a:rPr>
              <a:t> </a:t>
            </a:r>
            <a:r>
              <a:rPr lang="pl-PL" dirty="0" err="1" smtClean="0">
                <a:latin typeface="Calibri" pitchFamily="34" charset="0"/>
              </a:rPr>
              <a:t>water</a:t>
            </a:r>
            <a:r>
              <a:rPr lang="pl-PL" dirty="0" smtClean="0">
                <a:latin typeface="Calibri" pitchFamily="34" charset="0"/>
              </a:rPr>
              <a:t>).</a:t>
            </a:r>
          </a:p>
          <a:p>
            <a:r>
              <a:rPr lang="pl-PL" dirty="0" err="1" smtClean="0">
                <a:latin typeface="Calibri" pitchFamily="34" charset="0"/>
              </a:rPr>
              <a:t>Hydrophobic</a:t>
            </a:r>
            <a:r>
              <a:rPr lang="pl-PL" dirty="0" smtClean="0">
                <a:latin typeface="Calibri" pitchFamily="34" charset="0"/>
              </a:rPr>
              <a:t> </a:t>
            </a:r>
            <a:r>
              <a:rPr lang="pl-PL" dirty="0" err="1" smtClean="0">
                <a:latin typeface="Calibri" pitchFamily="34" charset="0"/>
              </a:rPr>
              <a:t>interaction</a:t>
            </a:r>
            <a:r>
              <a:rPr lang="pl-PL" dirty="0" smtClean="0">
                <a:latin typeface="Calibri" pitchFamily="34" charset="0"/>
              </a:rPr>
              <a:t> (</a:t>
            </a:r>
            <a:r>
              <a:rPr lang="pl-PL" dirty="0" err="1" smtClean="0">
                <a:latin typeface="Calibri" pitchFamily="34" charset="0"/>
              </a:rPr>
              <a:t>indirect</a:t>
            </a:r>
            <a:r>
              <a:rPr lang="pl-PL" dirty="0" smtClean="0">
                <a:latin typeface="Calibri" pitchFamily="34" charset="0"/>
              </a:rPr>
              <a:t> </a:t>
            </a:r>
            <a:r>
              <a:rPr lang="pl-PL" dirty="0" err="1" smtClean="0">
                <a:latin typeface="Calibri" pitchFamily="34" charset="0"/>
              </a:rPr>
              <a:t>solvent-induced</a:t>
            </a:r>
            <a:r>
              <a:rPr lang="pl-PL" dirty="0" smtClean="0">
                <a:latin typeface="Calibri" pitchFamily="34" charset="0"/>
              </a:rPr>
              <a:t> </a:t>
            </a:r>
            <a:r>
              <a:rPr lang="pl-PL" dirty="0" err="1" smtClean="0">
                <a:latin typeface="Calibri" pitchFamily="34" charset="0"/>
              </a:rPr>
              <a:t>forces</a:t>
            </a:r>
            <a:r>
              <a:rPr lang="pl-PL" dirty="0" smtClean="0">
                <a:latin typeface="Calibri" pitchFamily="34" charset="0"/>
              </a:rPr>
              <a:t> </a:t>
            </a:r>
            <a:r>
              <a:rPr lang="pl-PL" dirty="0" err="1" smtClean="0">
                <a:latin typeface="Calibri" pitchFamily="34" charset="0"/>
              </a:rPr>
              <a:t>between</a:t>
            </a:r>
            <a:r>
              <a:rPr lang="pl-PL" dirty="0" smtClean="0">
                <a:latin typeface="Calibri" pitchFamily="34" charset="0"/>
              </a:rPr>
              <a:t> </a:t>
            </a:r>
            <a:r>
              <a:rPr lang="pl-PL" dirty="0" err="1" smtClean="0">
                <a:latin typeface="Calibri" pitchFamily="34" charset="0"/>
              </a:rPr>
              <a:t>solute</a:t>
            </a:r>
            <a:r>
              <a:rPr lang="pl-PL" dirty="0" smtClean="0">
                <a:latin typeface="Calibri" pitchFamily="34" charset="0"/>
              </a:rPr>
              <a:t> </a:t>
            </a:r>
            <a:r>
              <a:rPr lang="pl-PL" dirty="0" err="1" smtClean="0">
                <a:latin typeface="Calibri" pitchFamily="34" charset="0"/>
              </a:rPr>
              <a:t>molecules</a:t>
            </a:r>
            <a:r>
              <a:rPr lang="pl-PL" dirty="0" smtClean="0">
                <a:latin typeface="Calibri" pitchFamily="34" charset="0"/>
              </a:rPr>
              <a:t> </a:t>
            </a:r>
            <a:r>
              <a:rPr lang="pl-PL" dirty="0" err="1" smtClean="0">
                <a:latin typeface="Calibri" pitchFamily="34" charset="0"/>
              </a:rPr>
              <a:t>in</a:t>
            </a:r>
            <a:r>
              <a:rPr lang="pl-PL" dirty="0" smtClean="0">
                <a:latin typeface="Calibri" pitchFamily="34" charset="0"/>
              </a:rPr>
              <a:t> </a:t>
            </a:r>
            <a:r>
              <a:rPr lang="pl-PL" dirty="0" err="1" smtClean="0">
                <a:latin typeface="Calibri" pitchFamily="34" charset="0"/>
              </a:rPr>
              <a:t>water</a:t>
            </a:r>
            <a:r>
              <a:rPr lang="pl-PL" dirty="0" smtClean="0">
                <a:latin typeface="Calibri" pitchFamily="34" charset="0"/>
              </a:rPr>
              <a:t>).</a:t>
            </a:r>
            <a:endParaRPr lang="pl-PL"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44624"/>
            <a:ext cx="8640960" cy="648072"/>
          </a:xfrm>
        </p:spPr>
        <p:txBody>
          <a:bodyPr/>
          <a:lstStyle/>
          <a:p>
            <a:r>
              <a:rPr lang="pl-PL" sz="4000" dirty="0" err="1" smtClean="0">
                <a:latin typeface="Calibri" pitchFamily="34" charset="0"/>
              </a:rPr>
              <a:t>Manifestations</a:t>
            </a:r>
            <a:r>
              <a:rPr lang="pl-PL" sz="4000" dirty="0" smtClean="0">
                <a:latin typeface="Calibri" pitchFamily="34" charset="0"/>
              </a:rPr>
              <a:t> of </a:t>
            </a:r>
            <a:r>
              <a:rPr lang="pl-PL" sz="4000" dirty="0" err="1" smtClean="0">
                <a:latin typeface="Calibri" pitchFamily="34" charset="0"/>
              </a:rPr>
              <a:t>hydrophobic</a:t>
            </a:r>
            <a:r>
              <a:rPr lang="pl-PL" sz="4000" dirty="0" smtClean="0">
                <a:latin typeface="Calibri" pitchFamily="34" charset="0"/>
              </a:rPr>
              <a:t> </a:t>
            </a:r>
            <a:r>
              <a:rPr lang="pl-PL" sz="4000" dirty="0" err="1" smtClean="0">
                <a:latin typeface="Calibri" pitchFamily="34" charset="0"/>
              </a:rPr>
              <a:t>effect</a:t>
            </a:r>
            <a:endParaRPr lang="pl-PL" sz="4000" dirty="0">
              <a:latin typeface="Calibri" pitchFamily="34" charset="0"/>
            </a:endParaRPr>
          </a:p>
        </p:txBody>
      </p:sp>
      <p:pic>
        <p:nvPicPr>
          <p:cNvPr id="65538" name="Picture 2"/>
          <p:cNvPicPr>
            <a:picLocks noChangeAspect="1" noChangeArrowheads="1"/>
          </p:cNvPicPr>
          <p:nvPr/>
        </p:nvPicPr>
        <p:blipFill>
          <a:blip r:embed="rId2" cstate="print"/>
          <a:srcRect/>
          <a:stretch>
            <a:fillRect/>
          </a:stretch>
        </p:blipFill>
        <p:spPr bwMode="auto">
          <a:xfrm>
            <a:off x="1043608" y="877083"/>
            <a:ext cx="6912768" cy="5720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4824</TotalTime>
  <Words>668</Words>
  <Application>Microsoft Office PowerPoint</Application>
  <PresentationFormat>Pokaz na ekranie (4:3)</PresentationFormat>
  <Paragraphs>66</Paragraphs>
  <Slides>27</Slides>
  <Notes>1</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27</vt:i4>
      </vt:variant>
    </vt:vector>
  </HeadingPairs>
  <TitlesOfParts>
    <vt:vector size="29" baseType="lpstr">
      <vt:lpstr>Default Design</vt:lpstr>
      <vt:lpstr>Microsoft Equation 3.0</vt:lpstr>
      <vt:lpstr>HYDROPHOBIC INTERACTIONS </vt:lpstr>
      <vt:lpstr>Slajd 2</vt:lpstr>
      <vt:lpstr>Franklin’s experiments on a pond at Clapham</vt:lpstr>
      <vt:lpstr> Another experiment</vt:lpstr>
      <vt:lpstr>Langmuir through</vt:lpstr>
      <vt:lpstr>Slajd 6</vt:lpstr>
      <vt:lpstr>Slajd 7</vt:lpstr>
      <vt:lpstr>Hydrophobic effect</vt:lpstr>
      <vt:lpstr>Manifestations of hydrophobic effect</vt:lpstr>
      <vt:lpstr>Characteristics of hydrophobic effect</vt:lpstr>
      <vt:lpstr>Thermodynamic characteristics of hydrophobic hydration</vt:lpstr>
      <vt:lpstr>Slajd 12</vt:lpstr>
      <vt:lpstr>Slajd 13</vt:lpstr>
      <vt:lpstr>Hydrophobicity scales</vt:lpstr>
      <vt:lpstr>Slajd 15</vt:lpstr>
      <vt:lpstr>Slajd 16</vt:lpstr>
      <vt:lpstr>Hydrophobic interactions</vt:lpstr>
      <vt:lpstr>Methods of PMF determination</vt:lpstr>
      <vt:lpstr>Slajd 19</vt:lpstr>
      <vt:lpstr>Slajd 20</vt:lpstr>
      <vt:lpstr>Slajd 21</vt:lpstr>
      <vt:lpstr>Comparison of the performance of the two models </vt:lpstr>
      <vt:lpstr>Slajd 23</vt:lpstr>
      <vt:lpstr>Cooperativity</vt:lpstr>
      <vt:lpstr>Slajd 25</vt:lpstr>
      <vt:lpstr>Slajd 26</vt:lpstr>
      <vt:lpstr>Slajd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Struktura i Energetyka Białek</dc:title>
  <dc:creator>JAROSŁAW  MOTOWIDŁO</dc:creator>
  <cp:lastModifiedBy>Adam</cp:lastModifiedBy>
  <cp:revision>489</cp:revision>
  <dcterms:created xsi:type="dcterms:W3CDTF">2004-02-16T21:47:04Z</dcterms:created>
  <dcterms:modified xsi:type="dcterms:W3CDTF">2014-11-24T08:15:28Z</dcterms:modified>
</cp:coreProperties>
</file>