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0" r:id="rId2"/>
    <p:sldId id="416" r:id="rId3"/>
    <p:sldId id="417" r:id="rId4"/>
    <p:sldId id="418" r:id="rId5"/>
    <p:sldId id="419" r:id="rId6"/>
    <p:sldId id="420" r:id="rId7"/>
    <p:sldId id="411" r:id="rId8"/>
    <p:sldId id="412" r:id="rId9"/>
    <p:sldId id="413" r:id="rId10"/>
    <p:sldId id="414" r:id="rId11"/>
    <p:sldId id="415" r:id="rId12"/>
    <p:sldId id="421" r:id="rId13"/>
    <p:sldId id="422" r:id="rId14"/>
    <p:sldId id="423" r:id="rId15"/>
    <p:sldId id="431" r:id="rId16"/>
    <p:sldId id="424" r:id="rId17"/>
    <p:sldId id="425" r:id="rId18"/>
    <p:sldId id="426" r:id="rId19"/>
    <p:sldId id="427" r:id="rId20"/>
    <p:sldId id="43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66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4" autoAdjust="0"/>
    <p:restoredTop sz="94660"/>
  </p:normalViewPr>
  <p:slideViewPr>
    <p:cSldViewPr>
      <p:cViewPr>
        <p:scale>
          <a:sx n="75" d="100"/>
          <a:sy n="75" d="100"/>
        </p:scale>
        <p:origin x="-1464" y="-66"/>
      </p:cViewPr>
      <p:guideLst>
        <p:guide orient="horz" pos="2208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165-639C-4EEE-A37F-4B00584AAAFB}" type="datetimeFigureOut">
              <a:rPr lang="pl-PL" smtClean="0"/>
              <a:t>2013-01-24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DE6E6-796C-40D3-97CB-442AC72BBE0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9A800-7E2F-4188-A562-7FE8C92F879E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6CE0-A822-4C08-A11F-CDFCDBC86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D96E-0B7C-4C61-BB05-D4C2543C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108D-3991-4E4E-8785-BEFC1823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FA27-8550-4B2D-9982-DF0F12465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794F-1244-476B-8EEA-4F4CA14E0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83CD-FC1A-4589-AE86-3E1DC598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B288-2903-4885-B583-D6DAC23E2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F8C9-E90F-41D6-851C-2D92E0184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F469-6AC0-42FD-B941-838F6D56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0330-9235-41ED-A936-95C02707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2B3A-4028-4E0F-808E-5E58A8ED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36C80B-50D9-48AA-B2F7-FE9ADA58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pl-PL" dirty="0" smtClean="0"/>
              <a:t>Wykład </a:t>
            </a:r>
            <a:r>
              <a:rPr lang="pl-PL" dirty="0" smtClean="0"/>
              <a:t>16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Symulacje a mechanika statystyczna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pl-PL" sz="3200" dirty="0" smtClean="0"/>
              <a:t>Obliczanie różnic energii swobodnej</a:t>
            </a:r>
            <a:endParaRPr lang="pl-PL" sz="3200" dirty="0"/>
          </a:p>
        </p:txBody>
      </p:sp>
      <p:sp>
        <p:nvSpPr>
          <p:cNvPr id="5" name="Elipsa 4"/>
          <p:cNvSpPr/>
          <p:nvPr/>
        </p:nvSpPr>
        <p:spPr>
          <a:xfrm>
            <a:off x="3505200" y="1752601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 rot="16200000">
            <a:off x="609600" y="1676401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1828800" y="2057401"/>
            <a:ext cx="1981200" cy="457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667000" y="23577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d</a:t>
            </a:r>
            <a:r>
              <a:rPr lang="pl-PL" sz="2400" dirty="0" err="1" smtClean="0"/>
              <a:t>&gt;d</a:t>
            </a:r>
            <a:r>
              <a:rPr lang="pl-PL" sz="2400" baseline="-25000" dirty="0" err="1" smtClean="0"/>
              <a:t>max</a:t>
            </a:r>
            <a:endParaRPr lang="pl-PL" sz="2400" baseline="-25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00200" y="3581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A</a:t>
            </a:r>
            <a:endParaRPr lang="pl-PL" sz="3200" dirty="0"/>
          </a:p>
        </p:txBody>
      </p:sp>
      <p:sp>
        <p:nvSpPr>
          <p:cNvPr id="11" name="Elipsa 10"/>
          <p:cNvSpPr/>
          <p:nvPr/>
        </p:nvSpPr>
        <p:spPr>
          <a:xfrm>
            <a:off x="7467600" y="1930401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 rot="16200000">
            <a:off x="5334000" y="1676402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6553200" y="2286001"/>
            <a:ext cx="914400" cy="22860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7315200" y="25863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d</a:t>
            </a:r>
            <a:r>
              <a:rPr lang="pl-PL" sz="2400" dirty="0" err="1" smtClean="0"/>
              <a:t>&lt;d</a:t>
            </a:r>
            <a:r>
              <a:rPr lang="pl-PL" sz="2400" baseline="-25000" dirty="0" err="1" smtClean="0"/>
              <a:t>max</a:t>
            </a:r>
            <a:endParaRPr lang="pl-PL" sz="2400" baseline="-25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400800" y="3606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B</a:t>
            </a:r>
            <a:endParaRPr lang="pl-PL" sz="3200" dirty="0"/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/>
        </p:nvGraphicFramePr>
        <p:xfrm>
          <a:off x="2667000" y="5041900"/>
          <a:ext cx="3925421" cy="1435100"/>
        </p:xfrm>
        <a:graphic>
          <a:graphicData uri="http://schemas.openxmlformats.org/presentationml/2006/ole">
            <p:oleObj spid="_x0000_s39938" name="Równanie" r:id="rId3" imgW="1180800" imgH="431640" progId="Equation.3">
              <p:embed/>
            </p:oleObj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914400"/>
            <a:ext cx="560363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510" y="1219200"/>
            <a:ext cx="42035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 rot="1440257">
            <a:off x="374055" y="2603500"/>
            <a:ext cx="3060700" cy="2120900"/>
            <a:chOff x="3721100" y="2527300"/>
            <a:chExt cx="1612900" cy="1054100"/>
          </a:xfrm>
        </p:grpSpPr>
        <p:sp>
          <p:nvSpPr>
            <p:cNvPr id="4" name="Elipsa 3"/>
            <p:cNvSpPr/>
            <p:nvPr/>
          </p:nvSpPr>
          <p:spPr>
            <a:xfrm>
              <a:off x="4076700" y="26670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4876800" y="2540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3721100" y="25273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r>
              <a:rPr lang="pl-PL" sz="3200" dirty="0" smtClean="0"/>
              <a:t>Pułapki: próbkowanie w przestrzeni </a:t>
            </a:r>
            <a:r>
              <a:rPr lang="pl-PL" sz="3200" dirty="0" err="1" smtClean="0"/>
              <a:t>niekartezjańskiej</a:t>
            </a:r>
            <a:endParaRPr lang="pl-PL" sz="3200" dirty="0"/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1059855" y="1905000"/>
            <a:ext cx="1600200" cy="373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Łuk 16"/>
          <p:cNvSpPr/>
          <p:nvPr/>
        </p:nvSpPr>
        <p:spPr>
          <a:xfrm rot="1603746">
            <a:off x="2202855" y="2032000"/>
            <a:ext cx="685800" cy="457200"/>
          </a:xfrm>
          <a:prstGeom prst="arc">
            <a:avLst>
              <a:gd name="adj1" fmla="val 16200000"/>
              <a:gd name="adj2" fmla="val 1141829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18"/>
          <p:cNvCxnSpPr/>
          <p:nvPr/>
        </p:nvCxnSpPr>
        <p:spPr>
          <a:xfrm>
            <a:off x="1898055" y="1447800"/>
            <a:ext cx="0" cy="434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Łuk 19"/>
          <p:cNvSpPr/>
          <p:nvPr/>
        </p:nvSpPr>
        <p:spPr>
          <a:xfrm>
            <a:off x="1593255" y="1577599"/>
            <a:ext cx="685800" cy="457200"/>
          </a:xfrm>
          <a:prstGeom prst="arc">
            <a:avLst>
              <a:gd name="adj1" fmla="val 16200000"/>
              <a:gd name="adj2" fmla="val 1141829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2736255" y="1625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Symbol" pitchFamily="18" charset="2"/>
              </a:rPr>
              <a:t>a</a:t>
            </a:r>
            <a:endParaRPr lang="pl-PL" sz="3200" dirty="0">
              <a:latin typeface="Symbol" pitchFamily="18" charset="2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517055" y="1143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Symbol" pitchFamily="18" charset="2"/>
              </a:rPr>
              <a:t>g</a:t>
            </a:r>
            <a:endParaRPr lang="pl-PL" sz="3200" dirty="0">
              <a:latin typeface="Symbol" pitchFamily="18" charset="2"/>
            </a:endParaRPr>
          </a:p>
        </p:txBody>
      </p:sp>
      <p:sp>
        <p:nvSpPr>
          <p:cNvPr id="23" name="Łuk 22"/>
          <p:cNvSpPr/>
          <p:nvPr/>
        </p:nvSpPr>
        <p:spPr>
          <a:xfrm>
            <a:off x="1517055" y="2514600"/>
            <a:ext cx="838200" cy="304800"/>
          </a:xfrm>
          <a:prstGeom prst="arc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2355255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Symbol" pitchFamily="18" charset="2"/>
              </a:rPr>
              <a:t>b</a:t>
            </a:r>
            <a:endParaRPr lang="pl-PL" sz="3200" dirty="0">
              <a:latin typeface="Symbol" pitchFamily="18" charset="2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114800" y="1524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Cząsteczkę obracamy najpierw wokół osi z o kąt </a:t>
            </a:r>
            <a:r>
              <a:rPr lang="pl-PL" sz="2400" dirty="0" smtClean="0">
                <a:latin typeface="Symbol" pitchFamily="18" charset="2"/>
              </a:rPr>
              <a:t>a</a:t>
            </a:r>
            <a:r>
              <a:rPr lang="pl-PL" sz="2400" dirty="0" smtClean="0"/>
              <a:t> potem wokół osi x o kąt </a:t>
            </a:r>
            <a:r>
              <a:rPr lang="pl-PL" sz="2400" dirty="0" smtClean="0">
                <a:latin typeface="Symbol" pitchFamily="18" charset="2"/>
              </a:rPr>
              <a:t>b</a:t>
            </a:r>
            <a:r>
              <a:rPr lang="pl-PL" sz="2400" dirty="0" smtClean="0"/>
              <a:t> i w końcu wokół osi z o kąt </a:t>
            </a:r>
            <a:r>
              <a:rPr lang="pl-PL" sz="2400" dirty="0" smtClean="0">
                <a:latin typeface="Symbol" pitchFamily="18" charset="2"/>
              </a:rPr>
              <a:t>g</a:t>
            </a:r>
            <a:r>
              <a:rPr lang="pl-PL" sz="2400" dirty="0" smtClean="0"/>
              <a:t> (kąty Eulera).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505200" y="4419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Przy próbkowaniu przestrzeni kątów należy albo do średniej wprowadzić czynnik korekcyjny sin</a:t>
            </a:r>
            <a:r>
              <a:rPr lang="pl-PL" sz="2400" dirty="0" smtClean="0">
                <a:latin typeface="Symbol" pitchFamily="18" charset="2"/>
              </a:rPr>
              <a:t> b</a:t>
            </a:r>
            <a:r>
              <a:rPr lang="pl-PL" sz="2400" dirty="0" smtClean="0">
                <a:latin typeface="+mn-lt"/>
              </a:rPr>
              <a:t> albo (lepiej) próbkować stany z wagą sin </a:t>
            </a:r>
            <a:r>
              <a:rPr lang="pl-PL" sz="2400" dirty="0" smtClean="0">
                <a:latin typeface="Symbol" pitchFamily="18" charset="2"/>
              </a:rPr>
              <a:t>b.</a:t>
            </a:r>
            <a:endParaRPr lang="pl-PL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r>
              <a:rPr lang="pl-PL" sz="3200" dirty="0" smtClean="0"/>
              <a:t>Obliczanie energii swobodnej solwatacji: metoda wstawienia cząstki </a:t>
            </a:r>
            <a:endParaRPr lang="pl-PL" sz="3200" dirty="0"/>
          </a:p>
        </p:txBody>
      </p:sp>
      <p:sp>
        <p:nvSpPr>
          <p:cNvPr id="4" name="Elipsa 3"/>
          <p:cNvSpPr/>
          <p:nvPr/>
        </p:nvSpPr>
        <p:spPr>
          <a:xfrm>
            <a:off x="4025900" y="2552700"/>
            <a:ext cx="762000" cy="838200"/>
          </a:xfrm>
          <a:prstGeom prst="ellipse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14800" y="19812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572000" y="30480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200400" y="28956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124200" y="22860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24200" y="1828800"/>
            <a:ext cx="2362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715000" y="2286000"/>
            <a:ext cx="7620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114800" y="35052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876800" y="3581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657600" y="23622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876800" y="19050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124200" y="3581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3657600" y="3200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4724400" y="2438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581400" y="1828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12" name="Łącznik prosty ze strzałką 11"/>
          <p:cNvCxnSpPr>
            <a:stCxn id="10" idx="2"/>
            <a:endCxn id="19" idx="3"/>
          </p:cNvCxnSpPr>
          <p:nvPr/>
        </p:nvCxnSpPr>
        <p:spPr>
          <a:xfrm flipH="1">
            <a:off x="4802515" y="2705100"/>
            <a:ext cx="912485" cy="18858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iekt 22"/>
          <p:cNvGraphicFramePr>
            <a:graphicFrameLocks noChangeAspect="1"/>
          </p:cNvGraphicFramePr>
          <p:nvPr/>
        </p:nvGraphicFramePr>
        <p:xfrm>
          <a:off x="1371600" y="4724400"/>
          <a:ext cx="5624513" cy="1295400"/>
        </p:xfrm>
        <a:graphic>
          <a:graphicData uri="http://schemas.openxmlformats.org/presentationml/2006/ole">
            <p:oleObj spid="_x0000_s44034" name="Równanie" r:id="rId3" imgW="2095200" imgH="482400" progId="Equation.3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"/>
            <a:ext cx="6096000" cy="547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e tekstowe 24"/>
          <p:cNvSpPr txBox="1"/>
          <p:nvPr/>
        </p:nvSpPr>
        <p:spPr>
          <a:xfrm>
            <a:off x="685800" y="5660648"/>
            <a:ext cx="82296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Zbieżność obliczania energii solwatacji atomu neonu w zależności od liczby wstawień cząsteczki na „klatkę” dynamiki molekularnej.</a:t>
            </a:r>
          </a:p>
          <a:p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Czaplewski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i="1" dirty="0" err="1"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3153–3167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pl-PL" sz="3200" dirty="0" smtClean="0"/>
              <a:t>Metoda „</a:t>
            </a:r>
            <a:r>
              <a:rPr lang="pl-PL" sz="3200" dirty="0" err="1" smtClean="0"/>
              <a:t>umbrella</a:t>
            </a:r>
            <a:r>
              <a:rPr lang="pl-PL" sz="3200" dirty="0" smtClean="0"/>
              <a:t> </a:t>
            </a:r>
            <a:r>
              <a:rPr lang="pl-PL" sz="3200" dirty="0" err="1" smtClean="0"/>
              <a:t>sampling</a:t>
            </a:r>
            <a:r>
              <a:rPr lang="pl-PL" sz="3200" dirty="0" smtClean="0"/>
              <a:t>” (do obliczania potencjałów średniej siły)</a:t>
            </a:r>
            <a:endParaRPr lang="pl-PL" sz="3200" dirty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1723232" y="1766093"/>
            <a:ext cx="520700" cy="1566863"/>
            <a:chOff x="1938" y="1710"/>
            <a:chExt cx="798" cy="1776"/>
          </a:xfrm>
        </p:grpSpPr>
        <p:sp>
          <p:nvSpPr>
            <p:cNvPr id="9" name="Arc 5"/>
            <p:cNvSpPr>
              <a:spLocks/>
            </p:cNvSpPr>
            <p:nvPr/>
          </p:nvSpPr>
          <p:spPr bwMode="auto">
            <a:xfrm flipV="1">
              <a:off x="2160" y="3059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Arc 7"/>
            <p:cNvSpPr>
              <a:spLocks/>
            </p:cNvSpPr>
            <p:nvPr/>
          </p:nvSpPr>
          <p:spPr bwMode="auto">
            <a:xfrm flipH="1">
              <a:off x="1966" y="3060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" name="Arc 10"/>
            <p:cNvSpPr>
              <a:spLocks/>
            </p:cNvSpPr>
            <p:nvPr/>
          </p:nvSpPr>
          <p:spPr bwMode="auto">
            <a:xfrm flipV="1">
              <a:off x="2150" y="2790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Arc 12"/>
            <p:cNvSpPr>
              <a:spLocks/>
            </p:cNvSpPr>
            <p:nvPr/>
          </p:nvSpPr>
          <p:spPr bwMode="auto">
            <a:xfrm flipH="1">
              <a:off x="1960" y="2792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Arc 13"/>
            <p:cNvSpPr>
              <a:spLocks/>
            </p:cNvSpPr>
            <p:nvPr/>
          </p:nvSpPr>
          <p:spPr bwMode="auto">
            <a:xfrm flipV="1">
              <a:off x="2152" y="2522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Arc 14"/>
            <p:cNvSpPr>
              <a:spLocks/>
            </p:cNvSpPr>
            <p:nvPr/>
          </p:nvSpPr>
          <p:spPr bwMode="auto">
            <a:xfrm flipH="1">
              <a:off x="1958" y="2523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Arc 15"/>
            <p:cNvSpPr>
              <a:spLocks/>
            </p:cNvSpPr>
            <p:nvPr/>
          </p:nvSpPr>
          <p:spPr bwMode="auto">
            <a:xfrm flipV="1">
              <a:off x="2146" y="2253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" name="Arc 16"/>
            <p:cNvSpPr>
              <a:spLocks/>
            </p:cNvSpPr>
            <p:nvPr/>
          </p:nvSpPr>
          <p:spPr bwMode="auto">
            <a:xfrm flipH="1">
              <a:off x="1952" y="2254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 flipV="1">
              <a:off x="2132" y="1983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Arc 18"/>
            <p:cNvSpPr>
              <a:spLocks/>
            </p:cNvSpPr>
            <p:nvPr/>
          </p:nvSpPr>
          <p:spPr bwMode="auto">
            <a:xfrm flipH="1">
              <a:off x="1938" y="1984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Arc 19"/>
            <p:cNvSpPr>
              <a:spLocks/>
            </p:cNvSpPr>
            <p:nvPr/>
          </p:nvSpPr>
          <p:spPr bwMode="auto">
            <a:xfrm flipV="1">
              <a:off x="2116" y="1710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" name="Oval 22"/>
          <p:cNvSpPr>
            <a:spLocks noChangeArrowheads="1"/>
          </p:cNvSpPr>
          <p:nvPr/>
        </p:nvSpPr>
        <p:spPr bwMode="auto">
          <a:xfrm rot="5400000">
            <a:off x="676275" y="2225675"/>
            <a:ext cx="6286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 rot="5400000">
            <a:off x="2701925" y="2219325"/>
            <a:ext cx="6286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752600" y="2743200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 smtClean="0">
                <a:latin typeface="Times New Roman" pitchFamily="18" charset="0"/>
              </a:rPr>
              <a:t>d</a:t>
            </a:r>
            <a:endParaRPr lang="pl-PL" sz="2800" baseline="-25000" dirty="0">
              <a:latin typeface="Times New Roman" pitchFamily="18" charset="0"/>
            </a:endParaRPr>
          </a:p>
        </p:txBody>
      </p:sp>
      <p:graphicFrame>
        <p:nvGraphicFramePr>
          <p:cNvPr id="28" name="Obiekt 27"/>
          <p:cNvGraphicFramePr>
            <a:graphicFrameLocks noChangeAspect="1"/>
          </p:cNvGraphicFramePr>
          <p:nvPr/>
        </p:nvGraphicFramePr>
        <p:xfrm>
          <a:off x="4381500" y="2057400"/>
          <a:ext cx="3506788" cy="1035050"/>
        </p:xfrm>
        <a:graphic>
          <a:graphicData uri="http://schemas.openxmlformats.org/presentationml/2006/ole">
            <p:oleObj spid="_x0000_s45058" name="Równanie" r:id="rId3" imgW="1333440" imgH="393480" progId="Equation.3">
              <p:embed/>
            </p:oleObj>
          </a:graphicData>
        </a:graphic>
      </p:graphicFrame>
      <p:graphicFrame>
        <p:nvGraphicFramePr>
          <p:cNvPr id="29" name="Obiekt 28"/>
          <p:cNvGraphicFramePr>
            <a:graphicFrameLocks noChangeAspect="1"/>
          </p:cNvGraphicFramePr>
          <p:nvPr/>
        </p:nvGraphicFramePr>
        <p:xfrm>
          <a:off x="576263" y="3581400"/>
          <a:ext cx="3406775" cy="601663"/>
        </p:xfrm>
        <a:graphic>
          <a:graphicData uri="http://schemas.openxmlformats.org/presentationml/2006/ole">
            <p:oleObj spid="_x0000_s45059" name="Równanie" r:id="rId4" imgW="1295280" imgH="228600" progId="Equation.3">
              <p:embed/>
            </p:oleObj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4648200" y="3657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i-tej symulacji MD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33400" y="4800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Potencjały „obciążające” (V</a:t>
            </a:r>
            <a:r>
              <a:rPr lang="pl-PL" sz="2000" baseline="-25000" dirty="0" smtClean="0"/>
              <a:t>i</a:t>
            </a:r>
            <a:r>
              <a:rPr lang="pl-PL" sz="2000" dirty="0" smtClean="0"/>
              <a:t>) usuwa się z potencjału średniej siły metodą ważonych histogramów.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pl-PL" sz="3200" dirty="0" smtClean="0"/>
              <a:t>Metoda ważonych histogramów (WHAM)</a:t>
            </a:r>
            <a:endParaRPr lang="pl-PL" sz="3200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87338" y="1409700"/>
          <a:ext cx="8567737" cy="1658938"/>
        </p:xfrm>
        <a:graphic>
          <a:graphicData uri="http://schemas.openxmlformats.org/presentationml/2006/ole">
            <p:oleObj spid="_x0000_s46082" name="Równanie" r:id="rId3" imgW="3213000" imgH="62208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28613" y="3429000"/>
          <a:ext cx="4132262" cy="914400"/>
        </p:xfrm>
        <a:graphic>
          <a:graphicData uri="http://schemas.openxmlformats.org/presentationml/2006/ole">
            <p:oleObj spid="_x0000_s46083" name="Równanie" r:id="rId4" imgW="1549080" imgH="342720" progId="Equation.3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04800" y="53295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Powyższe równania iteruje się do uzgodnienia f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, f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,…, </a:t>
            </a:r>
            <a:r>
              <a:rPr lang="pl-PL" sz="2400" dirty="0" err="1" smtClean="0"/>
              <a:t>f</a:t>
            </a:r>
            <a:r>
              <a:rPr lang="pl-PL" sz="2400" baseline="-25000" dirty="0" err="1" smtClean="0"/>
              <a:t>m</a:t>
            </a:r>
            <a:endParaRPr lang="pl-PL" sz="2400" baseline="-25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1000" y="4572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n</a:t>
            </a:r>
            <a:r>
              <a:rPr lang="pl-PL" baseline="-25000" dirty="0" err="1" smtClean="0"/>
              <a:t>m</a:t>
            </a:r>
            <a:r>
              <a:rPr lang="pl-PL" dirty="0" smtClean="0"/>
              <a:t> jest całkowitą liczbą punktów w m-tym oknie, </a:t>
            </a:r>
            <a:r>
              <a:rPr lang="pl-PL" dirty="0" err="1" smtClean="0"/>
              <a:t>f</a:t>
            </a:r>
            <a:r>
              <a:rPr lang="pl-PL" baseline="-25000" dirty="0" err="1" smtClean="0"/>
              <a:t>m</a:t>
            </a:r>
            <a:r>
              <a:rPr lang="pl-PL" dirty="0" smtClean="0"/>
              <a:t> jest „bezwymiarową energią swobodną m-tego okna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2552700" y="-13335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407555" name="Picture 3" descr="figure4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"/>
            <a:ext cx="3649663" cy="6438900"/>
          </a:xfrm>
          <a:prstGeom prst="rect">
            <a:avLst/>
          </a:prstGeom>
          <a:noFill/>
        </p:spPr>
      </p:pic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8374063" y="228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8297863" y="3429000"/>
            <a:ext cx="457200" cy="5334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5554663" y="3184525"/>
            <a:ext cx="2362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Ph-Et (model of Phe)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5326063" y="6537325"/>
            <a:ext cx="3048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Et-S-Prop (model of Phe)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2466975" y="-123825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407561" name="Picture 9" descr="figure4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228600"/>
            <a:ext cx="3792537" cy="6400800"/>
          </a:xfrm>
          <a:prstGeom prst="rect">
            <a:avLst/>
          </a:prstGeom>
          <a:noFill/>
        </p:spPr>
      </p:pic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3886200" y="228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3962400" y="3657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838200" y="3200400"/>
            <a:ext cx="289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isobutane (model of Val)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7565" name="Text Box 13"/>
          <p:cNvSpPr txBox="1">
            <a:spLocks noChangeArrowheads="1"/>
          </p:cNvSpPr>
          <p:nvPr/>
        </p:nvSpPr>
        <p:spPr bwMode="auto">
          <a:xfrm>
            <a:off x="685800" y="6537325"/>
            <a:ext cx="3048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isopentane (model of Leu)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pl-PL" sz="3200" dirty="0" smtClean="0"/>
              <a:t>Metoda wymiany replik</a:t>
            </a:r>
            <a:endParaRPr lang="pl-PL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20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Symulujemy, przy użyciu MC lub MD,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niezależnych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trajektorii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l-PL" sz="2000" kern="0" baseline="0" dirty="0" smtClean="0">
                <a:latin typeface="+mn-lt"/>
              </a:rPr>
              <a:t>Co</a:t>
            </a:r>
            <a:r>
              <a:rPr lang="pl-PL" sz="2000" kern="0" dirty="0" smtClean="0">
                <a:latin typeface="+mn-lt"/>
              </a:rPr>
              <a:t> M kroków MC/MD, wymieniamy temperaturę między trajektoriami, zgodnie z prawdopodobieństwem </a:t>
            </a:r>
            <a:r>
              <a:rPr lang="pl-PL" sz="2000" kern="0" dirty="0" err="1" smtClean="0">
                <a:latin typeface="+mn-lt"/>
              </a:rPr>
              <a:t>bolzmanowskim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multip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55950"/>
            <a:ext cx="7086600" cy="2330450"/>
          </a:xfrm>
          <a:prstGeom prst="rect">
            <a:avLst/>
          </a:prstGeom>
          <a:noFill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81200" y="5486400"/>
            <a:ext cx="955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000" b="0" dirty="0" smtClean="0"/>
              <a:t>zwykła</a:t>
            </a:r>
            <a:endParaRPr lang="en-US" sz="2000" b="0" dirty="0"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25544" y="1642646"/>
            <a:ext cx="3689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0" dirty="0" err="1">
                <a:latin typeface="Times New Roman" pitchFamily="18" charset="0"/>
                <a:cs typeface="Times New Roman" pitchFamily="18" charset="0"/>
              </a:rPr>
              <a:t>Y.Rhee</a:t>
            </a:r>
            <a:r>
              <a:rPr lang="pl-PL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0" dirty="0" err="1">
                <a:latin typeface="Times New Roman" pitchFamily="18" charset="0"/>
                <a:cs typeface="Times New Roman" pitchFamily="18" charset="0"/>
              </a:rPr>
              <a:t>V.Pande</a:t>
            </a:r>
            <a:r>
              <a:rPr lang="pl-PL" sz="1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600" b="0" i="1" dirty="0" err="1">
                <a:latin typeface="Times New Roman" pitchFamily="18" charset="0"/>
                <a:cs typeface="Times New Roman" pitchFamily="18" charset="0"/>
              </a:rPr>
              <a:t>Biophys</a:t>
            </a:r>
            <a:r>
              <a:rPr lang="pl-PL" sz="1600" b="0" i="1" dirty="0">
                <a:latin typeface="Times New Roman" pitchFamily="18" charset="0"/>
                <a:cs typeface="Times New Roman" pitchFamily="18" charset="0"/>
              </a:rPr>
              <a:t>. J.</a:t>
            </a:r>
            <a:r>
              <a:rPr lang="pl-PL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84,</a:t>
            </a:r>
            <a:r>
              <a:rPr lang="pl-PL" sz="1600" b="0" dirty="0">
                <a:latin typeface="Times New Roman" pitchFamily="18" charset="0"/>
                <a:cs typeface="Times New Roman" pitchFamily="18" charset="0"/>
              </a:rPr>
              <a:t> 775, 2003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5400" y="5486400"/>
            <a:ext cx="1954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000" b="0" dirty="0" smtClean="0"/>
              <a:t>zwielokrotniona</a:t>
            </a:r>
            <a:endParaRPr lang="en-US" sz="2000" b="0" dirty="0">
              <a:cs typeface="Times New Roman" pitchFamily="18" charset="0"/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1939925" y="6019800"/>
          <a:ext cx="4957763" cy="677863"/>
        </p:xfrm>
        <a:graphic>
          <a:graphicData uri="http://schemas.openxmlformats.org/presentationml/2006/ole">
            <p:oleObj spid="_x0000_s47106" name="Równanie" r:id="rId4" imgW="17650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886200" cy="2914650"/>
          </a:xfrm>
          <a:prstGeom prst="rect">
            <a:avLst/>
          </a:prstGeom>
          <a:noFill/>
        </p:spPr>
      </p:pic>
      <p:pic>
        <p:nvPicPr>
          <p:cNvPr id="28675" name="Picture 3" descr="e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886200" cy="2914650"/>
          </a:xfrm>
          <a:prstGeom prst="rect">
            <a:avLst/>
          </a:prstGeom>
          <a:noFill/>
        </p:spPr>
      </p:pic>
      <p:pic>
        <p:nvPicPr>
          <p:cNvPr id="28677" name="Picture 5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3810000" cy="2857500"/>
          </a:xfrm>
          <a:prstGeom prst="rect">
            <a:avLst/>
          </a:prstGeom>
          <a:noFill/>
        </p:spPr>
      </p:pic>
      <p:pic>
        <p:nvPicPr>
          <p:cNvPr id="28678" name="Picture 6" descr="pate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"/>
            <a:ext cx="3733800" cy="28575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6032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1600" dirty="0" smtClean="0"/>
              <a:t>krok</a:t>
            </a:r>
            <a:endParaRPr lang="en-US" sz="1600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629400" y="6324600"/>
            <a:ext cx="6032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1600" dirty="0" smtClean="0"/>
              <a:t>krok</a:t>
            </a:r>
            <a:endParaRPr lang="en-US" sz="1600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33600" y="2971800"/>
            <a:ext cx="6032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1600" dirty="0" smtClean="0"/>
              <a:t>krok</a:t>
            </a:r>
            <a:endParaRPr lang="pl-PL" sz="1600" dirty="0"/>
          </a:p>
          <a:p>
            <a:endParaRPr lang="en-US" sz="1600" dirty="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 rot="16200000">
            <a:off x="4458903" y="4695617"/>
            <a:ext cx="86754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dirty="0" smtClean="0"/>
              <a:t>energia</a:t>
            </a:r>
            <a:endParaRPr lang="en-US" sz="1600" dirty="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 rot="16200000">
            <a:off x="319087" y="1509713"/>
            <a:ext cx="3079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/>
              <a:t>T</a:t>
            </a:r>
            <a:endParaRPr lang="en-US" sz="1600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 rot="16200000">
            <a:off x="4738687" y="1433513"/>
            <a:ext cx="3079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/>
              <a:t>T</a:t>
            </a:r>
            <a:endParaRPr lang="en-US" sz="1600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 rot="16200000">
            <a:off x="24606" y="4928394"/>
            <a:ext cx="5921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/>
              <a:t>ln(P)</a:t>
            </a:r>
            <a:endParaRPr lang="en-US" sz="160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81200" y="6324600"/>
            <a:ext cx="908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600" dirty="0" smtClean="0"/>
              <a:t>energia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e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143125"/>
          </a:xfrm>
          <a:prstGeom prst="rect">
            <a:avLst/>
          </a:prstGeom>
          <a:noFill/>
        </p:spPr>
      </p:pic>
      <p:pic>
        <p:nvPicPr>
          <p:cNvPr id="26627" name="Picture 3" descr="rms_e320_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57700"/>
            <a:ext cx="3200400" cy="2400300"/>
          </a:xfrm>
          <a:prstGeom prst="rect">
            <a:avLst/>
          </a:prstGeom>
          <a:noFill/>
        </p:spPr>
      </p:pic>
      <p:pic>
        <p:nvPicPr>
          <p:cNvPr id="26628" name="Picture 4" descr="rms_e160_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457700"/>
            <a:ext cx="3200400" cy="2400300"/>
          </a:xfrm>
          <a:prstGeom prst="rect">
            <a:avLst/>
          </a:prstGeom>
          <a:noFill/>
        </p:spPr>
      </p:pic>
      <p:pic>
        <p:nvPicPr>
          <p:cNvPr id="26629" name="Picture 5" descr="rms_e40_0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66900"/>
            <a:ext cx="3200400" cy="2400300"/>
          </a:xfrm>
          <a:prstGeom prst="rect">
            <a:avLst/>
          </a:prstGeom>
          <a:noFill/>
        </p:spPr>
      </p:pic>
      <p:pic>
        <p:nvPicPr>
          <p:cNvPr id="26630" name="Picture 6" descr="rms_e20_0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866900"/>
            <a:ext cx="3200400" cy="2400300"/>
          </a:xfrm>
          <a:prstGeom prst="rect">
            <a:avLst/>
          </a:prstGeom>
          <a:noFill/>
        </p:spPr>
      </p:pic>
      <p:pic>
        <p:nvPicPr>
          <p:cNvPr id="26631" name="Picture 7" descr="rms_e80_0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</p:spPr>
      </p:pic>
      <p:pic>
        <p:nvPicPr>
          <p:cNvPr id="26632" name="Picture 8" descr="rms_e10_0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66900"/>
            <a:ext cx="3200400" cy="2400300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" y="2019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352800" y="2095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400800" y="2095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000" y="46101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352800" y="4610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160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324600" y="4610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320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40386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038600" y="144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895600" y="685800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energia</a:t>
            </a:r>
            <a:endParaRPr lang="en-US" dirty="0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876800" y="1295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rms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5410200" y="838200"/>
            <a:ext cx="330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300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350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400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500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600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700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400800" y="12192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temperatur</a:t>
            </a:r>
            <a:r>
              <a:rPr lang="pl-PL" dirty="0" smtClean="0"/>
              <a:t>a</a:t>
            </a:r>
            <a:endParaRPr lang="en-US" dirty="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514600" y="0"/>
            <a:ext cx="383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</a:t>
            </a:r>
            <a:r>
              <a:rPr lang="pl-PL" dirty="0" smtClean="0"/>
              <a:t>Niezależne symulacje kanoniczne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ms_e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3200400" cy="2400300"/>
          </a:xfrm>
          <a:prstGeom prst="rect">
            <a:avLst/>
          </a:prstGeom>
          <a:noFill/>
        </p:spPr>
      </p:pic>
      <p:pic>
        <p:nvPicPr>
          <p:cNvPr id="27651" name="Picture 3" descr="rms_e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3200400" cy="2400300"/>
          </a:xfrm>
          <a:prstGeom prst="rect">
            <a:avLst/>
          </a:prstGeom>
          <a:noFill/>
        </p:spPr>
      </p:pic>
      <p:pic>
        <p:nvPicPr>
          <p:cNvPr id="27652" name="Picture 4" descr="rms_e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200400" cy="2400300"/>
          </a:xfrm>
          <a:prstGeom prst="rect">
            <a:avLst/>
          </a:prstGeom>
          <a:noFill/>
        </p:spPr>
      </p:pic>
      <p:pic>
        <p:nvPicPr>
          <p:cNvPr id="27653" name="Picture 5" descr="rms_e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33400"/>
            <a:ext cx="3200400" cy="2400300"/>
          </a:xfrm>
          <a:prstGeom prst="rect">
            <a:avLst/>
          </a:prstGeom>
          <a:noFill/>
        </p:spPr>
      </p:pic>
      <p:pic>
        <p:nvPicPr>
          <p:cNvPr id="27654" name="Picture 6" descr="rms_e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33400"/>
            <a:ext cx="3200400" cy="2400300"/>
          </a:xfrm>
          <a:prstGeom prst="rect">
            <a:avLst/>
          </a:prstGeom>
          <a:noFill/>
        </p:spPr>
      </p:pic>
      <p:pic>
        <p:nvPicPr>
          <p:cNvPr id="27655" name="Picture 7" descr="rms_e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3400"/>
            <a:ext cx="3200400" cy="2400300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53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52800" y="60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400800" y="60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3528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3246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320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3657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657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14600" y="5562600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energ</a:t>
            </a:r>
            <a:r>
              <a:rPr lang="pl-PL" dirty="0" err="1" smtClean="0"/>
              <a:t>ia</a:t>
            </a:r>
            <a:endParaRPr lang="en-US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495800" y="6172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rms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5257800" y="5715000"/>
            <a:ext cx="330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300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350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400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500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600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700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248400" y="60960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temperatur</a:t>
            </a:r>
            <a:r>
              <a:rPr lang="pl-PL" dirty="0" smtClean="0"/>
              <a:t>a</a:t>
            </a:r>
            <a:endParaRPr lang="en-US" dirty="0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219200" y="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Symulacje zwielokrotnionej wymiany replik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7669" name="Picture 21" descr="1e0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1676400" cy="1179513"/>
          </a:xfrm>
          <a:prstGeom prst="rect">
            <a:avLst/>
          </a:prstGeom>
          <a:noFill/>
        </p:spPr>
      </p:pic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371600" y="58674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1E0G </a:t>
            </a:r>
          </a:p>
          <a:p>
            <a:r>
              <a:rPr lang="pl-PL"/>
              <a:t>48aa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/>
          <p:cNvGrpSpPr/>
          <p:nvPr/>
        </p:nvGrpSpPr>
        <p:grpSpPr>
          <a:xfrm>
            <a:off x="1981200" y="1066800"/>
            <a:ext cx="4819650" cy="5410200"/>
            <a:chOff x="1644650" y="381000"/>
            <a:chExt cx="5384800" cy="6172200"/>
          </a:xfrm>
        </p:grpSpPr>
        <p:sp>
          <p:nvSpPr>
            <p:cNvPr id="19458" name="AutoShape 4"/>
            <p:cNvSpPr>
              <a:spLocks noChangeArrowheads="1"/>
            </p:cNvSpPr>
            <p:nvPr/>
          </p:nvSpPr>
          <p:spPr bwMode="auto">
            <a:xfrm>
              <a:off x="2514600" y="1219200"/>
              <a:ext cx="3886200" cy="533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Zaburz konfigurację X</a:t>
              </a:r>
              <a:r>
                <a:rPr lang="pl-PL" baseline="-25000"/>
                <a:t>o</a:t>
              </a:r>
              <a:r>
                <a:rPr lang="pl-PL"/>
                <a:t>: X</a:t>
              </a:r>
              <a:r>
                <a:rPr lang="pl-PL" baseline="-25000"/>
                <a:t>1</a:t>
              </a:r>
              <a:r>
                <a:rPr lang="pl-PL"/>
                <a:t> = X</a:t>
              </a:r>
              <a:r>
                <a:rPr lang="pl-PL" baseline="-25000"/>
                <a:t>o</a:t>
              </a:r>
              <a:r>
                <a:rPr lang="pl-PL"/>
                <a:t> + </a:t>
              </a:r>
              <a:r>
                <a:rPr lang="pl-PL">
                  <a:latin typeface="Symbol" pitchFamily="18" charset="2"/>
                </a:rPr>
                <a:t>D</a:t>
              </a:r>
              <a:r>
                <a:rPr lang="pl-PL"/>
                <a:t>X</a:t>
              </a:r>
              <a:endParaRPr lang="pl-PL" baseline="-25000"/>
            </a:p>
          </p:txBody>
        </p:sp>
        <p:sp>
          <p:nvSpPr>
            <p:cNvPr id="19459" name="AutoShape 5"/>
            <p:cNvSpPr>
              <a:spLocks noChangeArrowheads="1"/>
            </p:cNvSpPr>
            <p:nvPr/>
          </p:nvSpPr>
          <p:spPr bwMode="auto">
            <a:xfrm>
              <a:off x="2819400" y="2057400"/>
              <a:ext cx="3276600" cy="533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dirty="0"/>
                <a:t>Oblicz nową energię (E</a:t>
              </a:r>
              <a:r>
                <a:rPr lang="pl-PL" baseline="-25000" dirty="0"/>
                <a:t>1</a:t>
              </a:r>
              <a:r>
                <a:rPr lang="pl-PL" dirty="0"/>
                <a:t>)</a:t>
              </a:r>
            </a:p>
          </p:txBody>
        </p:sp>
        <p:sp>
          <p:nvSpPr>
            <p:cNvPr id="19460" name="AutoShape 6"/>
            <p:cNvSpPr>
              <a:spLocks noChangeArrowheads="1"/>
            </p:cNvSpPr>
            <p:nvPr/>
          </p:nvSpPr>
          <p:spPr bwMode="auto">
            <a:xfrm>
              <a:off x="2819400" y="381000"/>
              <a:ext cx="3276600" cy="533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Konfiguracja X</a:t>
              </a:r>
              <a:r>
                <a:rPr lang="pl-PL" baseline="-25000"/>
                <a:t>o</a:t>
              </a:r>
              <a:r>
                <a:rPr lang="pl-PL"/>
                <a:t>, energia E</a:t>
              </a:r>
              <a:r>
                <a:rPr lang="pl-PL" baseline="-25000"/>
                <a:t>o</a:t>
              </a:r>
            </a:p>
          </p:txBody>
        </p:sp>
        <p:sp>
          <p:nvSpPr>
            <p:cNvPr id="19461" name="AutoShape 7"/>
            <p:cNvSpPr>
              <a:spLocks noChangeArrowheads="1"/>
            </p:cNvSpPr>
            <p:nvPr/>
          </p:nvSpPr>
          <p:spPr bwMode="auto">
            <a:xfrm>
              <a:off x="3429000" y="2743200"/>
              <a:ext cx="2057400" cy="6858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E</a:t>
              </a:r>
              <a:r>
                <a:rPr lang="pl-PL" baseline="-25000"/>
                <a:t>1</a:t>
              </a:r>
              <a:r>
                <a:rPr lang="pl-PL"/>
                <a:t>&lt;E</a:t>
              </a:r>
              <a:r>
                <a:rPr lang="pl-PL" baseline="-25000"/>
                <a:t>o </a:t>
              </a:r>
              <a:r>
                <a:rPr lang="pl-PL" baseline="30000"/>
                <a:t>?</a:t>
              </a:r>
            </a:p>
          </p:txBody>
        </p:sp>
        <p:sp>
          <p:nvSpPr>
            <p:cNvPr id="19462" name="AutoShape 8"/>
            <p:cNvSpPr>
              <a:spLocks noChangeArrowheads="1"/>
            </p:cNvSpPr>
            <p:nvPr/>
          </p:nvSpPr>
          <p:spPr bwMode="auto">
            <a:xfrm>
              <a:off x="3005138" y="3810000"/>
              <a:ext cx="2895600" cy="4572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Wylosuj Y z U(0,1)</a:t>
              </a:r>
            </a:p>
          </p:txBody>
        </p:sp>
        <p:sp>
          <p:nvSpPr>
            <p:cNvPr id="19463" name="AutoShape 10"/>
            <p:cNvSpPr>
              <a:spLocks noChangeArrowheads="1"/>
            </p:cNvSpPr>
            <p:nvPr/>
          </p:nvSpPr>
          <p:spPr bwMode="auto">
            <a:xfrm>
              <a:off x="2990850" y="4419600"/>
              <a:ext cx="2895600" cy="4572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Oblicz W=exp[-(E</a:t>
              </a:r>
              <a:r>
                <a:rPr lang="pl-PL" baseline="-25000"/>
                <a:t>1</a:t>
              </a:r>
              <a:r>
                <a:rPr lang="pl-PL"/>
                <a:t>-E</a:t>
              </a:r>
              <a:r>
                <a:rPr lang="pl-PL" baseline="-25000"/>
                <a:t>o</a:t>
              </a:r>
              <a:r>
                <a:rPr lang="pl-PL"/>
                <a:t>)/kT]</a:t>
              </a:r>
            </a:p>
          </p:txBody>
        </p:sp>
        <p:sp>
          <p:nvSpPr>
            <p:cNvPr id="19464" name="AutoShape 11"/>
            <p:cNvSpPr>
              <a:spLocks noChangeArrowheads="1"/>
            </p:cNvSpPr>
            <p:nvPr/>
          </p:nvSpPr>
          <p:spPr bwMode="auto">
            <a:xfrm>
              <a:off x="3376613" y="5181600"/>
              <a:ext cx="2133600" cy="533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W&gt;Y?</a:t>
              </a:r>
              <a:endParaRPr lang="pl-PL" baseline="30000"/>
            </a:p>
          </p:txBody>
        </p:sp>
        <p:sp>
          <p:nvSpPr>
            <p:cNvPr id="19465" name="AutoShape 12"/>
            <p:cNvSpPr>
              <a:spLocks noChangeArrowheads="1"/>
            </p:cNvSpPr>
            <p:nvPr/>
          </p:nvSpPr>
          <p:spPr bwMode="auto">
            <a:xfrm>
              <a:off x="2809875" y="6019800"/>
              <a:ext cx="3276600" cy="533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/>
                <a:t>X</a:t>
              </a:r>
              <a:r>
                <a:rPr lang="pl-PL" baseline="-25000"/>
                <a:t>o</a:t>
              </a:r>
              <a:r>
                <a:rPr lang="pl-PL"/>
                <a:t>=X</a:t>
              </a:r>
              <a:r>
                <a:rPr lang="pl-PL" baseline="-25000"/>
                <a:t>1</a:t>
              </a:r>
              <a:r>
                <a:rPr lang="pl-PL"/>
                <a:t>,</a:t>
              </a:r>
              <a:r>
                <a:rPr lang="pl-PL" baseline="-25000"/>
                <a:t> </a:t>
              </a:r>
              <a:r>
                <a:rPr lang="pl-PL"/>
                <a:t>E</a:t>
              </a:r>
              <a:r>
                <a:rPr lang="pl-PL" baseline="-25000"/>
                <a:t>o</a:t>
              </a:r>
              <a:r>
                <a:rPr lang="pl-PL"/>
                <a:t>=E</a:t>
              </a:r>
              <a:r>
                <a:rPr lang="pl-PL" baseline="-25000"/>
                <a:t>1</a:t>
              </a:r>
            </a:p>
          </p:txBody>
        </p:sp>
        <p:cxnSp>
          <p:nvCxnSpPr>
            <p:cNvPr id="19466" name="AutoShape 13"/>
            <p:cNvCxnSpPr>
              <a:cxnSpLocks noChangeShapeType="1"/>
              <a:stCxn id="19460" idx="2"/>
              <a:endCxn id="19458" idx="0"/>
            </p:cNvCxnSpPr>
            <p:nvPr/>
          </p:nvCxnSpPr>
          <p:spPr bwMode="auto">
            <a:xfrm>
              <a:off x="4457700" y="914400"/>
              <a:ext cx="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7" name="AutoShape 14"/>
            <p:cNvCxnSpPr>
              <a:cxnSpLocks noChangeShapeType="1"/>
              <a:stCxn id="19458" idx="2"/>
              <a:endCxn id="19459" idx="0"/>
            </p:cNvCxnSpPr>
            <p:nvPr/>
          </p:nvCxnSpPr>
          <p:spPr bwMode="auto">
            <a:xfrm>
              <a:off x="4457700" y="1752600"/>
              <a:ext cx="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8" name="AutoShape 15"/>
            <p:cNvCxnSpPr>
              <a:cxnSpLocks noChangeShapeType="1"/>
              <a:stCxn id="19459" idx="2"/>
              <a:endCxn id="19461" idx="0"/>
            </p:cNvCxnSpPr>
            <p:nvPr/>
          </p:nvCxnSpPr>
          <p:spPr bwMode="auto">
            <a:xfrm>
              <a:off x="4457700" y="2590800"/>
              <a:ext cx="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9" name="AutoShape 16"/>
            <p:cNvCxnSpPr>
              <a:cxnSpLocks noChangeShapeType="1"/>
              <a:stCxn id="19461" idx="2"/>
              <a:endCxn id="19462" idx="0"/>
            </p:cNvCxnSpPr>
            <p:nvPr/>
          </p:nvCxnSpPr>
          <p:spPr bwMode="auto">
            <a:xfrm flipH="1">
              <a:off x="4452938" y="3429000"/>
              <a:ext cx="4762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70" name="AutoShape 17"/>
            <p:cNvCxnSpPr>
              <a:cxnSpLocks noChangeShapeType="1"/>
              <a:stCxn id="19462" idx="2"/>
              <a:endCxn id="19463" idx="0"/>
            </p:cNvCxnSpPr>
            <p:nvPr/>
          </p:nvCxnSpPr>
          <p:spPr bwMode="auto">
            <a:xfrm flipH="1">
              <a:off x="4438650" y="4267200"/>
              <a:ext cx="14288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71" name="AutoShape 18"/>
            <p:cNvCxnSpPr>
              <a:cxnSpLocks noChangeShapeType="1"/>
              <a:stCxn id="19463" idx="2"/>
              <a:endCxn id="19464" idx="0"/>
            </p:cNvCxnSpPr>
            <p:nvPr/>
          </p:nvCxnSpPr>
          <p:spPr bwMode="auto">
            <a:xfrm>
              <a:off x="4438650" y="4876800"/>
              <a:ext cx="4763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72" name="AutoShape 19"/>
            <p:cNvCxnSpPr>
              <a:cxnSpLocks noChangeShapeType="1"/>
              <a:stCxn id="19464" idx="2"/>
              <a:endCxn id="19465" idx="0"/>
            </p:cNvCxnSpPr>
            <p:nvPr/>
          </p:nvCxnSpPr>
          <p:spPr bwMode="auto">
            <a:xfrm>
              <a:off x="4443413" y="5715000"/>
              <a:ext cx="4762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473" name="Text Box 20"/>
            <p:cNvSpPr txBox="1">
              <a:spLocks noChangeArrowheads="1"/>
            </p:cNvSpPr>
            <p:nvPr/>
          </p:nvSpPr>
          <p:spPr bwMode="auto">
            <a:xfrm>
              <a:off x="4495800" y="3443288"/>
              <a:ext cx="565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NIE</a:t>
              </a:r>
            </a:p>
          </p:txBody>
        </p:sp>
        <p:cxnSp>
          <p:nvCxnSpPr>
            <p:cNvPr id="19474" name="AutoShape 22"/>
            <p:cNvCxnSpPr>
              <a:cxnSpLocks noChangeShapeType="1"/>
              <a:stCxn id="19461" idx="3"/>
              <a:endCxn id="19465" idx="3"/>
            </p:cNvCxnSpPr>
            <p:nvPr/>
          </p:nvCxnSpPr>
          <p:spPr bwMode="auto">
            <a:xfrm>
              <a:off x="5486400" y="3086100"/>
              <a:ext cx="600075" cy="3200400"/>
            </a:xfrm>
            <a:prstGeom prst="bentConnector3">
              <a:avLst>
                <a:gd name="adj1" fmla="val 1380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5" name="Text Box 23"/>
            <p:cNvSpPr txBox="1">
              <a:spLocks noChangeArrowheads="1"/>
            </p:cNvSpPr>
            <p:nvPr/>
          </p:nvSpPr>
          <p:spPr bwMode="auto">
            <a:xfrm>
              <a:off x="6400800" y="4357688"/>
              <a:ext cx="628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TAK</a:t>
              </a:r>
            </a:p>
          </p:txBody>
        </p:sp>
        <p:sp>
          <p:nvSpPr>
            <p:cNvPr id="19476" name="Text Box 24"/>
            <p:cNvSpPr txBox="1">
              <a:spLocks noChangeArrowheads="1"/>
            </p:cNvSpPr>
            <p:nvPr/>
          </p:nvSpPr>
          <p:spPr bwMode="auto">
            <a:xfrm>
              <a:off x="4557713" y="5667375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TAK</a:t>
              </a:r>
            </a:p>
          </p:txBody>
        </p:sp>
        <p:cxnSp>
          <p:nvCxnSpPr>
            <p:cNvPr id="19477" name="AutoShape 25"/>
            <p:cNvCxnSpPr>
              <a:cxnSpLocks noChangeShapeType="1"/>
              <a:stCxn id="19464" idx="1"/>
              <a:endCxn id="19460" idx="1"/>
            </p:cNvCxnSpPr>
            <p:nvPr/>
          </p:nvCxnSpPr>
          <p:spPr bwMode="auto">
            <a:xfrm rot="10800000">
              <a:off x="2819400" y="647700"/>
              <a:ext cx="557213" cy="4800600"/>
            </a:xfrm>
            <a:prstGeom prst="bentConnector3">
              <a:avLst>
                <a:gd name="adj1" fmla="val 2008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8" name="Text Box 26"/>
            <p:cNvSpPr txBox="1">
              <a:spLocks noChangeArrowheads="1"/>
            </p:cNvSpPr>
            <p:nvPr/>
          </p:nvSpPr>
          <p:spPr bwMode="auto">
            <a:xfrm>
              <a:off x="1644650" y="27432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NIE</a:t>
              </a:r>
            </a:p>
          </p:txBody>
        </p:sp>
        <p:cxnSp>
          <p:nvCxnSpPr>
            <p:cNvPr id="19479" name="AutoShape 27"/>
            <p:cNvCxnSpPr>
              <a:cxnSpLocks noChangeShapeType="1"/>
              <a:stCxn id="19465" idx="1"/>
              <a:endCxn id="19460" idx="0"/>
            </p:cNvCxnSpPr>
            <p:nvPr/>
          </p:nvCxnSpPr>
          <p:spPr bwMode="auto">
            <a:xfrm rot="10800000" flipH="1">
              <a:off x="2809875" y="381000"/>
              <a:ext cx="1647825" cy="5905500"/>
            </a:xfrm>
            <a:prstGeom prst="bentConnector4">
              <a:avLst>
                <a:gd name="adj1" fmla="val -93259"/>
                <a:gd name="adj2" fmla="val 1038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5" name="pole tekstowe 24"/>
          <p:cNvSpPr txBox="1"/>
          <p:nvPr/>
        </p:nvSpPr>
        <p:spPr>
          <a:xfrm>
            <a:off x="30480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Monte Carlo: algorytm </a:t>
            </a:r>
            <a:r>
              <a:rPr lang="pl-PL" sz="3200" dirty="0" err="1" smtClean="0"/>
              <a:t>Metropolisa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2" name="Picture 16" descr="C:\Documents and Settings\czarek\My Documents\juelich\E0G\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48200"/>
            <a:ext cx="1912938" cy="1981200"/>
          </a:xfrm>
          <a:prstGeom prst="rect">
            <a:avLst/>
          </a:prstGeom>
          <a:noFill/>
        </p:spPr>
      </p:pic>
      <p:pic>
        <p:nvPicPr>
          <p:cNvPr id="34831" name="Picture 15" descr="C:\Documents and Settings\czarek\My Documents\juelich\E0G\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00600"/>
            <a:ext cx="1644650" cy="1835150"/>
          </a:xfrm>
          <a:prstGeom prst="rect">
            <a:avLst/>
          </a:prstGeom>
          <a:noFill/>
        </p:spPr>
      </p:pic>
      <p:pic>
        <p:nvPicPr>
          <p:cNvPr id="34830" name="Picture 14" descr="C:\Documents and Settings\czarek\My Documents\juelich\E0G\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648200"/>
            <a:ext cx="2139950" cy="183515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5581650" y="3697288"/>
            <a:ext cx="1258888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5302250" y="3733800"/>
            <a:ext cx="22383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3352800" y="3505200"/>
            <a:ext cx="2209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2286000" y="3716338"/>
            <a:ext cx="119697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33" name="Picture 17" descr="C:\Documents and Settings\czarek\My Documents\juelich\E0G\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90800"/>
            <a:ext cx="1933575" cy="2101850"/>
          </a:xfrm>
          <a:prstGeom prst="rect">
            <a:avLst/>
          </a:prstGeom>
          <a:noFill/>
        </p:spPr>
      </p:pic>
      <p:pic>
        <p:nvPicPr>
          <p:cNvPr id="34834" name="Picture 18" descr="C:\Documents and Settings\czarek\My Documents\juelich\E0G\e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52400"/>
            <a:ext cx="1720850" cy="2254250"/>
          </a:xfrm>
          <a:prstGeom prst="rect">
            <a:avLst/>
          </a:prstGeom>
          <a:noFill/>
        </p:spPr>
      </p:pic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362200" y="21336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36" name="Picture 20" descr="C:\Documents and Settings\czarek\My Documents\juelich\E0G\e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52400"/>
            <a:ext cx="2819400" cy="1760538"/>
          </a:xfrm>
          <a:prstGeom prst="rect">
            <a:avLst/>
          </a:prstGeom>
          <a:noFill/>
        </p:spPr>
      </p:pic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4191000" y="1371600"/>
            <a:ext cx="815975" cy="182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38" name="Picture 22" descr="C:\Documents and Settings\czarek\My Documents\juelich\E0G\e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152400"/>
            <a:ext cx="2540000" cy="1951038"/>
          </a:xfrm>
          <a:prstGeom prst="rect">
            <a:avLst/>
          </a:prstGeom>
          <a:noFill/>
        </p:spPr>
      </p:pic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5565775" y="1919288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40" name="Picture 24" descr="C:\Documents and Settings\czarek\My Documents\juelich\E0G\e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2514600"/>
            <a:ext cx="1981200" cy="1692275"/>
          </a:xfrm>
          <a:prstGeom prst="rect">
            <a:avLst/>
          </a:prstGeom>
          <a:noFill/>
        </p:spPr>
      </p:pic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5029200" y="32004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1676400" y="12954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1828800" y="609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24384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143000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990600" y="838200"/>
            <a:ext cx="533400" cy="533400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38200" y="457200"/>
            <a:ext cx="2362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867400" y="12954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019800" y="609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6294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5334000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181600" y="838200"/>
            <a:ext cx="533400" cy="533400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029200" y="457200"/>
            <a:ext cx="2362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6096000" y="1905000"/>
            <a:ext cx="533400" cy="533400"/>
          </a:xfrm>
          <a:prstGeom prst="ellipse">
            <a:avLst/>
          </a:prstGeom>
          <a:solidFill>
            <a:srgbClr val="FF0000">
              <a:alpha val="22000"/>
            </a:srgbClr>
          </a:solidFill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rot="16200000" flipH="1">
            <a:off x="5905500" y="17145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8991600" y="1295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3429000" y="1600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5400000" flipH="1" flipV="1">
            <a:off x="-533399" y="1600200"/>
            <a:ext cx="2286000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457200" y="1676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pole tekstowe 25"/>
          <p:cNvSpPr txBox="1">
            <a:spLocks noChangeArrowheads="1"/>
          </p:cNvSpPr>
          <p:nvPr/>
        </p:nvSpPr>
        <p:spPr bwMode="auto">
          <a:xfrm>
            <a:off x="58738" y="14906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E</a:t>
            </a:r>
            <a:r>
              <a:rPr lang="pl-PL" sz="2400" baseline="-25000"/>
              <a:t>0</a:t>
            </a:r>
          </a:p>
        </p:txBody>
      </p:sp>
      <p:cxnSp>
        <p:nvCxnSpPr>
          <p:cNvPr id="28" name="Łącznik prosty ze strzałką 27"/>
          <p:cNvCxnSpPr/>
          <p:nvPr/>
        </p:nvCxnSpPr>
        <p:spPr>
          <a:xfrm rot="5400000" flipH="1" flipV="1">
            <a:off x="3664744" y="1599406"/>
            <a:ext cx="2286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4656138" y="990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pole tekstowe 29"/>
          <p:cNvSpPr txBox="1">
            <a:spLocks noChangeArrowheads="1"/>
          </p:cNvSpPr>
          <p:nvPr/>
        </p:nvSpPr>
        <p:spPr bwMode="auto">
          <a:xfrm>
            <a:off x="4191000" y="762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E</a:t>
            </a:r>
            <a:r>
              <a:rPr lang="pl-PL" sz="2400" baseline="-25000"/>
              <a:t>1</a:t>
            </a:r>
          </a:p>
        </p:txBody>
      </p:sp>
      <p:sp>
        <p:nvSpPr>
          <p:cNvPr id="20504" name="pole tekstowe 30"/>
          <p:cNvSpPr txBox="1">
            <a:spLocks noChangeArrowheads="1"/>
          </p:cNvSpPr>
          <p:nvPr/>
        </p:nvSpPr>
        <p:spPr bwMode="auto">
          <a:xfrm>
            <a:off x="4648200" y="3124200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Akceptacja             z prawdopodobieństwem </a:t>
            </a:r>
          </a:p>
          <a:p>
            <a:r>
              <a:rPr lang="pl-PL" sz="2000"/>
              <a:t>exp[-(E</a:t>
            </a:r>
            <a:r>
              <a:rPr lang="pl-PL" sz="2000" baseline="-25000"/>
              <a:t>2</a:t>
            </a:r>
            <a:r>
              <a:rPr lang="pl-PL" sz="2000"/>
              <a:t>-E</a:t>
            </a:r>
            <a:r>
              <a:rPr lang="pl-PL" sz="2000" baseline="-25000"/>
              <a:t>1</a:t>
            </a:r>
            <a:r>
              <a:rPr lang="pl-PL" sz="2000"/>
              <a:t>)/k</a:t>
            </a:r>
            <a:r>
              <a:rPr lang="pl-PL" sz="2000" baseline="-25000"/>
              <a:t>B</a:t>
            </a:r>
            <a:r>
              <a:rPr lang="pl-PL" sz="2000"/>
              <a:t>T]</a:t>
            </a:r>
          </a:p>
        </p:txBody>
      </p:sp>
      <p:sp>
        <p:nvSpPr>
          <p:cNvPr id="32" name="Elipsa 31"/>
          <p:cNvSpPr/>
          <p:nvPr/>
        </p:nvSpPr>
        <p:spPr>
          <a:xfrm>
            <a:off x="6172200" y="2971800"/>
            <a:ext cx="533400" cy="533400"/>
          </a:xfrm>
          <a:prstGeom prst="ellipse">
            <a:avLst/>
          </a:prstGeom>
          <a:solidFill>
            <a:srgbClr val="FF0000">
              <a:alpha val="22000"/>
            </a:srgbClr>
          </a:solidFill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1633538" y="4951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1785938" y="4265613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2395538" y="5256213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1100138" y="5484813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947738" y="4494213"/>
            <a:ext cx="533400" cy="533400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795338" y="4113213"/>
            <a:ext cx="2362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39" name="Łącznik prosty ze strzałką 38"/>
          <p:cNvCxnSpPr/>
          <p:nvPr/>
        </p:nvCxnSpPr>
        <p:spPr>
          <a:xfrm rot="5400000" flipH="1" flipV="1">
            <a:off x="-577056" y="5257006"/>
            <a:ext cx="2286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338138" y="5943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4" name="pole tekstowe 40"/>
          <p:cNvSpPr txBox="1">
            <a:spLocks noChangeArrowheads="1"/>
          </p:cNvSpPr>
          <p:nvPr/>
        </p:nvSpPr>
        <p:spPr bwMode="auto">
          <a:xfrm>
            <a:off x="0" y="57435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E</a:t>
            </a:r>
            <a:r>
              <a:rPr lang="pl-PL" sz="2400" baseline="-25000"/>
              <a:t>1</a:t>
            </a:r>
          </a:p>
        </p:txBody>
      </p:sp>
      <p:sp>
        <p:nvSpPr>
          <p:cNvPr id="43" name="Elipsa 42"/>
          <p:cNvSpPr/>
          <p:nvPr/>
        </p:nvSpPr>
        <p:spPr>
          <a:xfrm>
            <a:off x="1938338" y="4876800"/>
            <a:ext cx="533400" cy="533400"/>
          </a:xfrm>
          <a:prstGeom prst="ellipse">
            <a:avLst/>
          </a:prstGeom>
          <a:solidFill>
            <a:srgbClr val="FF0000">
              <a:alpha val="22000"/>
            </a:srgbClr>
          </a:solidFill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44" name="Łącznik prosty ze strzałką 43"/>
          <p:cNvCxnSpPr/>
          <p:nvPr/>
        </p:nvCxnSpPr>
        <p:spPr>
          <a:xfrm flipV="1">
            <a:off x="1955800" y="5105400"/>
            <a:ext cx="287338" cy="104775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rot="5400000">
            <a:off x="1523207" y="3353594"/>
            <a:ext cx="762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8" name="pole tekstowe 48"/>
          <p:cNvSpPr txBox="1">
            <a:spLocks noChangeArrowheads="1"/>
          </p:cNvSpPr>
          <p:nvPr/>
        </p:nvSpPr>
        <p:spPr bwMode="auto">
          <a:xfrm>
            <a:off x="3429000" y="54102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Bezwzględna akceptacja   </a:t>
            </a:r>
          </a:p>
        </p:txBody>
      </p:sp>
      <p:sp>
        <p:nvSpPr>
          <p:cNvPr id="50" name="Elipsa 49"/>
          <p:cNvSpPr/>
          <p:nvPr/>
        </p:nvSpPr>
        <p:spPr>
          <a:xfrm>
            <a:off x="6553200" y="5334000"/>
            <a:ext cx="533400" cy="533400"/>
          </a:xfrm>
          <a:prstGeom prst="ellipse">
            <a:avLst/>
          </a:prstGeom>
          <a:solidFill>
            <a:srgbClr val="FF0000">
              <a:alpha val="22000"/>
            </a:srgbClr>
          </a:solidFill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Dynamika molekularna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85800" y="1030288"/>
          <a:ext cx="7391400" cy="4995862"/>
        </p:xfrm>
        <a:graphic>
          <a:graphicData uri="http://schemas.openxmlformats.org/presentationml/2006/ole">
            <p:oleObj spid="_x0000_s40962" name="Równanie" r:id="rId3" imgW="3606480" imgH="243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Sprzężenie z termostatem (metoda Berendsena)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25463" y="1143000"/>
          <a:ext cx="4668837" cy="2771775"/>
        </p:xfrm>
        <a:graphic>
          <a:graphicData uri="http://schemas.openxmlformats.org/presentationml/2006/ole">
            <p:oleObj spid="_x0000_s41986" name="Równanie" r:id="rId3" imgW="1625400" imgH="965160" progId="Equation.3">
              <p:embed/>
            </p:oleObj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09600" y="4376738"/>
            <a:ext cx="67056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</a:rPr>
              <a:t> – liczba stopni swobody (3</a:t>
            </a:r>
            <a:r>
              <a:rPr lang="en-US" sz="2400" i="1">
                <a:latin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t</a:t>
            </a:r>
            <a:r>
              <a:rPr lang="en-US" sz="2400">
                <a:latin typeface="Times New Roman" pitchFamily="18" charset="0"/>
              </a:rPr>
              <a:t> – parametr sprzężenia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Symbol" pitchFamily="18" charset="2"/>
              </a:rPr>
              <a:t>D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 – krok czasowy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– energia kinetyczna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04825" y="1066800"/>
          <a:ext cx="5499100" cy="1341438"/>
        </p:xfrm>
        <a:graphic>
          <a:graphicData uri="http://schemas.openxmlformats.org/presentationml/2006/ole">
            <p:oleObj spid="_x0000_s43010" name="Równanie" r:id="rId3" imgW="1892160" imgH="45720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73088" y="2590800"/>
          <a:ext cx="2855912" cy="598488"/>
        </p:xfrm>
        <a:graphic>
          <a:graphicData uri="http://schemas.openxmlformats.org/presentationml/2006/ole">
            <p:oleObj spid="_x0000_s43011" name="Równanie" r:id="rId4" imgW="1091880" imgH="228600" progId="Equation.3">
              <p:embed/>
            </p:oleObj>
          </a:graphicData>
        </a:graphic>
      </p:graphicFrame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457200" y="3429000"/>
          <a:ext cx="3581400" cy="1122363"/>
        </p:xfrm>
        <a:graphic>
          <a:graphicData uri="http://schemas.openxmlformats.org/presentationml/2006/ole">
            <p:oleObj spid="_x0000_s43012" name="Równanie" r:id="rId5" imgW="1422360" imgH="444240" progId="Equation.3">
              <p:embed/>
            </p:oleObj>
          </a:graphicData>
        </a:graphic>
      </p:graphicFrame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228600" y="152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Dynamika Langevina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4800600" y="2590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prawo Stokesa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4800600" y="37480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proces </a:t>
            </a:r>
            <a:r>
              <a:rPr lang="pl-PL" sz="2800">
                <a:latin typeface="Times New Roman" pitchFamily="18" charset="0"/>
              </a:rPr>
              <a:t>Wiener</a:t>
            </a:r>
            <a:r>
              <a:rPr lang="en-US" sz="2800">
                <a:latin typeface="Times New Roman" pitchFamily="18" charset="0"/>
              </a:rPr>
              <a:t>a</a:t>
            </a: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/>
        </p:nvGraphicFramePr>
        <p:xfrm>
          <a:off x="501650" y="4867275"/>
          <a:ext cx="3765550" cy="1266825"/>
        </p:xfrm>
        <a:graphic>
          <a:graphicData uri="http://schemas.openxmlformats.org/presentationml/2006/ole">
            <p:oleObj spid="_x0000_s43013" name="Równanie" r:id="rId6" imgW="1295280" imgH="431640" progId="Equation.3">
              <p:embed/>
            </p:oleObj>
          </a:graphicData>
        </a:graphic>
      </p:graphicFrame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4800600" y="5105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dynamika brownowska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686800" cy="868362"/>
          </a:xfrm>
        </p:spPr>
        <p:txBody>
          <a:bodyPr/>
          <a:lstStyle/>
          <a:p>
            <a:r>
              <a:rPr lang="pl-PL" sz="3200" dirty="0" smtClean="0"/>
              <a:t>Obliczanie średnich, wyższych momentów rozkładu z symulacji kanonicznych</a:t>
            </a:r>
            <a:endParaRPr lang="pl-PL" sz="32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ph idx="1"/>
          </p:nvPr>
        </p:nvGraphicFramePr>
        <p:xfrm>
          <a:off x="283833" y="1676400"/>
          <a:ext cx="8631567" cy="2514600"/>
        </p:xfrm>
        <a:graphic>
          <a:graphicData uri="http://schemas.openxmlformats.org/presentationml/2006/ole">
            <p:oleObj spid="_x0000_s37890" name="Równanie" r:id="rId3" imgW="3225600" imgH="939600" progId="Equation.3">
              <p:embed/>
            </p:oleObj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4690408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/>
              <a:t>Indeks </a:t>
            </a:r>
            <a:r>
              <a:rPr lang="pl-PL" sz="2000" i="1" dirty="0" smtClean="0"/>
              <a:t>i</a:t>
            </a:r>
            <a:r>
              <a:rPr lang="pl-PL" sz="2000" dirty="0" smtClean="0"/>
              <a:t> przebiega przez wszystkie kroki metody Monte Carlo  lub dynamiki molekularnej, z wyjątkiem okresu </a:t>
            </a:r>
            <a:r>
              <a:rPr lang="pl-PL" sz="2000" dirty="0" err="1" smtClean="0"/>
              <a:t>równowagowania</a:t>
            </a:r>
            <a:r>
              <a:rPr lang="pl-PL" sz="2000" dirty="0" smtClean="0"/>
              <a:t> (s kroków).</a:t>
            </a:r>
          </a:p>
          <a:p>
            <a:pPr>
              <a:spcBef>
                <a:spcPct val="50000"/>
              </a:spcBef>
            </a:pPr>
            <a:r>
              <a:rPr lang="pl-PL" sz="2000" b="1" dirty="0" smtClean="0"/>
              <a:t>Zaleta:</a:t>
            </a:r>
            <a:r>
              <a:rPr lang="pl-PL" sz="2000" dirty="0" smtClean="0"/>
              <a:t> metoda jest prosta i oczywista, nie wymaga sztuczek matematycznych.</a:t>
            </a:r>
          </a:p>
          <a:p>
            <a:pPr>
              <a:spcBef>
                <a:spcPct val="50000"/>
              </a:spcBef>
            </a:pPr>
            <a:r>
              <a:rPr lang="pl-PL" sz="2000" b="1" dirty="0" smtClean="0"/>
              <a:t>Wada:</a:t>
            </a:r>
            <a:r>
              <a:rPr lang="pl-PL" sz="2000" dirty="0" smtClean="0"/>
              <a:t> na ogół mała wiarygodność wyników (niezbieżność).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pl-PL" sz="3200" dirty="0" smtClean="0"/>
              <a:t>Przykład: energia i pojemność cieplna</a:t>
            </a:r>
            <a:endParaRPr lang="pl-PL" sz="3200" dirty="0"/>
          </a:p>
        </p:txBody>
      </p:sp>
      <p:graphicFrame>
        <p:nvGraphicFramePr>
          <p:cNvPr id="38914" name="Object 6"/>
          <p:cNvGraphicFramePr>
            <a:graphicFrameLocks noChangeAspect="1"/>
          </p:cNvGraphicFramePr>
          <p:nvPr/>
        </p:nvGraphicFramePr>
        <p:xfrm>
          <a:off x="579438" y="1260475"/>
          <a:ext cx="7950200" cy="2244725"/>
        </p:xfrm>
        <a:graphic>
          <a:graphicData uri="http://schemas.openxmlformats.org/presentationml/2006/ole">
            <p:oleObj spid="_x0000_s38914" name="Równanie" r:id="rId3" imgW="3504960" imgH="990360" progId="Equation.3">
              <p:embed/>
            </p:oleObj>
          </a:graphicData>
        </a:graphic>
      </p:graphicFrame>
      <p:pic>
        <p:nvPicPr>
          <p:cNvPr id="5" name="Obraz 4" descr="PII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752600"/>
            <a:ext cx="6096000" cy="4572000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3352800" y="1905000"/>
            <a:ext cx="0" cy="4114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352800" y="4864100"/>
            <a:ext cx="4038600" cy="0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340100" y="4419600"/>
            <a:ext cx="4038600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352800" y="5270500"/>
            <a:ext cx="4038600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590800" y="59436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832100" y="58801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467600" y="4572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&lt;E&gt;</a:t>
            </a:r>
            <a:endParaRPr lang="pl-PL" sz="28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648200" y="3048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&lt;&lt;E</a:t>
            </a:r>
            <a:r>
              <a:rPr lang="pl-PL" sz="2800" baseline="30000" dirty="0" smtClean="0"/>
              <a:t>2</a:t>
            </a:r>
            <a:r>
              <a:rPr lang="pl-PL" sz="2800" dirty="0" smtClean="0"/>
              <a:t>&gt;&gt;</a:t>
            </a:r>
            <a:endParaRPr lang="pl-PL" sz="28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0591800" y="3276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334000" y="38100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334000" y="52451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960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Symulacje kanoniczne prowadzi się w określonej temperaturze; jeżeli potrzebna jest zależność temperaturowa danej wielkości, należy przeprowadzić oddzielne symulacje w wielu temperaturach.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488</Words>
  <Application>Microsoft Office PowerPoint</Application>
  <PresentationFormat>Pokaz na ekranie (4:3)</PresentationFormat>
  <Paragraphs>103</Paragraphs>
  <Slides>20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Symbol</vt:lpstr>
      <vt:lpstr>Projekt domyślny</vt:lpstr>
      <vt:lpstr>Microsoft Equation 3.0</vt:lpstr>
      <vt:lpstr>Wykład 16  Symulacje a mechanika statystyczna</vt:lpstr>
      <vt:lpstr>Slajd 2</vt:lpstr>
      <vt:lpstr>Slajd 3</vt:lpstr>
      <vt:lpstr>Slajd 4</vt:lpstr>
      <vt:lpstr>Slajd 5</vt:lpstr>
      <vt:lpstr>Slajd 6</vt:lpstr>
      <vt:lpstr>Obliczanie średnich, wyższych momentów rozkładu z symulacji kanonicznych</vt:lpstr>
      <vt:lpstr>Przykład: energia i pojemność cieplna</vt:lpstr>
      <vt:lpstr>Slajd 9</vt:lpstr>
      <vt:lpstr>Obliczanie różnic energii swobodnej</vt:lpstr>
      <vt:lpstr>Pułapki: próbkowanie w przestrzeni niekartezjańskiej</vt:lpstr>
      <vt:lpstr>Obliczanie energii swobodnej solwatacji: metoda wstawienia cząstki </vt:lpstr>
      <vt:lpstr>Metoda „umbrella sampling” (do obliczania potencjałów średniej siły)</vt:lpstr>
      <vt:lpstr>Metoda ważonych histogramów (WHAM)</vt:lpstr>
      <vt:lpstr>Slajd 15</vt:lpstr>
      <vt:lpstr>Metoda wymiany replik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Jozef Adam Liwo</dc:creator>
  <cp:lastModifiedBy>Adam</cp:lastModifiedBy>
  <cp:revision>637</cp:revision>
  <dcterms:created xsi:type="dcterms:W3CDTF">2007-02-20T12:26:53Z</dcterms:created>
  <dcterms:modified xsi:type="dcterms:W3CDTF">2013-01-24T15:15:39Z</dcterms:modified>
</cp:coreProperties>
</file>